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3"/>
  </p:notesMasterIdLst>
  <p:sldIdLst>
    <p:sldId id="256" r:id="rId2"/>
    <p:sldId id="332" r:id="rId3"/>
    <p:sldId id="258" r:id="rId4"/>
    <p:sldId id="392" r:id="rId5"/>
    <p:sldId id="269" r:id="rId6"/>
    <p:sldId id="270" r:id="rId7"/>
    <p:sldId id="271" r:id="rId8"/>
    <p:sldId id="272" r:id="rId9"/>
    <p:sldId id="334" r:id="rId10"/>
    <p:sldId id="567" r:id="rId11"/>
    <p:sldId id="569" r:id="rId12"/>
    <p:sldId id="568" r:id="rId13"/>
    <p:sldId id="402" r:id="rId14"/>
    <p:sldId id="403" r:id="rId15"/>
    <p:sldId id="404" r:id="rId16"/>
    <p:sldId id="406" r:id="rId17"/>
    <p:sldId id="407" r:id="rId18"/>
    <p:sldId id="408" r:id="rId19"/>
    <p:sldId id="409" r:id="rId20"/>
    <p:sldId id="410" r:id="rId21"/>
    <p:sldId id="433" r:id="rId22"/>
    <p:sldId id="411" r:id="rId23"/>
    <p:sldId id="570" r:id="rId24"/>
    <p:sldId id="412" r:id="rId25"/>
    <p:sldId id="571" r:id="rId26"/>
    <p:sldId id="413" r:id="rId27"/>
    <p:sldId id="414" r:id="rId28"/>
    <p:sldId id="655" r:id="rId29"/>
    <p:sldId id="415" r:id="rId30"/>
    <p:sldId id="416" r:id="rId31"/>
    <p:sldId id="425" r:id="rId32"/>
    <p:sldId id="274" r:id="rId33"/>
    <p:sldId id="275" r:id="rId34"/>
    <p:sldId id="278" r:id="rId35"/>
    <p:sldId id="279" r:id="rId36"/>
    <p:sldId id="599" r:id="rId37"/>
    <p:sldId id="339" r:id="rId38"/>
    <p:sldId id="435" r:id="rId39"/>
    <p:sldId id="436" r:id="rId40"/>
    <p:sldId id="572" r:id="rId41"/>
    <p:sldId id="340" r:id="rId42"/>
    <p:sldId id="341" r:id="rId43"/>
    <p:sldId id="342" r:id="rId44"/>
    <p:sldId id="343" r:id="rId45"/>
    <p:sldId id="573" r:id="rId46"/>
    <p:sldId id="344" r:id="rId47"/>
    <p:sldId id="345" r:id="rId48"/>
    <p:sldId id="657" r:id="rId49"/>
    <p:sldId id="574" r:id="rId50"/>
    <p:sldId id="576" r:id="rId51"/>
    <p:sldId id="346" r:id="rId52"/>
    <p:sldId id="575" r:id="rId53"/>
    <p:sldId id="426" r:id="rId54"/>
    <p:sldId id="347" r:id="rId55"/>
    <p:sldId id="427" r:id="rId56"/>
    <p:sldId id="428" r:id="rId57"/>
    <p:sldId id="577" r:id="rId58"/>
    <p:sldId id="578" r:id="rId59"/>
    <p:sldId id="579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93" r:id="rId69"/>
    <p:sldId id="580" r:id="rId70"/>
    <p:sldId id="437" r:id="rId71"/>
    <p:sldId id="359" r:id="rId72"/>
    <p:sldId id="360" r:id="rId73"/>
    <p:sldId id="361" r:id="rId74"/>
    <p:sldId id="362" r:id="rId75"/>
    <p:sldId id="438" r:id="rId76"/>
    <p:sldId id="363" r:id="rId77"/>
    <p:sldId id="583" r:id="rId78"/>
    <p:sldId id="364" r:id="rId79"/>
    <p:sldId id="365" r:id="rId80"/>
    <p:sldId id="366" r:id="rId81"/>
    <p:sldId id="581" r:id="rId82"/>
    <p:sldId id="442" r:id="rId83"/>
    <p:sldId id="367" r:id="rId84"/>
    <p:sldId id="368" r:id="rId85"/>
    <p:sldId id="445" r:id="rId86"/>
    <p:sldId id="446" r:id="rId87"/>
    <p:sldId id="369" r:id="rId88"/>
    <p:sldId id="370" r:id="rId89"/>
    <p:sldId id="371" r:id="rId90"/>
    <p:sldId id="372" r:id="rId91"/>
    <p:sldId id="373" r:id="rId92"/>
    <p:sldId id="374" r:id="rId93"/>
    <p:sldId id="375" r:id="rId94"/>
    <p:sldId id="439" r:id="rId95"/>
    <p:sldId id="584" r:id="rId96"/>
    <p:sldId id="585" r:id="rId97"/>
    <p:sldId id="440" r:id="rId98"/>
    <p:sldId id="441" r:id="rId99"/>
    <p:sldId id="376" r:id="rId100"/>
    <p:sldId id="377" r:id="rId101"/>
    <p:sldId id="586" r:id="rId102"/>
    <p:sldId id="378" r:id="rId103"/>
    <p:sldId id="379" r:id="rId104"/>
    <p:sldId id="380" r:id="rId105"/>
    <p:sldId id="381" r:id="rId106"/>
    <p:sldId id="382" r:id="rId107"/>
    <p:sldId id="383" r:id="rId108"/>
    <p:sldId id="384" r:id="rId109"/>
    <p:sldId id="443" r:id="rId110"/>
    <p:sldId id="385" r:id="rId111"/>
    <p:sldId id="395" r:id="rId112"/>
    <p:sldId id="386" r:id="rId113"/>
    <p:sldId id="399" r:id="rId114"/>
    <p:sldId id="582" r:id="rId115"/>
    <p:sldId id="401" r:id="rId116"/>
    <p:sldId id="388" r:id="rId117"/>
    <p:sldId id="600" r:id="rId118"/>
    <p:sldId id="389" r:id="rId119"/>
    <p:sldId id="390" r:id="rId120"/>
    <p:sldId id="391" r:id="rId121"/>
    <p:sldId id="289" r:id="rId122"/>
    <p:sldId id="587" r:id="rId123"/>
    <p:sldId id="290" r:id="rId124"/>
    <p:sldId id="588" r:id="rId125"/>
    <p:sldId id="291" r:id="rId126"/>
    <p:sldId id="292" r:id="rId127"/>
    <p:sldId id="293" r:id="rId128"/>
    <p:sldId id="592" r:id="rId129"/>
    <p:sldId id="590" r:id="rId130"/>
    <p:sldId id="294" r:id="rId131"/>
    <p:sldId id="594" r:id="rId132"/>
    <p:sldId id="593" r:id="rId133"/>
    <p:sldId id="295" r:id="rId134"/>
    <p:sldId id="598" r:id="rId135"/>
    <p:sldId id="296" r:id="rId136"/>
    <p:sldId id="297" r:id="rId137"/>
    <p:sldId id="444" r:id="rId138"/>
    <p:sldId id="299" r:id="rId139"/>
    <p:sldId id="300" r:id="rId140"/>
    <p:sldId id="596" r:id="rId141"/>
    <p:sldId id="595" r:id="rId142"/>
    <p:sldId id="597" r:id="rId143"/>
    <p:sldId id="301" r:id="rId144"/>
    <p:sldId id="601" r:id="rId145"/>
    <p:sldId id="447" r:id="rId146"/>
    <p:sldId id="602" r:id="rId147"/>
    <p:sldId id="603" r:id="rId148"/>
    <p:sldId id="448" r:id="rId149"/>
    <p:sldId id="604" r:id="rId150"/>
    <p:sldId id="605" r:id="rId151"/>
    <p:sldId id="606" r:id="rId152"/>
    <p:sldId id="449" r:id="rId153"/>
    <p:sldId id="608" r:id="rId154"/>
    <p:sldId id="609" r:id="rId155"/>
    <p:sldId id="656" r:id="rId156"/>
    <p:sldId id="607" r:id="rId157"/>
    <p:sldId id="450" r:id="rId158"/>
    <p:sldId id="451" r:id="rId159"/>
    <p:sldId id="452" r:id="rId160"/>
    <p:sldId id="610" r:id="rId161"/>
    <p:sldId id="453" r:id="rId162"/>
    <p:sldId id="455" r:id="rId163"/>
    <p:sldId id="456" r:id="rId164"/>
    <p:sldId id="457" r:id="rId165"/>
    <p:sldId id="458" r:id="rId166"/>
    <p:sldId id="611" r:id="rId167"/>
    <p:sldId id="461" r:id="rId168"/>
    <p:sldId id="612" r:id="rId169"/>
    <p:sldId id="613" r:id="rId170"/>
    <p:sldId id="628" r:id="rId171"/>
    <p:sldId id="629" r:id="rId172"/>
    <p:sldId id="630" r:id="rId173"/>
    <p:sldId id="631" r:id="rId174"/>
    <p:sldId id="614" r:id="rId175"/>
    <p:sldId id="615" r:id="rId176"/>
    <p:sldId id="459" r:id="rId177"/>
    <p:sldId id="617" r:id="rId178"/>
    <p:sldId id="616" r:id="rId179"/>
    <p:sldId id="619" r:id="rId180"/>
    <p:sldId id="618" r:id="rId181"/>
    <p:sldId id="460" r:id="rId182"/>
    <p:sldId id="462" r:id="rId183"/>
    <p:sldId id="466" r:id="rId184"/>
    <p:sldId id="467" r:id="rId185"/>
    <p:sldId id="468" r:id="rId186"/>
    <p:sldId id="463" r:id="rId187"/>
    <p:sldId id="464" r:id="rId188"/>
    <p:sldId id="623" r:id="rId189"/>
    <p:sldId id="627" r:id="rId190"/>
    <p:sldId id="620" r:id="rId191"/>
    <p:sldId id="622" r:id="rId192"/>
    <p:sldId id="633" r:id="rId193"/>
    <p:sldId id="465" r:id="rId194"/>
    <p:sldId id="634" r:id="rId195"/>
    <p:sldId id="635" r:id="rId196"/>
    <p:sldId id="632" r:id="rId197"/>
    <p:sldId id="638" r:id="rId198"/>
    <p:sldId id="639" r:id="rId199"/>
    <p:sldId id="640" r:id="rId200"/>
    <p:sldId id="641" r:id="rId201"/>
    <p:sldId id="642" r:id="rId202"/>
    <p:sldId id="643" r:id="rId203"/>
    <p:sldId id="636" r:id="rId204"/>
    <p:sldId id="470" r:id="rId205"/>
    <p:sldId id="650" r:id="rId206"/>
    <p:sldId id="637" r:id="rId207"/>
    <p:sldId id="471" r:id="rId208"/>
    <p:sldId id="645" r:id="rId209"/>
    <p:sldId id="646" r:id="rId210"/>
    <p:sldId id="647" r:id="rId211"/>
    <p:sldId id="648" r:id="rId212"/>
    <p:sldId id="649" r:id="rId213"/>
    <p:sldId id="644" r:id="rId214"/>
    <p:sldId id="651" r:id="rId215"/>
    <p:sldId id="472" r:id="rId216"/>
    <p:sldId id="556" r:id="rId217"/>
    <p:sldId id="557" r:id="rId218"/>
    <p:sldId id="558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566" r:id="rId231"/>
    <p:sldId id="484" r:id="rId232"/>
    <p:sldId id="485" r:id="rId233"/>
    <p:sldId id="486" r:id="rId234"/>
    <p:sldId id="487" r:id="rId235"/>
    <p:sldId id="488" r:id="rId236"/>
    <p:sldId id="489" r:id="rId237"/>
    <p:sldId id="490" r:id="rId238"/>
    <p:sldId id="491" r:id="rId239"/>
    <p:sldId id="492" r:id="rId240"/>
    <p:sldId id="493" r:id="rId241"/>
    <p:sldId id="559" r:id="rId242"/>
    <p:sldId id="560" r:id="rId243"/>
    <p:sldId id="561" r:id="rId244"/>
    <p:sldId id="562" r:id="rId245"/>
    <p:sldId id="563" r:id="rId246"/>
    <p:sldId id="494" r:id="rId247"/>
    <p:sldId id="495" r:id="rId248"/>
    <p:sldId id="501" r:id="rId249"/>
    <p:sldId id="502" r:id="rId250"/>
    <p:sldId id="498" r:id="rId251"/>
    <p:sldId id="503" r:id="rId252"/>
    <p:sldId id="504" r:id="rId253"/>
    <p:sldId id="505" r:id="rId254"/>
    <p:sldId id="506" r:id="rId255"/>
    <p:sldId id="507" r:id="rId256"/>
    <p:sldId id="508" r:id="rId257"/>
    <p:sldId id="509" r:id="rId258"/>
    <p:sldId id="565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64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551" r:id="rId301"/>
    <p:sldId id="552" r:id="rId302"/>
    <p:sldId id="553" r:id="rId303"/>
    <p:sldId id="554" r:id="rId304"/>
    <p:sldId id="555" r:id="rId305"/>
    <p:sldId id="652" r:id="rId306"/>
    <p:sldId id="653" r:id="rId307"/>
    <p:sldId id="654" r:id="rId308"/>
    <p:sldId id="303" r:id="rId309"/>
    <p:sldId id="304" r:id="rId310"/>
    <p:sldId id="305" r:id="rId311"/>
    <p:sldId id="306" r:id="rId312"/>
    <p:sldId id="307" r:id="rId313"/>
    <p:sldId id="308" r:id="rId314"/>
    <p:sldId id="309" r:id="rId315"/>
    <p:sldId id="336" r:id="rId316"/>
    <p:sldId id="310" r:id="rId317"/>
    <p:sldId id="311" r:id="rId318"/>
    <p:sldId id="312" r:id="rId319"/>
    <p:sldId id="313" r:id="rId320"/>
    <p:sldId id="314" r:id="rId321"/>
    <p:sldId id="315" r:id="rId322"/>
    <p:sldId id="316" r:id="rId323"/>
    <p:sldId id="429" r:id="rId324"/>
    <p:sldId id="430" r:id="rId325"/>
    <p:sldId id="317" r:id="rId326"/>
    <p:sldId id="431" r:id="rId327"/>
    <p:sldId id="318" r:id="rId328"/>
    <p:sldId id="432" r:id="rId329"/>
    <p:sldId id="319" r:id="rId330"/>
    <p:sldId id="321" r:id="rId331"/>
    <p:sldId id="322" r:id="rId332"/>
    <p:sldId id="323" r:id="rId333"/>
    <p:sldId id="324" r:id="rId334"/>
    <p:sldId id="325" r:id="rId335"/>
    <p:sldId id="335" r:id="rId336"/>
    <p:sldId id="326" r:id="rId337"/>
    <p:sldId id="327" r:id="rId338"/>
    <p:sldId id="328" r:id="rId339"/>
    <p:sldId id="329" r:id="rId340"/>
    <p:sldId id="330" r:id="rId341"/>
    <p:sldId id="331" r:id="rId3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0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40" autoAdjust="0"/>
    <p:restoredTop sz="80346" autoAdjust="0"/>
  </p:normalViewPr>
  <p:slideViewPr>
    <p:cSldViewPr>
      <p:cViewPr varScale="1">
        <p:scale>
          <a:sx n="100" d="100"/>
          <a:sy n="100" d="100"/>
        </p:scale>
        <p:origin x="2208" y="72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153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theme" Target="theme/theme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viewProps" Target="viewProps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tableStyles" Target="tableStyles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997D9-3C14-47F9-A9F5-AE63807E9975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1C656-75B2-4F2E-BFA5-465BE882D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00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RZ – Rezonovanje znanja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85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1930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err="1"/>
              <a:t>Sekvent</a:t>
            </a:r>
            <a:r>
              <a:rPr lang="sr-Latn-RS" dirty="0"/>
              <a:t> se </a:t>
            </a:r>
            <a:r>
              <a:rPr lang="sr-Latn-RS" dirty="0" err="1"/>
              <a:t>tumaci</a:t>
            </a:r>
            <a:r>
              <a:rPr lang="sr-Latn-RS" dirty="0"/>
              <a:t> iz </a:t>
            </a:r>
            <a:r>
              <a:rPr lang="el-GR" i="1" dirty="0"/>
              <a:t>Γ </a:t>
            </a:r>
            <a:r>
              <a:rPr lang="sr-Latn-RS" dirty="0"/>
              <a:t>sledi</a:t>
            </a:r>
            <a:r>
              <a:rPr lang="el-GR" dirty="0"/>
              <a:t> </a:t>
            </a:r>
            <a:r>
              <a:rPr lang="en-GB" i="1" dirty="0"/>
              <a:t>F</a:t>
            </a:r>
            <a:r>
              <a:rPr lang="sr-Latn-RS" i="1" dirty="0"/>
              <a:t> 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3275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9703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970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Ovo smo već rekli za SBZ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92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Ovo smo već rekli za SBZ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92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Ovo smo već rekli za SBZ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92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Ovo smo već rekli za SBZ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92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Formula 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8331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Ako za Q izvodi iz SBZ tada je ono posledica SBZ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4980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4800" dirty="0"/>
              <a:t>Pera, Raša i Steva dele kancelariju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sz="200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And Introduction</a:t>
            </a:r>
            <a:r>
              <a:rPr lang="sr-Latn-RS" sz="2000" dirty="0"/>
              <a:t> </a:t>
            </a:r>
            <a:r>
              <a:rPr lang="en-US" sz="2000" dirty="0"/>
              <a:t>A, B</a:t>
            </a:r>
            <a:r>
              <a:rPr lang="sr-Latn-RS" sz="2000" dirty="0"/>
              <a:t> važi </a:t>
            </a:r>
            <a:r>
              <a:rPr lang="en-US" sz="2000" dirty="0"/>
              <a:t>A ^ 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7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Više strategija za razrešenje konflikta</a:t>
            </a:r>
          </a:p>
          <a:p>
            <a:pPr marL="971550" lvl="1" indent="-514350">
              <a:buFont typeface="+mj-lt"/>
              <a:buAutoNum type="arabicPeriod"/>
            </a:pPr>
            <a:r>
              <a:rPr lang="sr-Latn-RS" dirty="0"/>
              <a:t>Odabira se pravilo najvišeg prioriteta</a:t>
            </a:r>
            <a:endParaRPr lang="sr-Latn-RS" b="1" dirty="0"/>
          </a:p>
          <a:p>
            <a:pPr marL="971550" lvl="1" indent="-514350">
              <a:buFont typeface="+mj-lt"/>
              <a:buAutoNum type="arabicPeriod"/>
            </a:pPr>
            <a:r>
              <a:rPr lang="sr-Latn-RS" dirty="0"/>
              <a:t>Odabira se pravilo na osnovu njegove pozicije u tekstu</a:t>
            </a:r>
          </a:p>
          <a:p>
            <a:pPr marL="971550" lvl="1" indent="-514350">
              <a:buFont typeface="+mj-lt"/>
              <a:buAutoNum type="arabicPeriod"/>
            </a:pPr>
            <a:r>
              <a:rPr lang="sr-Latn-RS" dirty="0"/>
              <a:t>Odabira se najspecifičnije pravilo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sr-Latn-RS" dirty="0"/>
              <a:t>Koriste ste </a:t>
            </a:r>
            <a:r>
              <a:rPr lang="sr-Latn-RS" dirty="0" err="1"/>
              <a:t>metapravila</a:t>
            </a:r>
            <a:endParaRPr lang="sr-Latn-RS" dirty="0"/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sr-Latn-RS" dirty="0"/>
              <a:t>Odaberi pravilo koje je zadovoljeno na osnovu činjenica koje su najskorije dodate</a:t>
            </a:r>
          </a:p>
          <a:p>
            <a:pPr marL="971550" lvl="1" indent="-514350">
              <a:buFont typeface="+mj-lt"/>
              <a:buAutoNum type="arabicPeriod"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8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Delta, sigma</a:t>
            </a:r>
            <a:endParaRPr lang="sr-Latn-RS" dirty="0"/>
          </a:p>
          <a:p>
            <a:r>
              <a:rPr lang="sr-Latn-RS" i="1" dirty="0"/>
              <a:t>Baza znanja </a:t>
            </a:r>
            <a:r>
              <a:rPr lang="en-GB" i="1" dirty="0"/>
              <a:t>Γ</a:t>
            </a:r>
            <a:r>
              <a:rPr lang="sr-Latn-RS" i="1" dirty="0"/>
              <a:t> se interpretira i zaključi formula </a:t>
            </a:r>
            <a:r>
              <a:rPr lang="en-GB" i="1" dirty="0"/>
              <a:t>F</a:t>
            </a:r>
            <a:endParaRPr lang="sr-Latn-RS" dirty="0"/>
          </a:p>
          <a:p>
            <a:endParaRPr lang="sr-Latn-R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And Introduction, AND Elimination,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Or Introduction, Or Elimination,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Implication Introduction, Implication Elimination,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Negation Introduction, </a:t>
            </a:r>
            <a:r>
              <a:rPr lang="sr-Latn-RS" dirty="0" err="1"/>
              <a:t>Negation</a:t>
            </a:r>
            <a:r>
              <a:rPr lang="sr-Latn-RS" dirty="0"/>
              <a:t> </a:t>
            </a:r>
            <a:r>
              <a:rPr lang="sr-Latn-RS" dirty="0" err="1"/>
              <a:t>Elimination</a:t>
            </a:r>
            <a:endParaRPr lang="sr-Latn-R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 err="1"/>
              <a:t>Contradiction</a:t>
            </a:r>
            <a:r>
              <a:rPr lang="sr-Latn-RS" dirty="0"/>
              <a:t>, </a:t>
            </a:r>
            <a:r>
              <a:rPr lang="sr-Latn-RS" dirty="0" err="1"/>
              <a:t>Weakening</a:t>
            </a:r>
            <a:endParaRPr lang="sr-Latn-R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0369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err="1"/>
              <a:t>Videcemo</a:t>
            </a:r>
            <a:r>
              <a:rPr lang="sr-Latn-RS" dirty="0"/>
              <a:t> kako bi izgledala Kontradikcija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01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9203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Ovo smo već rekli za SBZ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92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Ovo smo već rekli za SBZ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92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766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Relacije vraćaju</a:t>
            </a:r>
            <a:r>
              <a:rPr lang="sr-Latn-RS" baseline="0" dirty="0"/>
              <a:t> true ili false</a:t>
            </a:r>
          </a:p>
          <a:p>
            <a:r>
              <a:rPr lang="sr-Latn-RS" baseline="0" dirty="0"/>
              <a:t>Funkcije vraćaju konkretne vrednost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2231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elephant(x)</a:t>
            </a:r>
            <a:r>
              <a:rPr lang="sr-Latn-RS" dirty="0"/>
              <a:t> daje  True</a:t>
            </a:r>
            <a:r>
              <a:rPr lang="sr-Latn-RS" baseline="0" dirty="0"/>
              <a:t> ili False i on </a:t>
            </a:r>
            <a:r>
              <a:rPr lang="sr-Latn-RS" sz="1200" dirty="0">
                <a:sym typeface="Symbol" pitchFamily="18" charset="2"/>
              </a:rPr>
              <a:t>je predikat kojim se definiše neka</a:t>
            </a:r>
            <a:r>
              <a:rPr lang="sr-Latn-RS" sz="1200" baseline="0" dirty="0">
                <a:sym typeface="Symbol" pitchFamily="18" charset="2"/>
              </a:rPr>
              <a:t> izjava o objektu</a:t>
            </a:r>
            <a:endParaRPr lang="sr-Latn-RS" dirty="0"/>
          </a:p>
          <a:p>
            <a:r>
              <a:rPr lang="en-US" dirty="0"/>
              <a:t>gray(x)</a:t>
            </a:r>
            <a:r>
              <a:rPr lang="sr-Latn-RS" dirty="0"/>
              <a:t> daje  True</a:t>
            </a:r>
            <a:r>
              <a:rPr lang="sr-Latn-RS" baseline="0" dirty="0"/>
              <a:t> ili False</a:t>
            </a:r>
            <a:endParaRPr lang="sr-Latn-RS" sz="1200" dirty="0">
              <a:sym typeface="Symbol" pitchFamily="18" charset="2"/>
            </a:endParaRPr>
          </a:p>
          <a:p>
            <a:r>
              <a:rPr lang="sr-Latn-RS" sz="1200" dirty="0">
                <a:sym typeface="Symbol" pitchFamily="18" charset="2"/>
              </a:rPr>
              <a:t>žive_u_istom_gradu(x,y) </a:t>
            </a:r>
            <a:r>
              <a:rPr lang="sr-Latn-RS" dirty="0"/>
              <a:t>daje  True</a:t>
            </a:r>
            <a:r>
              <a:rPr lang="sr-Latn-RS" baseline="0" dirty="0"/>
              <a:t> ili False i on </a:t>
            </a:r>
            <a:r>
              <a:rPr lang="sr-Latn-RS" sz="1200" dirty="0">
                <a:sym typeface="Symbol" pitchFamily="18" charset="2"/>
              </a:rPr>
              <a:t>je predikat kojim se definiše </a:t>
            </a:r>
            <a:r>
              <a:rPr lang="sr-Latn-RS" sz="1200" baseline="0" dirty="0">
                <a:sym typeface="Symbol" pitchFamily="18" charset="2"/>
              </a:rPr>
              <a:t>izjava </a:t>
            </a:r>
            <a:r>
              <a:rPr lang="sr-Latn-RS" sz="1200" dirty="0">
                <a:sym typeface="Symbol" pitchFamily="18" charset="2"/>
              </a:rPr>
              <a:t>relacije između</a:t>
            </a:r>
            <a:r>
              <a:rPr lang="sr-Latn-RS" sz="1200" baseline="0" dirty="0">
                <a:sym typeface="Symbol" pitchFamily="18" charset="2"/>
              </a:rPr>
              <a:t> objekata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1971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Logika</a:t>
            </a:r>
            <a:r>
              <a:rPr lang="sr-Latn-RS" baseline="0" dirty="0"/>
              <a:t> drugog reda dozvoljava definisanje kvantifikatora za predikate i funkcije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3499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Predikatska relacija može biti </a:t>
            </a:r>
            <a:r>
              <a:rPr lang="sr-Latn-RS" dirty="0" err="1"/>
              <a:t>unarna</a:t>
            </a:r>
            <a:r>
              <a:rPr lang="sr-Latn-RS" dirty="0"/>
              <a:t> ili </a:t>
            </a:r>
            <a:r>
              <a:rPr lang="en-US" dirty="0"/>
              <a:t>b</a:t>
            </a:r>
            <a:r>
              <a:rPr lang="sr-Latn-RS" dirty="0" err="1"/>
              <a:t>inarna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65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Prethodno pravilo iskazano je na prirodnom jeziku (engleskom)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sr-Latn-RS" dirty="0"/>
              <a:t>Nama treba mašinski čitljiva reprezentacija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2134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Termovi</a:t>
            </a:r>
            <a:r>
              <a:rPr lang="sr-Latn-RS" baseline="0" dirty="0"/>
              <a:t> su</a:t>
            </a:r>
          </a:p>
          <a:p>
            <a:r>
              <a:rPr lang="sr-Latn-RS" baseline="0" dirty="0"/>
              <a:t>3, Marko, </a:t>
            </a:r>
            <a:r>
              <a:rPr lang="sr-Latn-RS" baseline="0" dirty="0" err="1"/>
              <a:t>termperatura</a:t>
            </a:r>
            <a:r>
              <a:rPr lang="sr-Latn-RS" baseline="0" dirty="0"/>
              <a:t>, </a:t>
            </a:r>
          </a:p>
          <a:p>
            <a:r>
              <a:rPr lang="sr-Latn-RS" baseline="0" dirty="0"/>
              <a:t>x,y,z</a:t>
            </a:r>
          </a:p>
          <a:p>
            <a:endParaRPr lang="sr-Latn-RS" baseline="0" dirty="0"/>
          </a:p>
          <a:p>
            <a:r>
              <a:rPr lang="sr-Latn-RS" baseline="0" dirty="0"/>
              <a:t>Vodite računa za termove se ne pominju predikatski simboli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569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x,y,z –</a:t>
            </a:r>
            <a:r>
              <a:rPr lang="sr-Latn-RS" baseline="0" dirty="0"/>
              <a:t> </a:t>
            </a:r>
            <a:r>
              <a:rPr lang="sr-Latn-RS" baseline="0" dirty="0" err="1"/>
              <a:t>objektne</a:t>
            </a:r>
            <a:r>
              <a:rPr lang="sr-Latn-RS" baseline="0" dirty="0"/>
              <a:t> varijable</a:t>
            </a:r>
          </a:p>
          <a:p>
            <a:r>
              <a:rPr lang="sr-Latn-RS" baseline="0" dirty="0" err="1"/>
              <a:t>Arnost</a:t>
            </a:r>
            <a:r>
              <a:rPr lang="sr-Latn-RS" baseline="0" dirty="0"/>
              <a:t> je broj </a:t>
            </a:r>
            <a:r>
              <a:rPr lang="sr-Latn-RS" baseline="0" dirty="0" err="1"/>
              <a:t>objektnih</a:t>
            </a:r>
            <a:r>
              <a:rPr lang="sr-Latn-RS" baseline="0" dirty="0"/>
              <a:t> varijabli u zagradama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1084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Funkcijski simboli arnosti 0 su </a:t>
            </a:r>
            <a:r>
              <a:rPr lang="sr-Latn-RS" i="1" dirty="0"/>
              <a:t>objektne konstante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7014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err="1"/>
              <a:t>Kostante</a:t>
            </a:r>
            <a:r>
              <a:rPr lang="sr-Latn-RS" dirty="0"/>
              <a:t> mogu biti </a:t>
            </a:r>
            <a:r>
              <a:rPr lang="sr-Latn-RS" dirty="0" err="1"/>
              <a:t>propozicione</a:t>
            </a:r>
            <a:r>
              <a:rPr lang="sr-Latn-RS" dirty="0"/>
              <a:t> i </a:t>
            </a:r>
            <a:r>
              <a:rPr lang="sr-Latn-RS" dirty="0" err="1"/>
              <a:t>objektne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5137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Noga ričarda</a:t>
            </a:r>
            <a:r>
              <a:rPr lang="sr-Latn-RS" baseline="0" dirty="0"/>
              <a:t> je duža od noge džona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4883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Nije tacno da je svako ko je pametan na svetu mora biti u </a:t>
            </a:r>
            <a:r>
              <a:rPr lang="en-US" i="1" dirty="0">
                <a:sym typeface="Symbol" pitchFamily="18" charset="2"/>
              </a:rPr>
              <a:t>Hogwarts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6856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Može neko x biti pametan i da nije u </a:t>
            </a:r>
            <a:r>
              <a:rPr lang="en-US" i="1" dirty="0">
                <a:sym typeface="Symbol" pitchFamily="18" charset="2"/>
              </a:rPr>
              <a:t>Hogwarts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852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Savko voli</a:t>
            </a:r>
            <a:r>
              <a:rPr lang="sr-Latn-RS" baseline="0" dirty="0"/>
              <a:t> sladoled   ili   ne postoji ni jedna osoba koja ne voli sladoled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5407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Radi </a:t>
            </a:r>
            <a:r>
              <a:rPr lang="sr-Latn-RS" dirty="0" err="1"/>
              <a:t>zakljucivanja</a:t>
            </a:r>
            <a:r>
              <a:rPr lang="sr-Latn-RS" dirty="0"/>
              <a:t> ih koristimo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9366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1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R2ML – </a:t>
            </a:r>
            <a:r>
              <a:rPr lang="sr-Latn-RS" dirty="0" err="1"/>
              <a:t>Rule</a:t>
            </a:r>
            <a:r>
              <a:rPr lang="sr-Latn-RS" dirty="0"/>
              <a:t> to </a:t>
            </a:r>
            <a:r>
              <a:rPr lang="sr-Latn-RS" dirty="0" err="1"/>
              <a:t>Modelin</a:t>
            </a:r>
            <a:r>
              <a:rPr lang="sr-Latn-RS" dirty="0"/>
              <a:t> </a:t>
            </a:r>
            <a:r>
              <a:rPr lang="sr-Latn-RS" dirty="0" err="1"/>
              <a:t>language</a:t>
            </a:r>
            <a:r>
              <a:rPr lang="sr-Latn-RS" dirty="0"/>
              <a:t>,</a:t>
            </a:r>
          </a:p>
          <a:p>
            <a:r>
              <a:rPr lang="sr-Latn-RS" dirty="0"/>
              <a:t>URML – UML </a:t>
            </a:r>
            <a:r>
              <a:rPr lang="sr-Latn-RS" dirty="0" err="1"/>
              <a:t>Rule</a:t>
            </a:r>
            <a:r>
              <a:rPr lang="sr-Latn-RS" dirty="0"/>
              <a:t> </a:t>
            </a:r>
            <a:r>
              <a:rPr lang="sr-Latn-RS" dirty="0" err="1"/>
              <a:t>Modelin</a:t>
            </a:r>
            <a:r>
              <a:rPr lang="sr-Latn-RS" dirty="0"/>
              <a:t> </a:t>
            </a:r>
            <a:r>
              <a:rPr lang="sr-Latn-RS" dirty="0" err="1"/>
              <a:t>Language</a:t>
            </a:r>
            <a:r>
              <a:rPr lang="sr-Latn-RS" dirty="0"/>
              <a:t>,</a:t>
            </a:r>
          </a:p>
          <a:p>
            <a:r>
              <a:rPr lang="sr-Latn-RS" dirty="0" err="1"/>
              <a:t>RuleML</a:t>
            </a:r>
            <a:r>
              <a:rPr lang="sr-Latn-RS" dirty="0"/>
              <a:t> – </a:t>
            </a:r>
            <a:r>
              <a:rPr lang="sr-Latn-RS" dirty="0" err="1"/>
              <a:t>Rule</a:t>
            </a:r>
            <a:r>
              <a:rPr lang="sr-Latn-RS" dirty="0"/>
              <a:t> </a:t>
            </a:r>
            <a:r>
              <a:rPr lang="sr-Latn-RS" dirty="0" err="1"/>
              <a:t>Modeling</a:t>
            </a:r>
            <a:r>
              <a:rPr lang="sr-Latn-RS" dirty="0"/>
              <a:t> </a:t>
            </a:r>
            <a:r>
              <a:rPr lang="sr-Latn-RS" dirty="0" err="1"/>
              <a:t>Language</a:t>
            </a:r>
            <a:endParaRPr lang="sr-Latn-RS" dirty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6810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da</a:t>
            </a:r>
            <a:r>
              <a:rPr lang="sr-Latn-RS" baseline="0" dirty="0"/>
              <a:t> se obajsni da formula za koju je definisana vezana varijabla se primenjuje za sve moguće instance varijable ili samo za određenu instancu varijable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2122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Termovi se sastoje od </a:t>
            </a:r>
            <a:r>
              <a:rPr lang="sr-Latn-RS" b="1" i="1" dirty="0"/>
              <a:t>objektnih varijabli, objektnih konstanti</a:t>
            </a:r>
            <a:r>
              <a:rPr lang="sr-Latn-RS" i="1" dirty="0"/>
              <a:t> </a:t>
            </a:r>
            <a:r>
              <a:rPr lang="sr-Latn-RS" dirty="0"/>
              <a:t>i </a:t>
            </a:r>
            <a:r>
              <a:rPr lang="sr-Latn-RS" b="1" i="1" dirty="0"/>
              <a:t>funkcijskih simbola</a:t>
            </a:r>
            <a:r>
              <a:rPr lang="sr-Latn-RS" i="1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1793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i="0" dirty="0"/>
              <a:t>Neka se t izažava sa w</a:t>
            </a:r>
            <a:r>
              <a:rPr lang="sr-Latn-RS" i="1" dirty="0"/>
              <a:t>, t</a:t>
            </a:r>
            <a:r>
              <a:rPr lang="sr-Latn-RS" dirty="0"/>
              <a:t> </a:t>
            </a:r>
            <a:r>
              <a:rPr lang="sr-Latn-RS" i="0" dirty="0"/>
              <a:t>je supstituabla varijable</a:t>
            </a:r>
            <a:r>
              <a:rPr lang="sr-Latn-RS" dirty="0"/>
              <a:t> </a:t>
            </a:r>
            <a:r>
              <a:rPr lang="sr-Latn-RS" i="1" dirty="0"/>
              <a:t>v</a:t>
            </a:r>
            <a:r>
              <a:rPr lang="sr-Latn-RS" dirty="0"/>
              <a:t>  ukoliko se u </a:t>
            </a:r>
            <a:r>
              <a:rPr lang="sr-Latn-RS" i="1" dirty="0"/>
              <a:t>F </a:t>
            </a:r>
            <a:r>
              <a:rPr lang="sr-Latn-RS" i="0" dirty="0"/>
              <a:t>ne pojavljuje w sa kvantifikatorom koje obuhvata v</a:t>
            </a:r>
          </a:p>
          <a:p>
            <a:endParaRPr lang="sr-Latn-RS" i="0" dirty="0"/>
          </a:p>
          <a:p>
            <a:r>
              <a:rPr lang="sr-Latn-RS" i="0" dirty="0" err="1"/>
              <a:t>Term</a:t>
            </a:r>
            <a:r>
              <a:rPr lang="sr-Latn-RS" i="0" dirty="0"/>
              <a:t> t je </a:t>
            </a:r>
            <a:r>
              <a:rPr lang="sr-Latn-RS" i="0" dirty="0" err="1"/>
              <a:t>supstitcuja</a:t>
            </a:r>
            <a:r>
              <a:rPr lang="sr-Latn-RS" i="0" dirty="0"/>
              <a:t> varijable v ukoliko bilo koja varijabla w koja opisuje t, se ne opisuje preko v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0776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Signatura </a:t>
            </a:r>
            <a:r>
              <a:rPr lang="el-GR" i="1" dirty="0"/>
              <a:t>σ</a:t>
            </a:r>
            <a:r>
              <a:rPr lang="sr-Latn-RS" i="1" dirty="0"/>
              <a:t> </a:t>
            </a:r>
            <a:r>
              <a:rPr lang="sr-Latn-RS" i="0" dirty="0"/>
              <a:t>se sastoji od predikatskih simbola  funkcijskih siimbola 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5480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Uvek zadovoljiv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3436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i="1" dirty="0"/>
              <a:t>¬p ∨ ¬r ∨ ¬s</a:t>
            </a:r>
            <a:r>
              <a:rPr lang="sr-Latn-RS" dirty="0"/>
              <a:t> (makar jedna osoba je van kancelarije)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9360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Tada bi rekli da </a:t>
            </a:r>
            <a:r>
              <a:rPr lang="sr-Latn-RS" dirty="0" err="1"/>
              <a:t>fx</a:t>
            </a:r>
            <a:r>
              <a:rPr lang="sr-Latn-RS" dirty="0"/>
              <a:t>!=</a:t>
            </a:r>
            <a:r>
              <a:rPr lang="sr-Latn-RS" dirty="0" err="1"/>
              <a:t>gy</a:t>
            </a:r>
            <a:endParaRPr lang="sr-Latn-RS" dirty="0"/>
          </a:p>
          <a:p>
            <a:r>
              <a:rPr lang="sr-Latn-RS" dirty="0"/>
              <a:t>a ako je </a:t>
            </a:r>
            <a:r>
              <a:rPr lang="sr-Latn-RS" dirty="0" err="1"/>
              <a:t>fx</a:t>
            </a:r>
            <a:r>
              <a:rPr lang="sr-Latn-RS" dirty="0"/>
              <a:t>=</a:t>
            </a:r>
            <a:r>
              <a:rPr lang="sr-Latn-RS" dirty="0" err="1"/>
              <a:t>fy</a:t>
            </a:r>
            <a:r>
              <a:rPr lang="sr-Latn-RS" dirty="0"/>
              <a:t> tada x mora biti jednako sa 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7382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∀</a:t>
            </a:r>
            <a:r>
              <a:rPr lang="fr-FR" i="1" dirty="0"/>
              <a:t>x(x </a:t>
            </a:r>
            <a:r>
              <a:rPr lang="fr-FR" dirty="0"/>
              <a:t>= </a:t>
            </a:r>
            <a:r>
              <a:rPr lang="sr-Latn-RS" i="1" dirty="0"/>
              <a:t>Pera</a:t>
            </a:r>
            <a:r>
              <a:rPr lang="fr-FR" i="1" dirty="0"/>
              <a:t> </a:t>
            </a:r>
            <a:r>
              <a:rPr lang="fr-FR" dirty="0"/>
              <a:t>∨ </a:t>
            </a:r>
            <a:r>
              <a:rPr lang="fr-FR" i="1" dirty="0"/>
              <a:t>x </a:t>
            </a:r>
            <a:r>
              <a:rPr lang="fr-FR" dirty="0"/>
              <a:t>= </a:t>
            </a:r>
            <a:r>
              <a:rPr lang="sr-Latn-RS" i="1" dirty="0"/>
              <a:t>Rasa</a:t>
            </a:r>
            <a:r>
              <a:rPr lang="fr-FR" i="1" dirty="0"/>
              <a:t> </a:t>
            </a:r>
            <a:r>
              <a:rPr lang="fr-FR" dirty="0"/>
              <a:t>∨ </a:t>
            </a:r>
            <a:r>
              <a:rPr lang="fr-FR" i="1" dirty="0"/>
              <a:t>x </a:t>
            </a:r>
            <a:r>
              <a:rPr lang="fr-FR" dirty="0"/>
              <a:t>= </a:t>
            </a:r>
            <a:r>
              <a:rPr lang="sr-Latn-RS" i="1" dirty="0"/>
              <a:t>Steva</a:t>
            </a:r>
            <a:r>
              <a:rPr lang="fr-FR" i="1" dirty="0"/>
              <a:t>)</a:t>
            </a:r>
            <a:r>
              <a:rPr lang="sr-Latn-R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∃</a:t>
            </a:r>
            <a:r>
              <a:rPr lang="en-GB" i="1" dirty="0" err="1"/>
              <a:t>x</a:t>
            </a:r>
            <a:r>
              <a:rPr lang="en-GB" dirty="0" err="1"/>
              <a:t>￢</a:t>
            </a:r>
            <a:r>
              <a:rPr lang="en-GB" i="1" dirty="0" err="1"/>
              <a:t>in</a:t>
            </a:r>
            <a:r>
              <a:rPr lang="en-GB" i="1" dirty="0"/>
              <a:t>(x)</a:t>
            </a:r>
            <a:r>
              <a:rPr lang="sr-Latn-RS" i="1" dirty="0"/>
              <a:t> </a:t>
            </a:r>
            <a:endParaRPr lang="en-GB" dirty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791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err="1"/>
              <a:t>Refifikacija</a:t>
            </a:r>
            <a:r>
              <a:rPr lang="sr-Latn-RS" dirty="0"/>
              <a:t> – predstavi apstraktan pojam kao realan</a:t>
            </a:r>
          </a:p>
          <a:p>
            <a:endParaRPr lang="sr-Latn-RS" dirty="0"/>
          </a:p>
          <a:p>
            <a:r>
              <a:rPr lang="sr-Latn-RS" dirty="0"/>
              <a:t>Reifikacijom omogućuje da logika prvog reda bude </a:t>
            </a:r>
            <a:r>
              <a:rPr lang="sr-Latn-RS" dirty="0" err="1"/>
              <a:t>proširiva</a:t>
            </a:r>
            <a:r>
              <a:rPr lang="sr-Latn-RS" dirty="0"/>
              <a:t> tj. ekspresivnija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335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In</a:t>
            </a:r>
            <a:r>
              <a:rPr lang="sr-Latn-RS" baseline="0" dirty="0"/>
              <a:t> je bio predikat arnosti 1 pa je sa reifikacijom mesta proširen da bude predikat arnosti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47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100" dirty="0"/>
              <a:t>Ako postoji </a:t>
            </a:r>
            <a:r>
              <a:rPr lang="sr-Latn-RS" sz="1100" b="1" i="0" baseline="0" dirty="0"/>
              <a:t>račun za naplatu</a:t>
            </a:r>
            <a:r>
              <a:rPr lang="sr-Latn-RS" sz="1100" b="1" baseline="0" dirty="0"/>
              <a:t>,</a:t>
            </a:r>
            <a:r>
              <a:rPr lang="sr-Latn-RS" sz="1100" baseline="0" dirty="0"/>
              <a:t> čiji je </a:t>
            </a:r>
            <a:r>
              <a:rPr lang="sr-Latn-RS" sz="1100" b="1" i="0" baseline="0" dirty="0"/>
              <a:t>naziv</a:t>
            </a:r>
            <a:r>
              <a:rPr lang="sr-Latn-RS" sz="1100" b="1" baseline="0" dirty="0"/>
              <a:t> </a:t>
            </a:r>
            <a:r>
              <a:rPr lang="en-US" sz="1100" b="0" baseline="0" dirty="0"/>
              <a:t>rata </a:t>
            </a:r>
            <a:r>
              <a:rPr lang="en-US" sz="1100" b="0" baseline="0" dirty="0" err="1"/>
              <a:t>za</a:t>
            </a:r>
            <a:r>
              <a:rPr lang="en-US" sz="1100" b="0" baseline="0" dirty="0"/>
              <a:t> </a:t>
            </a:r>
            <a:r>
              <a:rPr lang="sr-Latn-RS" sz="1100" b="0" baseline="0" dirty="0"/>
              <a:t>stambeni </a:t>
            </a:r>
            <a:r>
              <a:rPr lang="en-US" sz="1100" b="0" baseline="0" dirty="0" err="1"/>
              <a:t>kredit</a:t>
            </a:r>
            <a:r>
              <a:rPr lang="sr-Latn-RS" sz="1100" b="1" baseline="0" dirty="0"/>
              <a:t>,</a:t>
            </a:r>
            <a:r>
              <a:rPr lang="sr-Latn-RS" sz="1100" baseline="0" dirty="0"/>
              <a:t> sa </a:t>
            </a:r>
            <a:r>
              <a:rPr lang="sr-Latn-RS" sz="1100" b="1" i="0" baseline="0" dirty="0"/>
              <a:t>statusom</a:t>
            </a:r>
            <a:r>
              <a:rPr lang="sr-Latn-RS" sz="1100" b="1" baseline="0" dirty="0"/>
              <a:t> </a:t>
            </a:r>
            <a:r>
              <a:rPr lang="sr-Latn-RS" sz="1100" b="0" baseline="0" dirty="0"/>
              <a:t>dospeo na naplatu i </a:t>
            </a:r>
            <a:r>
              <a:rPr lang="sr-Latn-RS" sz="1100" b="1" i="0" baseline="0" dirty="0"/>
              <a:t>sumom</a:t>
            </a:r>
            <a:r>
              <a:rPr lang="sr-Latn-RS" sz="1100" b="1" baseline="0" dirty="0"/>
              <a:t> </a:t>
            </a:r>
            <a:r>
              <a:rPr lang="sr-Latn-RS" sz="1100" b="0" baseline="0" dirty="0"/>
              <a:t>500</a:t>
            </a:r>
          </a:p>
          <a:p>
            <a:r>
              <a:rPr lang="sr-Latn-RS" sz="1100" b="0" baseline="0" dirty="0"/>
              <a:t>Ako postoji </a:t>
            </a:r>
            <a:r>
              <a:rPr lang="sr-Latn-RS" sz="1100" b="1" baseline="0" dirty="0"/>
              <a:t>bankovni račun, </a:t>
            </a:r>
            <a:r>
              <a:rPr lang="sr-Latn-RS" sz="1100" b="0" baseline="0" dirty="0"/>
              <a:t>čiji je </a:t>
            </a:r>
            <a:r>
              <a:rPr lang="sr-Latn-RS" sz="1100" b="1" baseline="0" dirty="0"/>
              <a:t>naziv </a:t>
            </a:r>
            <a:r>
              <a:rPr lang="sr-Latn-RS" sz="1100" b="0" baseline="0" dirty="0"/>
              <a:t>tekući i </a:t>
            </a:r>
            <a:r>
              <a:rPr lang="sr-Latn-RS" sz="1100" b="1" i="0" baseline="0" dirty="0"/>
              <a:t>balans</a:t>
            </a:r>
            <a:r>
              <a:rPr lang="sr-Latn-RS" sz="1100" b="0" baseline="0" dirty="0"/>
              <a:t> 500</a:t>
            </a:r>
          </a:p>
          <a:p>
            <a:r>
              <a:rPr lang="sr-Latn-RS" sz="1100" b="0" baseline="0" dirty="0"/>
              <a:t>---Ako su ispunjeni uslovi</a:t>
            </a:r>
          </a:p>
          <a:p>
            <a:r>
              <a:rPr lang="sr-Latn-RS" sz="1100" b="0" baseline="0" dirty="0"/>
              <a:t>Tada kreiraj </a:t>
            </a:r>
            <a:r>
              <a:rPr lang="sr-Latn-RS" sz="1100" b="1" baseline="0" dirty="0"/>
              <a:t>uplatu</a:t>
            </a:r>
            <a:r>
              <a:rPr lang="sr-Latn-RS" sz="1100" b="0" baseline="0" dirty="0"/>
              <a:t> koja je </a:t>
            </a:r>
            <a:r>
              <a:rPr lang="en-US" sz="1100" b="0" baseline="0" dirty="0"/>
              <a:t>rata </a:t>
            </a:r>
            <a:r>
              <a:rPr lang="en-US" sz="1100" b="0" baseline="0" dirty="0" err="1"/>
              <a:t>za</a:t>
            </a:r>
            <a:r>
              <a:rPr lang="en-US" sz="1100" b="0" baseline="0" dirty="0"/>
              <a:t> </a:t>
            </a:r>
            <a:r>
              <a:rPr lang="sr-Latn-RS" sz="1100" b="0" baseline="0" dirty="0"/>
              <a:t>stambeni </a:t>
            </a:r>
            <a:r>
              <a:rPr lang="en-US" sz="1100" b="0" baseline="0" dirty="0" err="1"/>
              <a:t>kredit</a:t>
            </a:r>
            <a:endParaRPr lang="sr-Latn-RS" sz="1100" b="0" baseline="0" dirty="0"/>
          </a:p>
          <a:p>
            <a:r>
              <a:rPr lang="sr-Latn-RS" sz="1100" b="0" baseline="0" dirty="0"/>
              <a:t>Ukloni </a:t>
            </a:r>
            <a:r>
              <a:rPr lang="sr-Latn-RS" sz="1100" b="1" i="0" baseline="0" dirty="0"/>
              <a:t>račun za naplatu</a:t>
            </a:r>
            <a:r>
              <a:rPr lang="sr-Latn-RS" sz="1100" b="1" baseline="0" dirty="0"/>
              <a:t>,</a:t>
            </a:r>
            <a:r>
              <a:rPr lang="sr-Latn-RS" sz="1100" baseline="0" dirty="0"/>
              <a:t> čiji je </a:t>
            </a:r>
            <a:r>
              <a:rPr lang="sr-Latn-RS" sz="1100" b="1" i="0" baseline="0" dirty="0"/>
              <a:t>naziv</a:t>
            </a:r>
            <a:r>
              <a:rPr lang="sr-Latn-RS" sz="1100" b="1" baseline="0" dirty="0"/>
              <a:t> </a:t>
            </a:r>
            <a:r>
              <a:rPr lang="en-US" sz="1100" b="0" baseline="0" dirty="0"/>
              <a:t>rata </a:t>
            </a:r>
            <a:r>
              <a:rPr lang="en-US" sz="1100" b="0" baseline="0" dirty="0" err="1"/>
              <a:t>za</a:t>
            </a:r>
            <a:r>
              <a:rPr lang="en-US" sz="1100" b="0" baseline="0" dirty="0"/>
              <a:t> </a:t>
            </a:r>
            <a:r>
              <a:rPr lang="sr-Latn-RS" sz="1100" b="0" baseline="0" dirty="0"/>
              <a:t>stambeni </a:t>
            </a:r>
            <a:r>
              <a:rPr lang="en-US" sz="1100" b="0" baseline="0" dirty="0" err="1"/>
              <a:t>kredit</a:t>
            </a:r>
            <a:r>
              <a:rPr lang="sr-Latn-RS" sz="1100" b="1" baseline="0" dirty="0"/>
              <a:t>,</a:t>
            </a:r>
            <a:r>
              <a:rPr lang="sr-Latn-RS" sz="1100" baseline="0" dirty="0"/>
              <a:t> sa </a:t>
            </a:r>
            <a:r>
              <a:rPr lang="sr-Latn-RS" sz="1100" b="1" i="0" baseline="0" dirty="0"/>
              <a:t>statusom</a:t>
            </a:r>
            <a:r>
              <a:rPr lang="sr-Latn-RS" sz="1100" b="1" baseline="0" dirty="0"/>
              <a:t> </a:t>
            </a:r>
            <a:r>
              <a:rPr lang="sr-Latn-RS" sz="1100" b="0" baseline="0" dirty="0"/>
              <a:t>dospeo na naplatu i </a:t>
            </a:r>
            <a:r>
              <a:rPr lang="sr-Latn-RS" sz="1100" b="1" i="0" baseline="0" dirty="0"/>
              <a:t>sumom</a:t>
            </a:r>
            <a:r>
              <a:rPr lang="sr-Latn-RS" sz="1100" b="1" baseline="0" dirty="0"/>
              <a:t> </a:t>
            </a:r>
            <a:r>
              <a:rPr lang="sr-Latn-RS" sz="1100" b="0" baseline="0" dirty="0"/>
              <a:t>500</a:t>
            </a:r>
          </a:p>
          <a:p>
            <a:r>
              <a:rPr lang="sr-Latn-RS" sz="1100" b="0" dirty="0"/>
              <a:t>Ukloni </a:t>
            </a:r>
            <a:r>
              <a:rPr lang="sr-Latn-RS" sz="1100" b="1" baseline="0" dirty="0"/>
              <a:t>bankovni račun, </a:t>
            </a:r>
            <a:r>
              <a:rPr lang="sr-Latn-RS" sz="1100" b="0" baseline="0" dirty="0"/>
              <a:t>čiji je </a:t>
            </a:r>
            <a:r>
              <a:rPr lang="sr-Latn-RS" sz="1100" b="1" baseline="0" dirty="0"/>
              <a:t>naziv </a:t>
            </a:r>
            <a:r>
              <a:rPr lang="sr-Latn-RS" sz="1100" b="0" baseline="0" dirty="0"/>
              <a:t>tekući i </a:t>
            </a:r>
            <a:r>
              <a:rPr lang="sr-Latn-RS" sz="1100" b="1" i="0" baseline="0" dirty="0"/>
              <a:t>balans</a:t>
            </a:r>
            <a:r>
              <a:rPr lang="sr-Latn-RS" sz="1100" b="0" baseline="0" dirty="0"/>
              <a:t> 500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100" b="0" baseline="0" dirty="0"/>
              <a:t>Kreiraju </a:t>
            </a:r>
            <a:r>
              <a:rPr lang="sr-Latn-RS" sz="1100" b="1" baseline="0" dirty="0"/>
              <a:t>bankovni račun, </a:t>
            </a:r>
            <a:r>
              <a:rPr lang="sr-Latn-RS" sz="1100" b="0" baseline="0" dirty="0"/>
              <a:t>čiji je </a:t>
            </a:r>
            <a:r>
              <a:rPr lang="sr-Latn-RS" sz="1100" b="1" baseline="0" dirty="0"/>
              <a:t>naziv </a:t>
            </a:r>
            <a:r>
              <a:rPr lang="sr-Latn-RS" sz="1100" b="0" baseline="0" dirty="0"/>
              <a:t>tekući i </a:t>
            </a:r>
            <a:r>
              <a:rPr lang="sr-Latn-RS" sz="1100" b="1" i="0" baseline="0" dirty="0"/>
              <a:t>balans</a:t>
            </a:r>
            <a:r>
              <a:rPr lang="sr-Latn-RS" sz="1100" b="0" baseline="0" dirty="0"/>
              <a:t> 0</a:t>
            </a:r>
          </a:p>
          <a:p>
            <a:endParaRPr lang="sr-Latn-RS" sz="1100" b="0" dirty="0"/>
          </a:p>
          <a:p>
            <a:r>
              <a:rPr lang="sr-Latn-RS" sz="1100" b="0" dirty="0"/>
              <a:t>Šta već zapažamo da je kod ovakvog pravila problem?</a:t>
            </a:r>
            <a:endParaRPr lang="en-US" sz="11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602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∃!</a:t>
            </a:r>
            <a:r>
              <a:rPr lang="en-GB" i="1" dirty="0"/>
              <a:t> v </a:t>
            </a:r>
            <a:r>
              <a:rPr lang="sr-Latn-RS" i="1" dirty="0"/>
              <a:t> </a:t>
            </a:r>
            <a:r>
              <a:rPr lang="sr-Latn-RS" dirty="0"/>
              <a:t>znači</a:t>
            </a:r>
            <a:r>
              <a:rPr lang="sr-Latn-RS" i="1" dirty="0"/>
              <a:t> Postoji </a:t>
            </a:r>
            <a:r>
              <a:rPr lang="sr-Latn-RS" b="1" i="1" dirty="0"/>
              <a:t>tačno jedno</a:t>
            </a:r>
            <a:r>
              <a:rPr lang="sr-Latn-RS" i="1" dirty="0"/>
              <a:t> </a:t>
            </a:r>
            <a:r>
              <a:rPr lang="en-GB" i="1" dirty="0"/>
              <a:t>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7889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Ovo ne </a:t>
            </a:r>
            <a:r>
              <a:rPr lang="sr-Latn-RS" dirty="0" err="1"/>
              <a:t>moze</a:t>
            </a:r>
            <a:r>
              <a:rPr lang="sr-Latn-RS" dirty="0"/>
              <a:t> jer na niko ne garantuje koje su vrednosti objekata iz univerzuma</a:t>
            </a:r>
          </a:p>
          <a:p>
            <a:r>
              <a:rPr lang="sr-Latn-RS" dirty="0"/>
              <a:t>Ima jedino smisla ako univerzum predstavlja samo vrednost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4507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Ne </a:t>
            </a:r>
            <a:r>
              <a:rPr lang="sr-Latn-RS" dirty="0" err="1"/>
              <a:t>zamo</a:t>
            </a:r>
            <a:r>
              <a:rPr lang="sr-Latn-RS" dirty="0"/>
              <a:t> tacno koji je predikat ili funkcija, </a:t>
            </a:r>
            <a:r>
              <a:rPr lang="sr-Latn-RS" dirty="0" err="1"/>
              <a:t>vec</a:t>
            </a:r>
            <a:r>
              <a:rPr lang="sr-Latn-RS" dirty="0"/>
              <a:t> se oni </a:t>
            </a:r>
            <a:r>
              <a:rPr lang="sr-Latn-RS" dirty="0" err="1"/>
              <a:t>izažavaju</a:t>
            </a:r>
            <a:r>
              <a:rPr lang="sr-Latn-RS" dirty="0"/>
              <a:t> kroz </a:t>
            </a:r>
            <a:r>
              <a:rPr lang="sr-Latn-RS" dirty="0" err="1"/>
              <a:t>varijanle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2703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 </a:t>
            </a:r>
            <a:r>
              <a:rPr lang="en-US" dirty="0" err="1"/>
              <a:t>logici</a:t>
            </a:r>
            <a:r>
              <a:rPr lang="en-US" baseline="0" dirty="0"/>
              <a:t> </a:t>
            </a:r>
            <a:r>
              <a:rPr lang="en-US" baseline="0" dirty="0" err="1"/>
              <a:t>prvog</a:t>
            </a:r>
            <a:r>
              <a:rPr lang="en-US" baseline="0" dirty="0"/>
              <a:t> </a:t>
            </a:r>
            <a:r>
              <a:rPr lang="en-US" baseline="0" dirty="0" err="1"/>
              <a:t>reda</a:t>
            </a:r>
            <a:r>
              <a:rPr lang="en-US" baseline="0" dirty="0"/>
              <a:t> </a:t>
            </a:r>
            <a:r>
              <a:rPr lang="en-US" baseline="0" dirty="0" err="1"/>
              <a:t>rekli</a:t>
            </a:r>
            <a:r>
              <a:rPr lang="en-US" baseline="0" dirty="0"/>
              <a:t> </a:t>
            </a:r>
            <a:r>
              <a:rPr lang="en-US" baseline="0" dirty="0" err="1"/>
              <a:t>smo</a:t>
            </a:r>
            <a:r>
              <a:rPr lang="en-US" baseline="0" dirty="0"/>
              <a:t> da je </a:t>
            </a:r>
            <a:r>
              <a:rPr lang="en-US" baseline="0" dirty="0" err="1"/>
              <a:t>varijabla</a:t>
            </a:r>
            <a:r>
              <a:rPr lang="en-US" baseline="0" dirty="0"/>
              <a:t> </a:t>
            </a:r>
            <a:r>
              <a:rPr lang="sr-Latn-RS" baseline="0" dirty="0"/>
              <a:t>ograničena</a:t>
            </a:r>
            <a:r>
              <a:rPr lang="en-US" baseline="0" dirty="0"/>
              <a:t>/</a:t>
            </a:r>
            <a:r>
              <a:rPr lang="en-US" baseline="0" dirty="0" err="1"/>
              <a:t>vezana</a:t>
            </a:r>
            <a:r>
              <a:rPr lang="en-US" baseline="0" dirty="0"/>
              <a:t> </a:t>
            </a:r>
            <a:r>
              <a:rPr lang="en-US" baseline="0" dirty="0" err="1"/>
              <a:t>ako</a:t>
            </a:r>
            <a:r>
              <a:rPr lang="en-US" baseline="0" dirty="0"/>
              <a:t> se </a:t>
            </a:r>
            <a:r>
              <a:rPr lang="en-US" baseline="0" dirty="0" err="1"/>
              <a:t>za</a:t>
            </a:r>
            <a:r>
              <a:rPr lang="en-US" baseline="0" dirty="0"/>
              <a:t> </a:t>
            </a:r>
            <a:r>
              <a:rPr lang="en-US" baseline="0" dirty="0" err="1"/>
              <a:t>nju</a:t>
            </a:r>
            <a:r>
              <a:rPr lang="en-US" baseline="0" dirty="0"/>
              <a:t> </a:t>
            </a:r>
            <a:r>
              <a:rPr lang="en-US" baseline="0" dirty="0" err="1"/>
              <a:t>koriste</a:t>
            </a:r>
            <a:r>
              <a:rPr lang="en-US" baseline="0" dirty="0"/>
              <a:t> </a:t>
            </a:r>
            <a:r>
              <a:rPr lang="en-US" baseline="0" dirty="0" err="1"/>
              <a:t>kvanitfikatori</a:t>
            </a:r>
            <a:r>
              <a:rPr lang="en-US" baseline="0" dirty="0"/>
              <a:t> </a:t>
            </a:r>
            <a:r>
              <a:rPr lang="en-US" baseline="0" dirty="0" err="1"/>
              <a:t>univerzalni</a:t>
            </a:r>
            <a:r>
              <a:rPr lang="en-US" baseline="0" dirty="0"/>
              <a:t> </a:t>
            </a:r>
            <a:r>
              <a:rPr lang="en-US" baseline="0" dirty="0" err="1"/>
              <a:t>ili</a:t>
            </a:r>
            <a:r>
              <a:rPr lang="en-US" baseline="0" dirty="0"/>
              <a:t> </a:t>
            </a:r>
            <a:r>
              <a:rPr lang="en-US" baseline="0" dirty="0" err="1"/>
              <a:t>egzistencijalni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9730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 </a:t>
            </a:r>
            <a:r>
              <a:rPr lang="sr-Latn-RS" dirty="0"/>
              <a:t>iskaz</a:t>
            </a:r>
            <a:r>
              <a:rPr lang="en-US" dirty="0"/>
              <a:t>u/</a:t>
            </a:r>
            <a:r>
              <a:rPr lang="sr-Latn-RS" dirty="0"/>
              <a:t>formul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loguku</a:t>
            </a:r>
            <a:r>
              <a:rPr lang="en-US" dirty="0"/>
              <a:t> </a:t>
            </a:r>
            <a:r>
              <a:rPr lang="en-US" dirty="0" err="1"/>
              <a:t>prvog</a:t>
            </a:r>
            <a:r>
              <a:rPr lang="en-US" dirty="0"/>
              <a:t> </a:t>
            </a:r>
            <a:r>
              <a:rPr lang="en-US" dirty="0" err="1"/>
              <a:t>reda</a:t>
            </a:r>
            <a:r>
              <a:rPr lang="sr-Latn-RS" dirty="0"/>
              <a:t> </a:t>
            </a:r>
            <a:r>
              <a:rPr lang="en-US" dirty="0" err="1"/>
              <a:t>objektne</a:t>
            </a:r>
            <a:r>
              <a:rPr lang="en-US" baseline="0" dirty="0"/>
              <a:t> </a:t>
            </a:r>
            <a:r>
              <a:rPr lang="sr-Latn-RS" dirty="0"/>
              <a:t>varijable </a:t>
            </a:r>
            <a:r>
              <a:rPr lang="en-US" b="1" dirty="0" err="1"/>
              <a:t>mogu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sr-Latn-RS" dirty="0"/>
              <a:t> ograničen</a:t>
            </a:r>
            <a:r>
              <a:rPr lang="en-US" dirty="0"/>
              <a:t>e/</a:t>
            </a:r>
            <a:r>
              <a:rPr lang="en-US" dirty="0" err="1"/>
              <a:t>vezane</a:t>
            </a:r>
            <a:r>
              <a:rPr lang="en-US" dirty="0"/>
              <a:t> </a:t>
            </a:r>
            <a:endParaRPr lang="sr-Latn-R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5139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 err="1"/>
              <a:t>Konstrukti</a:t>
            </a:r>
            <a:r>
              <a:rPr lang="sr-Latn-RS" dirty="0"/>
              <a:t> bi bili </a:t>
            </a:r>
            <a:r>
              <a:rPr lang="sr-Latn-RS" dirty="0" err="1"/>
              <a:t>konjukcija</a:t>
            </a:r>
            <a:r>
              <a:rPr lang="sr-Latn-RS" dirty="0"/>
              <a:t>,</a:t>
            </a:r>
            <a:r>
              <a:rPr lang="sr-Latn-RS" baseline="0" dirty="0"/>
              <a:t> negacija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sr-Latn-RS" baseline="0" dirty="0"/>
              <a:t>disjunkcija</a:t>
            </a:r>
            <a:r>
              <a:rPr lang="sr-Latn-RS" dirty="0"/>
              <a:t> </a:t>
            </a:r>
            <a:endParaRPr lang="en-US" dirty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6610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sr-Latn-RS" dirty="0" err="1"/>
                  <a:t>Unarni</a:t>
                </a:r>
                <a:r>
                  <a:rPr lang="sr-Latn-RS" dirty="0"/>
                  <a:t> predikat je koncept, binarni predikat je rola</a:t>
                </a:r>
              </a:p>
              <a:p>
                <a:r>
                  <a:rPr lang="sr-Latn-RS" dirty="0"/>
                  <a:t>Konstrukti bi bili konjukcija,</a:t>
                </a:r>
                <a:r>
                  <a:rPr lang="sr-Latn-RS" baseline="0" dirty="0"/>
                  <a:t> negacija </a:t>
                </a:r>
                <a:r>
                  <a:rPr lang="en-US" baseline="0" dirty="0"/>
                  <a:t>i </a:t>
                </a:r>
                <a:r>
                  <a:rPr lang="sr-Latn-RS" baseline="0" dirty="0"/>
                  <a:t>disjunkcija</a:t>
                </a:r>
                <a:r>
                  <a:rPr lang="sr-Latn-RS" dirty="0"/>
                  <a:t> </a:t>
                </a:r>
              </a:p>
              <a:p>
                <a:endParaRPr lang="sr-Latn-RS" dirty="0"/>
              </a:p>
              <a:p>
                <a:r>
                  <a:rPr lang="en-US" dirty="0"/>
                  <a:t>"∃</a:t>
                </a:r>
                <a:r>
                  <a:rPr lang="en-US" dirty="0" err="1"/>
                  <a:t>married.Doctor</a:t>
                </a:r>
                <a:r>
                  <a:rPr lang="en-US" dirty="0"/>
                  <a:t>„</a:t>
                </a:r>
                <a:r>
                  <a:rPr lang="sr-Latn-RS" dirty="0"/>
                  <a:t> </a:t>
                </a:r>
                <a:r>
                  <a:rPr lang="sr-Latn-RS" dirty="0" err="1"/>
                  <a:t>individual</a:t>
                </a:r>
                <a:r>
                  <a:rPr lang="sr-Latn-RS" dirty="0"/>
                  <a:t> za koji postoji neki </a:t>
                </a:r>
                <a:r>
                  <a:rPr lang="sr-Latn-RS" dirty="0" err="1"/>
                  <a:t>individual</a:t>
                </a:r>
                <a:r>
                  <a:rPr lang="sr-Latn-RS" dirty="0"/>
                  <a:t> ko je u role </a:t>
                </a:r>
                <a:r>
                  <a:rPr lang="sr-Latn-RS" dirty="0" err="1"/>
                  <a:t>married</a:t>
                </a:r>
                <a:r>
                  <a:rPr lang="sr-Latn-RS" dirty="0"/>
                  <a:t> sa prvim i drugi </a:t>
                </a:r>
                <a:r>
                  <a:rPr lang="sr-Latn-RS" dirty="0" err="1"/>
                  <a:t>individual</a:t>
                </a:r>
                <a:r>
                  <a:rPr lang="sr-Latn-RS" dirty="0"/>
                  <a:t> pripada konceptu </a:t>
                </a:r>
                <a:r>
                  <a:rPr lang="sr-Latn-RS" dirty="0" err="1"/>
                  <a:t>Doctor</a:t>
                </a:r>
                <a:endParaRPr lang="sr-Latn-R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"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mtClean="0"/>
                      <m:t>∀</m:t>
                    </m:r>
                    <m:r>
                      <m:rPr>
                        <m:nor/>
                      </m:rPr>
                      <a:rPr lang="en-GB" smtClean="0"/>
                      <m:t>hasChild</m:t>
                    </m:r>
                    <m:r>
                      <m:rPr>
                        <m:nor/>
                      </m:rPr>
                      <a:rPr lang="en-GB" i="1" smtClean="0"/>
                      <m:t>.</m:t>
                    </m:r>
                    <m:r>
                      <m:rPr>
                        <m:nor/>
                      </m:rPr>
                      <a:rPr lang="en-GB" smtClean="0"/>
                      <m:t>(</m:t>
                    </m:r>
                    <m:r>
                      <m:rPr>
                        <m:nor/>
                      </m:rPr>
                      <a:rPr lang="en-GB" smtClean="0"/>
                      <m:t>Doctor</m:t>
                    </m:r>
                    <m:r>
                      <m:rPr>
                        <m:nor/>
                      </m:rPr>
                      <a:rPr lang="en-GB" smtClean="0"/>
                      <m:t> </m:t>
                    </m:r>
                    <m:r>
                      <a:rPr lang="en-GB" i="1" smtClean="0">
                        <a:latin typeface="Cambria Math"/>
                        <a:ea typeface="Cambria Math"/>
                      </a:rPr>
                      <m:t>⊔</m:t>
                    </m:r>
                    <m:r>
                      <m:rPr>
                        <m:nor/>
                      </m:rPr>
                      <a:rPr lang="en-GB" smtClean="0"/>
                      <m:t>Professor</m:t>
                    </m:r>
                    <m:r>
                      <m:rPr>
                        <m:nor/>
                      </m:rPr>
                      <a:rPr lang="en-GB" smtClean="0"/>
                      <m:t>)</m:t>
                    </m:r>
                  </m:oMath>
                </a14:m>
                <a:r>
                  <a:rPr lang="en-US" dirty="0"/>
                  <a:t> "</a:t>
                </a:r>
                <a:r>
                  <a:rPr lang="sr-Latn-RS" dirty="0"/>
                  <a:t> </a:t>
                </a:r>
                <a:r>
                  <a:rPr lang="sr-Latn-RS" dirty="0" err="1"/>
                  <a:t>individual</a:t>
                </a:r>
                <a:r>
                  <a:rPr lang="sr-Latn-RS" dirty="0"/>
                  <a:t> za koji postoje </a:t>
                </a:r>
                <a:r>
                  <a:rPr lang="sr-Latn-RS" dirty="0" err="1"/>
                  <a:t>individuali</a:t>
                </a:r>
                <a:r>
                  <a:rPr lang="sr-Latn-RS" dirty="0"/>
                  <a:t> koji su u roli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mtClean="0"/>
                      <m:t>hasChild</m:t>
                    </m:r>
                  </m:oMath>
                </a14:m>
                <a:r>
                  <a:rPr lang="sr-Latn-RS" dirty="0"/>
                  <a:t> sa prvim i </a:t>
                </a:r>
                <a:r>
                  <a:rPr lang="sr-Latn-RS" dirty="0" err="1"/>
                  <a:t>odrugi</a:t>
                </a:r>
                <a:r>
                  <a:rPr lang="sr-Latn-RS" dirty="0"/>
                  <a:t> </a:t>
                </a:r>
                <a:r>
                  <a:rPr lang="sr-Latn-RS" dirty="0" err="1"/>
                  <a:t>individuali</a:t>
                </a:r>
                <a:r>
                  <a:rPr lang="sr-Latn-RS" dirty="0"/>
                  <a:t> pripadaju konceptu </a:t>
                </a:r>
                <a:r>
                  <a:rPr lang="sr-Latn-RS" dirty="0" err="1"/>
                  <a:t>Doctor</a:t>
                </a:r>
                <a:r>
                  <a:rPr lang="sr-Latn-RS" dirty="0"/>
                  <a:t> ili Profesor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sr-Latn-RS" dirty="0" err="1"/>
                  <a:t>Unarni</a:t>
                </a:r>
                <a:r>
                  <a:rPr lang="sr-Latn-RS" dirty="0"/>
                  <a:t> predikat je koncept, binarni predikat je rola</a:t>
                </a:r>
              </a:p>
              <a:p>
                <a:r>
                  <a:rPr lang="sr-Latn-RS" dirty="0"/>
                  <a:t>Konstrukti bi bili konjukcija,</a:t>
                </a:r>
                <a:r>
                  <a:rPr lang="sr-Latn-RS" baseline="0" dirty="0"/>
                  <a:t> negacija </a:t>
                </a:r>
                <a:r>
                  <a:rPr lang="en-US" baseline="0" dirty="0"/>
                  <a:t>i </a:t>
                </a:r>
                <a:r>
                  <a:rPr lang="sr-Latn-RS" baseline="0" dirty="0"/>
                  <a:t>disjunkcija</a:t>
                </a:r>
                <a:r>
                  <a:rPr lang="sr-Latn-RS" dirty="0"/>
                  <a:t> </a:t>
                </a:r>
              </a:p>
              <a:p>
                <a:endParaRPr lang="sr-Latn-RS" dirty="0"/>
              </a:p>
              <a:p>
                <a:r>
                  <a:rPr lang="en-US" dirty="0"/>
                  <a:t>"∃</a:t>
                </a:r>
                <a:r>
                  <a:rPr lang="en-US" dirty="0" err="1"/>
                  <a:t>married.Doctor</a:t>
                </a:r>
                <a:r>
                  <a:rPr lang="en-US" dirty="0"/>
                  <a:t>„</a:t>
                </a:r>
                <a:r>
                  <a:rPr lang="sr-Latn-RS" dirty="0"/>
                  <a:t> </a:t>
                </a:r>
                <a:r>
                  <a:rPr lang="sr-Latn-RS" dirty="0" err="1"/>
                  <a:t>individual</a:t>
                </a:r>
                <a:r>
                  <a:rPr lang="sr-Latn-RS" dirty="0"/>
                  <a:t> za koji postoji neki </a:t>
                </a:r>
                <a:r>
                  <a:rPr lang="sr-Latn-RS" dirty="0" err="1"/>
                  <a:t>individual</a:t>
                </a:r>
                <a:r>
                  <a:rPr lang="sr-Latn-RS" dirty="0"/>
                  <a:t> ko je u role </a:t>
                </a:r>
                <a:r>
                  <a:rPr lang="sr-Latn-RS" dirty="0" err="1"/>
                  <a:t>married</a:t>
                </a:r>
                <a:r>
                  <a:rPr lang="sr-Latn-RS" dirty="0"/>
                  <a:t> sa prvim i drugi </a:t>
                </a:r>
                <a:r>
                  <a:rPr lang="sr-Latn-RS" dirty="0" err="1"/>
                  <a:t>individual</a:t>
                </a:r>
                <a:r>
                  <a:rPr lang="sr-Latn-RS" dirty="0"/>
                  <a:t> pripada konceptu </a:t>
                </a:r>
                <a:r>
                  <a:rPr lang="sr-Latn-RS" dirty="0" err="1"/>
                  <a:t>Doctor</a:t>
                </a:r>
                <a:endParaRPr lang="sr-Latn-R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"</a:t>
                </a:r>
                <a:r>
                  <a:rPr lang="en-GB" i="0">
                    <a:latin typeface="Cambria Math" panose="02040503050406030204" pitchFamily="18" charset="0"/>
                  </a:rPr>
                  <a:t>"∀hasChild.(Doctor </a:t>
                </a:r>
                <a:r>
                  <a:rPr lang="en-GB" i="0">
                    <a:latin typeface="Cambria Math"/>
                    <a:ea typeface="Cambria Math"/>
                  </a:rPr>
                  <a:t>"⊔"</a:t>
                </a:r>
                <a:r>
                  <a:rPr lang="en-GB" i="0">
                    <a:latin typeface="Cambria Math" panose="02040503050406030204" pitchFamily="18" charset="0"/>
                  </a:rPr>
                  <a:t>Professor)</a:t>
                </a:r>
                <a:r>
                  <a:rPr lang="sr-Latn-RS" i="0"/>
                  <a:t>"</a:t>
                </a:r>
                <a:r>
                  <a:rPr lang="en-US" dirty="0"/>
                  <a:t> "</a:t>
                </a:r>
                <a:r>
                  <a:rPr lang="sr-Latn-RS" dirty="0"/>
                  <a:t> </a:t>
                </a:r>
                <a:r>
                  <a:rPr lang="sr-Latn-RS" dirty="0" err="1"/>
                  <a:t>individual</a:t>
                </a:r>
                <a:r>
                  <a:rPr lang="sr-Latn-RS" dirty="0"/>
                  <a:t> za koji postoje </a:t>
                </a:r>
                <a:r>
                  <a:rPr lang="sr-Latn-RS" dirty="0" err="1"/>
                  <a:t>individuali</a:t>
                </a:r>
                <a:r>
                  <a:rPr lang="sr-Latn-RS" dirty="0"/>
                  <a:t> koji su u roli </a:t>
                </a:r>
                <a:r>
                  <a:rPr lang="en-GB" i="0">
                    <a:latin typeface="Cambria Math" panose="02040503050406030204" pitchFamily="18" charset="0"/>
                  </a:rPr>
                  <a:t>"hasChild</a:t>
                </a:r>
                <a:r>
                  <a:rPr lang="sr-Latn-RS" i="0"/>
                  <a:t>"</a:t>
                </a:r>
                <a:r>
                  <a:rPr lang="sr-Latn-RS" dirty="0"/>
                  <a:t> sa prvim i </a:t>
                </a:r>
                <a:r>
                  <a:rPr lang="sr-Latn-RS" dirty="0" err="1"/>
                  <a:t>odrugi</a:t>
                </a:r>
                <a:r>
                  <a:rPr lang="sr-Latn-RS" dirty="0"/>
                  <a:t> </a:t>
                </a:r>
                <a:r>
                  <a:rPr lang="sr-Latn-RS" dirty="0" err="1"/>
                  <a:t>individuali</a:t>
                </a:r>
                <a:r>
                  <a:rPr lang="sr-Latn-RS" dirty="0"/>
                  <a:t> pripadaju konceptu </a:t>
                </a:r>
                <a:r>
                  <a:rPr lang="sr-Latn-RS" dirty="0" err="1"/>
                  <a:t>Doctor</a:t>
                </a:r>
                <a:r>
                  <a:rPr lang="sr-Latn-RS" dirty="0"/>
                  <a:t> ili Profesor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2546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8375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Obuhvatanje</a:t>
            </a:r>
          </a:p>
          <a:p>
            <a:r>
              <a:rPr lang="sr-Latn-RS" dirty="0" err="1"/>
              <a:t>Podkoncept</a:t>
            </a:r>
            <a:r>
              <a:rPr lang="sr-Latn-RS" dirty="0"/>
              <a:t> i </a:t>
            </a:r>
            <a:r>
              <a:rPr lang="sr-Latn-RS" dirty="0" err="1"/>
              <a:t>nadkoncept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0227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smtClean="0"/>
                      <m:t>HappyMan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≡ </m:t>
                    </m:r>
                    <m:r>
                      <m:rPr>
                        <m:nor/>
                      </m:rPr>
                      <a:rPr lang="en-GB"/>
                      <m:t>Human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⊓</m:t>
                    </m:r>
                  </m:oMath>
                </a14:m>
                <a:r>
                  <a:rPr lang="en-US" i="1" dirty="0">
                    <a:latin typeface="Cambria Math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  <a:ea typeface="Cambria Math"/>
                      </a:rPr>
                      <m:t>¬</m:t>
                    </m:r>
                    <m:r>
                      <m:rPr>
                        <m:nor/>
                      </m:rPr>
                      <a:rPr lang="en-GB"/>
                      <m:t>Female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⊓</m:t>
                    </m:r>
                  </m:oMath>
                </a14:m>
                <a:r>
                  <a:rPr lang="en-US" i="1" dirty="0">
                    <a:latin typeface="Cambria Math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/>
                      <m:t>(∃</m:t>
                    </m:r>
                    <m:r>
                      <m:rPr>
                        <m:nor/>
                      </m:rPr>
                      <a:rPr lang="en-GB"/>
                      <m:t>married</m:t>
                    </m:r>
                    <m:r>
                      <m:rPr>
                        <m:nor/>
                      </m:rPr>
                      <a:rPr lang="en-GB" i="1"/>
                      <m:t>.</m:t>
                    </m:r>
                    <m:r>
                      <m:rPr>
                        <m:nor/>
                      </m:rPr>
                      <a:rPr lang="en-GB"/>
                      <m:t>Doctor</m:t>
                    </m:r>
                    <m:r>
                      <a:rPr lang="sr-Latn-RS" i="1">
                        <a:latin typeface="Cambria Math"/>
                      </a:rPr>
                      <m:t>)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⊓</m:t>
                    </m:r>
                  </m:oMath>
                </a14:m>
                <a:r>
                  <a:rPr lang="en-US" i="1" dirty="0">
                    <a:latin typeface="Cambria Math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/>
                      <m:t>(∀</m:t>
                    </m:r>
                    <m:r>
                      <m:rPr>
                        <m:nor/>
                      </m:rPr>
                      <a:rPr lang="en-GB"/>
                      <m:t>hasChild</m:t>
                    </m:r>
                    <m:r>
                      <m:rPr>
                        <m:nor/>
                      </m:rPr>
                      <a:rPr lang="en-GB" i="1"/>
                      <m:t>.</m:t>
                    </m:r>
                    <m:r>
                      <m:rPr>
                        <m:nor/>
                      </m:rPr>
                      <a:rPr lang="en-GB"/>
                      <m:t>(</m:t>
                    </m:r>
                    <m:r>
                      <m:rPr>
                        <m:nor/>
                      </m:rPr>
                      <a:rPr lang="en-GB"/>
                      <m:t>Doctor</m:t>
                    </m:r>
                    <m:r>
                      <m:rPr>
                        <m:nor/>
                      </m:rPr>
                      <a:rPr lang="en-GB"/>
                      <m:t> 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⊔</m:t>
                    </m:r>
                    <m:r>
                      <m:rPr>
                        <m:nor/>
                      </m:rPr>
                      <a:rPr lang="en-GB"/>
                      <m:t>Professor</m:t>
                    </m:r>
                    <m:r>
                      <m:rPr>
                        <m:nor/>
                      </m:rPr>
                      <a:rPr lang="en-GB"/>
                      <m:t>))</m:t>
                    </m:r>
                  </m:oMath>
                </a14:m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sr-Latn-RS" i="0" smtClean="0">
                    <a:latin typeface="Cambria Math"/>
                  </a:rPr>
                  <a:t>"HappyMan</a:t>
                </a:r>
                <a:r>
                  <a:rPr lang="sr-Latn-RS" i="0">
                    <a:latin typeface="Cambria Math"/>
                    <a:ea typeface="Cambria Math"/>
                  </a:rPr>
                  <a:t>"</a:t>
                </a:r>
                <a:r>
                  <a:rPr lang="sr-Latn-RS" i="0">
                    <a:latin typeface="Cambria Math"/>
                    <a:ea typeface="Cambria Math"/>
                  </a:rPr>
                  <a:t>≡ </a:t>
                </a:r>
                <a:r>
                  <a:rPr lang="en-GB" i="0">
                    <a:latin typeface="Cambria Math"/>
                    <a:ea typeface="Cambria Math"/>
                  </a:rPr>
                  <a:t>"</a:t>
                </a:r>
                <a:r>
                  <a:rPr lang="en-GB" i="0">
                    <a:latin typeface="Cambria Math"/>
                  </a:rPr>
                  <a:t>Human</a:t>
                </a:r>
                <a:r>
                  <a:rPr lang="en-GB" i="0">
                    <a:latin typeface="Cambria Math"/>
                    <a:ea typeface="Cambria Math"/>
                  </a:rPr>
                  <a:t>"⊓</a:t>
                </a:r>
                <a:r>
                  <a:rPr lang="en-US" i="1" dirty="0" smtClean="0">
                    <a:latin typeface="Cambria Math"/>
                    <a:ea typeface="Cambria Math"/>
                  </a:rPr>
                  <a:t> </a:t>
                </a:r>
                <a:r>
                  <a:rPr lang="en-GB" i="0">
                    <a:latin typeface="Cambria Math"/>
                    <a:ea typeface="Cambria Math"/>
                  </a:rPr>
                  <a:t>¬"</a:t>
                </a:r>
                <a:r>
                  <a:rPr lang="en-GB" i="0">
                    <a:latin typeface="Cambria Math"/>
                  </a:rPr>
                  <a:t>Female</a:t>
                </a:r>
                <a:r>
                  <a:rPr lang="en-GB" i="0">
                    <a:latin typeface="Cambria Math"/>
                    <a:ea typeface="Cambria Math"/>
                  </a:rPr>
                  <a:t>"⊓</a:t>
                </a:r>
                <a:r>
                  <a:rPr lang="en-US" i="1" dirty="0" smtClean="0">
                    <a:latin typeface="Cambria Math"/>
                    <a:ea typeface="Cambria Math"/>
                  </a:rPr>
                  <a:t> </a:t>
                </a:r>
                <a:r>
                  <a:rPr lang="en-GB" i="0">
                    <a:latin typeface="Cambria Math"/>
                  </a:rPr>
                  <a:t>"(∃married.Doctor</a:t>
                </a:r>
                <a:r>
                  <a:rPr lang="sr-Latn-RS" i="0">
                    <a:latin typeface="Cambria Math"/>
                  </a:rPr>
                  <a:t>")</a:t>
                </a:r>
                <a:r>
                  <a:rPr lang="en-GB" i="0">
                    <a:latin typeface="Cambria Math"/>
                    <a:ea typeface="Cambria Math"/>
                  </a:rPr>
                  <a:t>⊓</a:t>
                </a:r>
                <a:r>
                  <a:rPr lang="en-US" i="1" dirty="0" smtClean="0">
                    <a:latin typeface="Cambria Math"/>
                    <a:ea typeface="Cambria Math"/>
                  </a:rPr>
                  <a:t> </a:t>
                </a:r>
                <a:r>
                  <a:rPr lang="en-GB" i="0">
                    <a:latin typeface="Cambria Math"/>
                  </a:rPr>
                  <a:t>"(∀hasChild.(Doctor </a:t>
                </a:r>
                <a:r>
                  <a:rPr lang="en-GB" i="0">
                    <a:latin typeface="Cambria Math"/>
                    <a:ea typeface="Cambria Math"/>
                  </a:rPr>
                  <a:t>"⊔"</a:t>
                </a:r>
                <a:r>
                  <a:rPr lang="en-GB" i="0">
                    <a:latin typeface="Cambria Math"/>
                  </a:rPr>
                  <a:t>Professor))</a:t>
                </a:r>
                <a:r>
                  <a:rPr lang="en-US" i="0"/>
                  <a:t>"</a:t>
                </a:r>
                <a:endParaRPr lang="en-GB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04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6638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–da je moguće</a:t>
            </a:r>
            <a:r>
              <a:rPr lang="sr-Latn-RS" baseline="0" dirty="0"/>
              <a:t> </a:t>
            </a:r>
            <a:r>
              <a:rPr lang="sr-Latn-RS" dirty="0"/>
              <a:t>efikasno kroz </a:t>
            </a:r>
            <a:r>
              <a:rPr lang="sr-Latn-RS" baseline="0" dirty="0"/>
              <a:t>niza koraka </a:t>
            </a:r>
            <a:r>
              <a:rPr lang="sr-Latn-RS" dirty="0"/>
              <a:t>odrediti neki zaključak za zadatu bazu znanja.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2018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i="0" dirty="0"/>
              <a:t>D</a:t>
            </a:r>
            <a:r>
              <a:rPr lang="en-US" i="0" dirty="0"/>
              <a:t>e</a:t>
            </a:r>
            <a:r>
              <a:rPr lang="sr-Latn-RS" i="0" dirty="0"/>
              <a:t>duktivni klasifikatori su posledica inovacija koje su nastale iz </a:t>
            </a:r>
            <a:r>
              <a:rPr lang="sr-Latn-RS" dirty="0"/>
              <a:t>KL-ONE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5321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Kompletni –</a:t>
            </a:r>
            <a:r>
              <a:rPr lang="sr-Latn-RS" baseline="0" dirty="0"/>
              <a:t> izvode sve zaključke koji se mogu rezonovati iz baze znanja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1086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Razumno i prediktivno pokašanje </a:t>
            </a:r>
          </a:p>
          <a:p>
            <a:r>
              <a:rPr lang="sr-Latn-R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logics</a:t>
            </a:r>
            <a:r>
              <a:rPr lang="sr-Latn-R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classical propositional and predicate logic to include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operators expressing modality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sr-Latn-R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Npr.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"□" for "Necessarily" and "◇" for "Possibly"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4853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Koncepti </a:t>
            </a:r>
            <a:r>
              <a:rPr lang="en-US" b="1" dirty="0" err="1"/>
              <a:t>HappyMan</a:t>
            </a:r>
            <a:r>
              <a:rPr lang="en-US" dirty="0"/>
              <a:t>, </a:t>
            </a:r>
            <a:r>
              <a:rPr lang="en-US" b="1" dirty="0"/>
              <a:t>Doctor</a:t>
            </a:r>
            <a:endParaRPr lang="sr-Latn-RS" dirty="0"/>
          </a:p>
          <a:p>
            <a:r>
              <a:rPr lang="sr-Latn-RS" dirty="0"/>
              <a:t>Role </a:t>
            </a:r>
            <a:r>
              <a:rPr lang="en-US" b="1" dirty="0" err="1"/>
              <a:t>hasChild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137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Individuali kao instance koncepta -</a:t>
            </a:r>
            <a:r>
              <a:rPr lang="sr-Latn-RS" baseline="0" dirty="0"/>
              <a:t> </a:t>
            </a:r>
            <a:r>
              <a:rPr lang="sr-Latn-RS" dirty="0"/>
              <a:t>podskup </a:t>
            </a:r>
            <a:r>
              <a:rPr lang="en-GB" i="1" dirty="0"/>
              <a:t>Δ</a:t>
            </a:r>
            <a:r>
              <a:rPr lang="en-GB" i="1" baseline="30000" dirty="0"/>
              <a:t>I</a:t>
            </a:r>
            <a:r>
              <a:rPr lang="sr-Latn-RS" i="1" baseline="30000" dirty="0"/>
              <a:t> –</a:t>
            </a:r>
            <a:r>
              <a:rPr lang="en-US" b="1" dirty="0" err="1"/>
              <a:t>HappyMan</a:t>
            </a:r>
            <a:r>
              <a:rPr lang="sr-Latn-RS" b="1" dirty="0"/>
              <a:t>(Pera), </a:t>
            </a:r>
            <a:r>
              <a:rPr lang="en-US" b="1" dirty="0" err="1"/>
              <a:t>HappyMan</a:t>
            </a:r>
            <a:r>
              <a:rPr lang="sr-Latn-RS" b="1" dirty="0"/>
              <a:t>(Mika),...</a:t>
            </a:r>
          </a:p>
          <a:p>
            <a:r>
              <a:rPr lang="sr-Latn-RS" dirty="0"/>
              <a:t>Parovi individuala kao instance rola -</a:t>
            </a:r>
            <a:r>
              <a:rPr lang="sr-Latn-RS" baseline="0" dirty="0"/>
              <a:t> </a:t>
            </a:r>
            <a:r>
              <a:rPr lang="sr-Latn-RS" dirty="0"/>
              <a:t>podskup </a:t>
            </a:r>
            <a:r>
              <a:rPr lang="en-GB" i="1" dirty="0"/>
              <a:t>Δ</a:t>
            </a:r>
            <a:r>
              <a:rPr lang="en-GB" i="1" baseline="30000" dirty="0"/>
              <a:t>I</a:t>
            </a:r>
            <a:r>
              <a:rPr lang="en-GB" dirty="0"/>
              <a:t>×</a:t>
            </a:r>
            <a:r>
              <a:rPr lang="el-GR" i="1" dirty="0"/>
              <a:t>Δ</a:t>
            </a:r>
            <a:r>
              <a:rPr lang="en-GB" i="1" baseline="30000" dirty="0"/>
              <a:t>I</a:t>
            </a:r>
            <a:r>
              <a:rPr lang="sr-Latn-RS" i="1" baseline="30000" dirty="0"/>
              <a:t> – </a:t>
            </a:r>
            <a:r>
              <a:rPr lang="en-US" b="1" dirty="0" err="1"/>
              <a:t>hasChild</a:t>
            </a:r>
            <a:r>
              <a:rPr lang="sr-Latn-RS" b="1" dirty="0"/>
              <a:t>(Pera, Mara)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6225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individuala koji su instance koncepta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7669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3232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Individuali kao instance koncepta -</a:t>
            </a:r>
            <a:r>
              <a:rPr lang="sr-Latn-RS" baseline="0" dirty="0"/>
              <a:t> </a:t>
            </a:r>
            <a:r>
              <a:rPr lang="sr-Latn-RS" dirty="0"/>
              <a:t>podskup </a:t>
            </a:r>
            <a:r>
              <a:rPr lang="en-GB" i="1" dirty="0"/>
              <a:t>Δ</a:t>
            </a:r>
            <a:r>
              <a:rPr lang="en-GB" i="1" baseline="30000" dirty="0"/>
              <a:t>I</a:t>
            </a:r>
            <a:r>
              <a:rPr lang="sr-Latn-RS" i="1" baseline="30000" dirty="0"/>
              <a:t> –</a:t>
            </a:r>
            <a:r>
              <a:rPr lang="en-US" b="1" dirty="0" err="1"/>
              <a:t>HappyMan</a:t>
            </a:r>
            <a:r>
              <a:rPr lang="sr-Latn-RS" b="1" dirty="0"/>
              <a:t>(Pera), </a:t>
            </a:r>
            <a:r>
              <a:rPr lang="en-US" b="1" dirty="0" err="1"/>
              <a:t>HappyMan</a:t>
            </a:r>
            <a:r>
              <a:rPr lang="sr-Latn-RS" b="1" dirty="0"/>
              <a:t>(Mika),...</a:t>
            </a:r>
          </a:p>
          <a:p>
            <a:r>
              <a:rPr lang="sr-Latn-RS" dirty="0"/>
              <a:t>Parovi individuala kao instance rola -</a:t>
            </a:r>
            <a:r>
              <a:rPr lang="sr-Latn-RS" baseline="0" dirty="0"/>
              <a:t> </a:t>
            </a:r>
            <a:r>
              <a:rPr lang="sr-Latn-RS" dirty="0"/>
              <a:t>podskup </a:t>
            </a:r>
            <a:r>
              <a:rPr lang="en-GB" i="1" dirty="0"/>
              <a:t>Δ</a:t>
            </a:r>
            <a:r>
              <a:rPr lang="en-GB" i="1" baseline="30000" dirty="0"/>
              <a:t>I</a:t>
            </a:r>
            <a:r>
              <a:rPr lang="en-GB" dirty="0"/>
              <a:t>×</a:t>
            </a:r>
            <a:r>
              <a:rPr lang="el-GR" i="1" dirty="0"/>
              <a:t>Δ</a:t>
            </a:r>
            <a:r>
              <a:rPr lang="en-GB" i="1" baseline="30000" dirty="0"/>
              <a:t>I</a:t>
            </a:r>
            <a:r>
              <a:rPr lang="sr-Latn-RS" i="1" baseline="30000" dirty="0"/>
              <a:t> – </a:t>
            </a:r>
            <a:r>
              <a:rPr lang="en-US" b="1" dirty="0" err="1"/>
              <a:t>hasChild</a:t>
            </a:r>
            <a:r>
              <a:rPr lang="sr-Latn-RS" b="1" dirty="0"/>
              <a:t>(Pera, Mara)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2567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sr-Latn-RS" dirty="0"/>
                  <a:t>Zadovoljiv</a:t>
                </a:r>
                <a:r>
                  <a:rPr lang="sr-Latn-RS" baseline="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/>
                      <m:t>|=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sr-Latn-RS" dirty="0" smtClean="0"/>
                  <a:t>Zadovoljiv</a:t>
                </a:r>
                <a:r>
                  <a:rPr lang="sr-Latn-RS" baseline="0" dirty="0" smtClean="0"/>
                  <a:t> </a:t>
                </a:r>
                <a:r>
                  <a:rPr lang="en-US" i="0" dirty="0" smtClean="0">
                    <a:latin typeface="Cambria Math"/>
                  </a:rPr>
                  <a:t>"|=</a:t>
                </a:r>
                <a:r>
                  <a:rPr lang="en-US" i="0" dirty="0" smtClean="0"/>
                  <a:t>"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03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Sa prošlog časa smo rekli da se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sr-Latn-RS" dirty="0"/>
              <a:t>preduslov može definisati kao kombinacija </a:t>
            </a:r>
            <a:r>
              <a:rPr lang="sr-Latn-RS" b="1" dirty="0"/>
              <a:t>objekta,</a:t>
            </a:r>
            <a:r>
              <a:rPr lang="sr-Latn-RS" dirty="0"/>
              <a:t> </a:t>
            </a:r>
            <a:r>
              <a:rPr lang="sr-Latn-RS" b="1" dirty="0"/>
              <a:t>operatora</a:t>
            </a:r>
            <a:r>
              <a:rPr lang="sr-Latn-RS" dirty="0"/>
              <a:t> i </a:t>
            </a:r>
            <a:r>
              <a:rPr lang="sr-Latn-RS" b="1" dirty="0"/>
              <a:t>vrednosti</a:t>
            </a:r>
          </a:p>
          <a:p>
            <a:endParaRPr lang="sr-Latn-RS" b="1" dirty="0"/>
          </a:p>
          <a:p>
            <a:r>
              <a:rPr lang="sr-Latn-RS" b="1" dirty="0"/>
              <a:t>SETITE</a:t>
            </a:r>
            <a:r>
              <a:rPr lang="sr-Latn-RS" b="1" baseline="0" dirty="0"/>
              <a:t> SE na prošlom času smo pričali o </a:t>
            </a:r>
            <a:r>
              <a:rPr lang="sr-Latn-RS" b="1" baseline="0" dirty="0" err="1"/>
              <a:t>Jess</a:t>
            </a:r>
            <a:r>
              <a:rPr lang="sr-Latn-RS" b="1" baseline="0" dirty="0"/>
              <a:t> funkcijama </a:t>
            </a:r>
            <a:r>
              <a:rPr lang="sr-Latn-RS" b="1" baseline="0" dirty="0" err="1"/>
              <a:t>assert</a:t>
            </a:r>
            <a:r>
              <a:rPr lang="sr-Latn-RS" b="1" baseline="0" dirty="0"/>
              <a:t>, </a:t>
            </a:r>
            <a:r>
              <a:rPr lang="sr-Latn-RS" b="1" baseline="0" dirty="0" err="1"/>
              <a:t>retract</a:t>
            </a:r>
            <a:r>
              <a:rPr lang="sr-Latn-RS" b="1" baseline="0" dirty="0"/>
              <a:t> i </a:t>
            </a:r>
            <a:r>
              <a:rPr lang="sr-Latn-RS" b="1" baseline="0" dirty="0" err="1"/>
              <a:t>modify</a:t>
            </a:r>
            <a:endParaRPr lang="sr-Latn-RS" b="1" baseline="0" dirty="0"/>
          </a:p>
          <a:p>
            <a:r>
              <a:rPr lang="sr-Latn-RS" b="1" baseline="0" dirty="0"/>
              <a:t>Kako bi bilo ovo pravilo da se koristi </a:t>
            </a:r>
            <a:r>
              <a:rPr lang="sr-Latn-RS" b="1" baseline="0" dirty="0" err="1"/>
              <a:t>modify</a:t>
            </a:r>
            <a:r>
              <a:rPr lang="sr-Latn-RS" b="1" baseline="0" dirty="0"/>
              <a:t>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7809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Broj instanci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9534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1" dirty="0">
                <a:latin typeface="Monotype Corsiva" panose="03010101010201010101" pitchFamily="66" charset="0"/>
              </a:rPr>
              <a:t>A</a:t>
            </a:r>
            <a:r>
              <a:rPr lang="en-GB" dirty="0"/>
              <a:t>ttributive concept </a:t>
            </a:r>
            <a:r>
              <a:rPr lang="en-GB" b="1" i="1" dirty="0">
                <a:latin typeface="Monotype Corsiva" panose="03010101010201010101" pitchFamily="66" charset="0"/>
              </a:rPr>
              <a:t>L</a:t>
            </a:r>
            <a:r>
              <a:rPr lang="en-GB" dirty="0"/>
              <a:t>anguage with </a:t>
            </a:r>
            <a:r>
              <a:rPr lang="en-GB" b="1" i="1" dirty="0">
                <a:latin typeface="Monotype Corsiva" panose="03010101010201010101" pitchFamily="66" charset="0"/>
              </a:rPr>
              <a:t>C</a:t>
            </a:r>
            <a:r>
              <a:rPr lang="en-GB" dirty="0"/>
              <a:t>omplements</a:t>
            </a:r>
            <a:endParaRPr lang="en-US" i="1" dirty="0">
              <a:latin typeface="Monotype Corsiva" panose="03010101010201010101" pitchFamily="66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4520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Pitanje kako formalno izvršiti prestavu znanja na Webu?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4198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Aksiom može biti instanca koncepta ili instanca role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6481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5710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Dobri jezici za reprezentciju znanja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313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1159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s</a:t>
            </a:r>
            <a:r>
              <a:rPr lang="en-US" dirty="0"/>
              <a:t>a </a:t>
            </a:r>
            <a:r>
              <a:rPr lang="en-US" dirty="0" err="1"/>
              <a:t>nare</a:t>
            </a:r>
            <a:r>
              <a:rPr lang="sr-Latn-RS" dirty="0"/>
              <a:t>č</a:t>
            </a:r>
            <a:r>
              <a:rPr lang="en-US" dirty="0" err="1"/>
              <a:t>jem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24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Prethodni primer pravila se</a:t>
            </a:r>
            <a:r>
              <a:rPr lang="sr-Latn-RS" baseline="0" dirty="0"/>
              <a:t> može primeniti za </a:t>
            </a:r>
            <a:r>
              <a:rPr lang="sr-Latn-RS" b="1" baseline="0" dirty="0"/>
              <a:t>bilo koji račun za naplatu a ne samo za račun </a:t>
            </a:r>
            <a:r>
              <a:rPr lang="en-US" sz="1200" b="1" baseline="0" dirty="0"/>
              <a:t>rata </a:t>
            </a:r>
            <a:r>
              <a:rPr lang="en-US" sz="1200" b="1" baseline="0" dirty="0" err="1"/>
              <a:t>za</a:t>
            </a:r>
            <a:r>
              <a:rPr lang="en-US" sz="1200" b="1" baseline="0" dirty="0"/>
              <a:t> </a:t>
            </a:r>
            <a:r>
              <a:rPr lang="sr-Latn-RS" sz="1200" b="1" baseline="0" dirty="0"/>
              <a:t>stambeni </a:t>
            </a:r>
            <a:r>
              <a:rPr lang="en-US" sz="1200" b="1" baseline="0" dirty="0" err="1"/>
              <a:t>kredit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78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33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3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57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Pravilo će se aktivirati 2 puta.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Neće se dodati u agendu za </a:t>
            </a:r>
            <a:r>
              <a:rPr lang="sr-Latn-RS" b="1" dirty="0"/>
              <a:t>račun</a:t>
            </a:r>
            <a:r>
              <a:rPr lang="sr-Latn-RS" dirty="0"/>
              <a:t> </a:t>
            </a:r>
            <a:r>
              <a:rPr lang="sr-Latn-RS" b="1" dirty="0"/>
              <a:t>za vodu</a:t>
            </a:r>
            <a:r>
              <a:rPr lang="sr-Latn-RS" dirty="0"/>
              <a:t> jer njegovo</a:t>
            </a:r>
            <a:r>
              <a:rPr lang="sr-Latn-RS" baseline="0" dirty="0"/>
              <a:t> </a:t>
            </a:r>
            <a:r>
              <a:rPr lang="sr-Latn-RS" b="1" baseline="0" dirty="0"/>
              <a:t>status </a:t>
            </a:r>
            <a:r>
              <a:rPr lang="sr-Latn-RS" baseline="0" dirty="0"/>
              <a:t>nije </a:t>
            </a:r>
            <a:r>
              <a:rPr lang="sr-Latn-RS" b="1" baseline="0" dirty="0"/>
              <a:t>dospeo na naplatu </a:t>
            </a:r>
            <a:r>
              <a:rPr lang="sr-Latn-RS" baseline="0" dirty="0"/>
              <a:t>niti </a:t>
            </a:r>
            <a:r>
              <a:rPr lang="sr-Latn-RS" b="1" baseline="0" dirty="0"/>
              <a:t>zakasnio za naplatom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20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sr-Latn-RS" dirty="0"/>
              <a:t>će</a:t>
            </a:r>
            <a:r>
              <a:rPr lang="sr-Latn-RS" baseline="0" dirty="0"/>
              <a:t> ući u agendu, ali će se samo 1 </a:t>
            </a:r>
            <a:r>
              <a:rPr lang="sr-Latn-RS" dirty="0"/>
              <a:t>pravilo okinuti.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20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Kod Rate</a:t>
            </a:r>
            <a:r>
              <a:rPr lang="sr-Latn-RS" baseline="0" dirty="0"/>
              <a:t> mreže </a:t>
            </a:r>
            <a:r>
              <a:rPr lang="sr-Latn-RS" dirty="0"/>
              <a:t>čvor </a:t>
            </a:r>
            <a:r>
              <a:rPr lang="sr-Latn-RS" dirty="0" err="1"/>
              <a:t>grafa</a:t>
            </a:r>
            <a:r>
              <a:rPr lang="sr-Latn-RS" dirty="0"/>
              <a:t> predstavlja deo </a:t>
            </a:r>
            <a:r>
              <a:rPr lang="sr-Latn-RS" dirty="0" err="1"/>
              <a:t>paterna</a:t>
            </a:r>
            <a:r>
              <a:rPr lang="sr-Latn-RS" dirty="0"/>
              <a:t> iz pretpostavke za određeni tip fakta u čijoj memoriji se nalaze svi fakti koji zadovoljavaju </a:t>
            </a:r>
            <a:r>
              <a:rPr lang="sr-Latn-RS" dirty="0" err="1"/>
              <a:t>patern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26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Više strategija za razrešenje konflikta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55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baseline="0" dirty="0"/>
              <a:t>Treba se zapitati</a:t>
            </a:r>
          </a:p>
          <a:p>
            <a:r>
              <a:rPr lang="sr-Latn-RS" baseline="0" dirty="0"/>
              <a:t>Koliko bi nama bilo teško da pretvorimo pravilo iz ljudskog jezika u jezik pravila za određeni shell.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38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COOL je objektno orijentisani jezik u CLISP.</a:t>
            </a:r>
          </a:p>
          <a:p>
            <a:r>
              <a:rPr lang="en-US" dirty="0"/>
              <a:t>Jess </a:t>
            </a:r>
            <a:r>
              <a:rPr lang="sr-Latn-RS" dirty="0"/>
              <a:t>je </a:t>
            </a:r>
            <a:r>
              <a:rPr lang="sr-Latn-RS" dirty="0" err="1"/>
              <a:t>rule</a:t>
            </a:r>
            <a:r>
              <a:rPr lang="sr-Latn-RS" dirty="0"/>
              <a:t> </a:t>
            </a:r>
            <a:r>
              <a:rPr lang="sr-Latn-RS" dirty="0" err="1"/>
              <a:t>engine</a:t>
            </a:r>
            <a:r>
              <a:rPr lang="sr-Latn-RS" dirty="0"/>
              <a:t> i varijanta </a:t>
            </a:r>
            <a:r>
              <a:rPr lang="en-US" dirty="0"/>
              <a:t>CLIPS</a:t>
            </a:r>
            <a:r>
              <a:rPr lang="sr-Latn-RS" dirty="0"/>
              <a:t>. Ali u </a:t>
            </a:r>
            <a:r>
              <a:rPr lang="sr-Latn-RS" dirty="0" err="1"/>
              <a:t>Jess</a:t>
            </a:r>
            <a:r>
              <a:rPr lang="sr-Latn-RS" baseline="0" dirty="0"/>
              <a:t> se </a:t>
            </a:r>
            <a:r>
              <a:rPr lang="en-US" dirty="0"/>
              <a:t>COOL </a:t>
            </a:r>
            <a:r>
              <a:rPr lang="sr-Latn-RS" dirty="0"/>
              <a:t>zamenio sa </a:t>
            </a:r>
            <a:r>
              <a:rPr lang="en-US" dirty="0"/>
              <a:t>Java </a:t>
            </a:r>
            <a:r>
              <a:rPr lang="sr-Latn-RS" dirty="0"/>
              <a:t>klasama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958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XCON</a:t>
            </a:r>
            <a:r>
              <a:rPr lang="sr-Latn-RS" dirty="0"/>
              <a:t> je skraćenica od</a:t>
            </a:r>
            <a:r>
              <a:rPr lang="en-US" dirty="0"/>
              <a:t> 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pert</a:t>
            </a:r>
            <a:r>
              <a:rPr lang="en-US" dirty="0"/>
              <a:t> </a:t>
            </a:r>
            <a:r>
              <a:rPr lang="en-US" b="1" dirty="0" err="1"/>
              <a:t>CON</a:t>
            </a:r>
            <a:r>
              <a:rPr lang="en-US" dirty="0" err="1"/>
              <a:t>figurer</a:t>
            </a:r>
            <a:r>
              <a:rPr lang="sr-Latn-RS" dirty="0"/>
              <a:t>.</a:t>
            </a:r>
            <a:r>
              <a:rPr lang="sr-Latn-RS" baseline="0" dirty="0"/>
              <a:t> Program koji je bio </a:t>
            </a:r>
            <a:r>
              <a:rPr lang="sr-Latn-RS" baseline="0" dirty="0" err="1"/>
              <a:t>rule</a:t>
            </a:r>
            <a:r>
              <a:rPr lang="sr-Latn-RS" baseline="0" dirty="0"/>
              <a:t> </a:t>
            </a:r>
            <a:r>
              <a:rPr lang="sr-Latn-RS" baseline="0" dirty="0" err="1"/>
              <a:t>based</a:t>
            </a:r>
            <a:r>
              <a:rPr lang="sr-Latn-RS" baseline="0" dirty="0"/>
              <a:t> system koji je služio za </a:t>
            </a:r>
            <a:r>
              <a:rPr lang="sr-Latn-RS" b="1" baseline="0" dirty="0"/>
              <a:t>naručivanje</a:t>
            </a:r>
            <a:r>
              <a:rPr lang="sr-Latn-RS" baseline="0" dirty="0"/>
              <a:t> i </a:t>
            </a:r>
            <a:r>
              <a:rPr lang="sr-Latn-RS" b="1" baseline="0" dirty="0"/>
              <a:t>sklapanje kompjuterskih konfiguracija</a:t>
            </a:r>
            <a:r>
              <a:rPr lang="sr-Latn-RS" baseline="0" dirty="0"/>
              <a:t>.</a:t>
            </a:r>
          </a:p>
          <a:p>
            <a:r>
              <a:rPr lang="sr-Latn-RS" baseline="0" dirty="0"/>
              <a:t>Oslanjao se na preko </a:t>
            </a:r>
            <a:r>
              <a:rPr lang="sr-Latn-RS" b="1" baseline="0" dirty="0"/>
              <a:t>2500 pravila </a:t>
            </a:r>
            <a:r>
              <a:rPr lang="sr-Latn-RS" baseline="0" dirty="0"/>
              <a:t>da na osnovu </a:t>
            </a:r>
            <a:r>
              <a:rPr lang="sr-Latn-RS" b="1" baseline="0" dirty="0"/>
              <a:t>zahteva i potreba kupaca odabere</a:t>
            </a:r>
            <a:r>
              <a:rPr lang="sr-Latn-RS" baseline="0" dirty="0"/>
              <a:t> najpogodnije </a:t>
            </a:r>
            <a:r>
              <a:rPr lang="sr-Latn-RS" b="1" baseline="0" dirty="0"/>
              <a:t>hardverske</a:t>
            </a:r>
            <a:r>
              <a:rPr lang="sr-Latn-RS" baseline="0" dirty="0"/>
              <a:t> </a:t>
            </a:r>
            <a:r>
              <a:rPr lang="sr-Latn-RS" b="1" baseline="0" dirty="0"/>
              <a:t>komponente</a:t>
            </a:r>
            <a:r>
              <a:rPr lang="sr-Latn-RS" baseline="0" dirty="0"/>
              <a:t> </a:t>
            </a:r>
            <a:r>
              <a:rPr lang="sr-Latn-RS" b="1" baseline="0" dirty="0"/>
              <a:t>za konfiguraciju.</a:t>
            </a:r>
          </a:p>
          <a:p>
            <a:r>
              <a:rPr lang="sr-Latn-RS" baseline="0" dirty="0"/>
              <a:t>Od 1980-1986 definisao je preko </a:t>
            </a:r>
            <a:r>
              <a:rPr lang="sr-Latn-RS" b="1" baseline="0" dirty="0"/>
              <a:t>80.000 konfiguracija </a:t>
            </a:r>
            <a:r>
              <a:rPr lang="sr-Latn-RS" baseline="0" dirty="0"/>
              <a:t>sa tačnošću od </a:t>
            </a:r>
            <a:r>
              <a:rPr lang="en-US" b="1" dirty="0"/>
              <a:t>95-98%</a:t>
            </a:r>
            <a:endParaRPr lang="sr-Latn-R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5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57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Prelazimo na metode za predstavu znanja koje su stabla i </a:t>
            </a:r>
            <a:r>
              <a:rPr lang="sr-Latn-RS" dirty="0" err="1"/>
              <a:t>grafovi</a:t>
            </a:r>
            <a:endParaRPr lang="sr-Latn-R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Veštačka inteligencija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370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err="1"/>
              <a:t>Nesumeren</a:t>
            </a:r>
            <a:r>
              <a:rPr lang="sr-Latn-RS" dirty="0"/>
              <a:t> </a:t>
            </a:r>
            <a:r>
              <a:rPr lang="sr-Latn-RS" dirty="0" err="1"/>
              <a:t>graf</a:t>
            </a:r>
            <a:r>
              <a:rPr lang="sr-Latn-RS" dirty="0"/>
              <a:t> u kome je </a:t>
            </a:r>
            <a:r>
              <a:rPr lang="en-US" dirty="0"/>
              <a:t>grana </a:t>
            </a:r>
            <a:r>
              <a:rPr lang="en-US" dirty="0" err="1"/>
              <a:t>grafa</a:t>
            </a:r>
            <a:r>
              <a:rPr lang="en-US" dirty="0"/>
              <a:t> </a:t>
            </a:r>
            <a:r>
              <a:rPr lang="en-US" b="1" i="1" dirty="0"/>
              <a:t>AB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i="1" dirty="0"/>
              <a:t>BA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to </a:t>
            </a:r>
            <a:r>
              <a:rPr lang="en-US" dirty="0" err="1"/>
              <a:t>važi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grane</a:t>
            </a:r>
            <a:r>
              <a:rPr lang="en-US" dirty="0"/>
              <a:t> </a:t>
            </a:r>
            <a:r>
              <a:rPr lang="en-US" dirty="0" err="1"/>
              <a:t>grafa</a:t>
            </a:r>
            <a:endParaRPr lang="sr-Latn-RS" dirty="0"/>
          </a:p>
          <a:p>
            <a:endParaRPr lang="sr-Latn-R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Usmeren </a:t>
            </a:r>
            <a:r>
              <a:rPr lang="sr-Latn-RS" dirty="0" err="1"/>
              <a:t>graf</a:t>
            </a:r>
            <a:r>
              <a:rPr lang="sr-Latn-RS" dirty="0"/>
              <a:t> u kome </a:t>
            </a:r>
            <a:r>
              <a:rPr lang="en-US" dirty="0"/>
              <a:t>grana </a:t>
            </a:r>
            <a:r>
              <a:rPr lang="en-US" dirty="0" err="1"/>
              <a:t>grafa</a:t>
            </a:r>
            <a:r>
              <a:rPr lang="en-US" dirty="0"/>
              <a:t> </a:t>
            </a:r>
            <a:r>
              <a:rPr lang="en-US" b="1" i="1" dirty="0"/>
              <a:t>AB</a:t>
            </a:r>
            <a:r>
              <a:rPr lang="en-US" dirty="0"/>
              <a:t> </a:t>
            </a:r>
            <a:r>
              <a:rPr lang="sr-Latn-RS" dirty="0"/>
              <a:t>nije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i="1" dirty="0"/>
              <a:t>BA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to </a:t>
            </a:r>
            <a:r>
              <a:rPr lang="en-US" dirty="0" err="1"/>
              <a:t>važi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grane</a:t>
            </a:r>
            <a:r>
              <a:rPr lang="en-US" dirty="0"/>
              <a:t> </a:t>
            </a:r>
            <a:r>
              <a:rPr lang="en-US" dirty="0" err="1"/>
              <a:t>grafa</a:t>
            </a:r>
            <a:endParaRPr lang="sr-Latn-R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endParaRPr lang="sr-Latn-R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89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Podsećanje metoda za predstavu znanja - produkciona pravila</a:t>
            </a:r>
          </a:p>
          <a:p>
            <a:endParaRPr lang="sr-Latn-RS" dirty="0"/>
          </a:p>
          <a:p>
            <a:r>
              <a:rPr lang="en-US" dirty="0"/>
              <a:t>BNF </a:t>
            </a:r>
            <a:r>
              <a:rPr lang="en-US" dirty="0" err="1"/>
              <a:t>specifikacija</a:t>
            </a:r>
            <a:r>
              <a:rPr lang="en-US" dirty="0"/>
              <a:t> je </a:t>
            </a:r>
            <a:r>
              <a:rPr lang="en-US" dirty="0" err="1"/>
              <a:t>skup</a:t>
            </a:r>
            <a:r>
              <a:rPr lang="en-US" dirty="0"/>
              <a:t> </a:t>
            </a:r>
            <a:r>
              <a:rPr lang="sr-Latn-RS" dirty="0"/>
              <a:t>produkcionih </a:t>
            </a:r>
            <a:r>
              <a:rPr lang="en-US" dirty="0" err="1"/>
              <a:t>pravila</a:t>
            </a:r>
            <a:r>
              <a:rPr lang="en-US" dirty="0"/>
              <a:t>,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zapisani</a:t>
            </a:r>
            <a:r>
              <a:rPr lang="en-US" dirty="0"/>
              <a:t> </a:t>
            </a:r>
            <a:r>
              <a:rPr lang="en-US" dirty="0" err="1"/>
              <a:t>kao</a:t>
            </a:r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simbol</a:t>
            </a:r>
            <a:r>
              <a:rPr lang="en-US" dirty="0"/>
              <a:t>&gt; ::= &lt;</a:t>
            </a:r>
            <a:r>
              <a:rPr lang="en-US" dirty="0" err="1"/>
              <a:t>izraz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simbolima</a:t>
            </a:r>
            <a:r>
              <a:rPr lang="en-US" dirty="0"/>
              <a:t>&gt;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38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C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 je objekat koji sa sastoji čvorova i veza/grana između njih. Ne moraju svi čvorovi da budu povezani (nepovezani </a:t>
            </a:r>
            <a:r>
              <a:rPr lang="sr-Latn-C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</a:t>
            </a:r>
            <a:r>
              <a:rPr lang="sr-Latn-C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nema hijerahije i strukture, mogu postojati petlje…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čvora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ne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povezati</a:t>
            </a:r>
            <a:r>
              <a:rPr lang="en-US" dirty="0"/>
              <a:t>, </a:t>
            </a:r>
            <a:r>
              <a:rPr lang="en-US" dirty="0" err="1"/>
              <a:t>graf</a:t>
            </a:r>
            <a:r>
              <a:rPr lang="en-US" dirty="0"/>
              <a:t> je </a:t>
            </a:r>
            <a:r>
              <a:rPr lang="en-US" i="1" dirty="0" err="1"/>
              <a:t>nepovezan</a:t>
            </a:r>
            <a:r>
              <a:rPr lang="en-US" dirty="0"/>
              <a:t>.</a:t>
            </a:r>
            <a:endParaRPr lang="sr-Latn-RS" dirty="0"/>
          </a:p>
          <a:p>
            <a:r>
              <a:rPr lang="en-US" dirty="0" err="1"/>
              <a:t>Ako</a:t>
            </a:r>
            <a:r>
              <a:rPr lang="en-US" dirty="0"/>
              <a:t> se </a:t>
            </a:r>
            <a:r>
              <a:rPr lang="en-US" dirty="0" err="1"/>
              <a:t>udaljavanjem</a:t>
            </a:r>
            <a:r>
              <a:rPr lang="en-US" dirty="0"/>
              <a:t> </a:t>
            </a:r>
            <a:r>
              <a:rPr lang="en-US" dirty="0" err="1"/>
              <a:t>jedne</a:t>
            </a:r>
            <a:r>
              <a:rPr lang="en-US" dirty="0"/>
              <a:t> </a:t>
            </a:r>
            <a:r>
              <a:rPr lang="en-US" dirty="0" err="1"/>
              <a:t>grane</a:t>
            </a:r>
            <a:r>
              <a:rPr lang="en-US" dirty="0"/>
              <a:t> </a:t>
            </a:r>
            <a:r>
              <a:rPr lang="en-US" dirty="0" err="1"/>
              <a:t>graf</a:t>
            </a:r>
            <a:r>
              <a:rPr lang="en-US" dirty="0"/>
              <a:t> </a:t>
            </a:r>
            <a:r>
              <a:rPr lang="en-US" dirty="0" err="1"/>
              <a:t>raspada</a:t>
            </a:r>
            <a:r>
              <a:rPr lang="en-US" dirty="0"/>
              <a:t>, grana se </a:t>
            </a:r>
            <a:r>
              <a:rPr lang="en-US" dirty="0" err="1"/>
              <a:t>zove</a:t>
            </a:r>
            <a:r>
              <a:rPr lang="en-US" dirty="0"/>
              <a:t> </a:t>
            </a:r>
            <a:r>
              <a:rPr lang="en-US" i="1" dirty="0"/>
              <a:t>most </a:t>
            </a:r>
            <a:r>
              <a:rPr lang="en-US" i="1" dirty="0" err="1"/>
              <a:t>grafa</a:t>
            </a:r>
            <a:r>
              <a:rPr lang="en-US" dirty="0"/>
              <a:t>.</a:t>
            </a:r>
            <a:endParaRPr lang="sr-Latn-RS" dirty="0"/>
          </a:p>
          <a:p>
            <a:endParaRPr lang="sr-Latn-R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Grana </a:t>
            </a:r>
            <a:r>
              <a:rPr lang="en-US" dirty="0" err="1"/>
              <a:t>grafa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polazi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jednog</a:t>
            </a:r>
            <a:r>
              <a:rPr lang="en-US" dirty="0"/>
              <a:t> </a:t>
            </a:r>
            <a:r>
              <a:rPr lang="en-US" dirty="0" err="1"/>
              <a:t>čvora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završava</a:t>
            </a:r>
            <a:r>
              <a:rPr lang="en-US" dirty="0"/>
              <a:t> u </a:t>
            </a:r>
            <a:r>
              <a:rPr lang="en-US" dirty="0" err="1"/>
              <a:t>istom</a:t>
            </a:r>
            <a:r>
              <a:rPr lang="en-US" dirty="0"/>
              <a:t> </a:t>
            </a:r>
            <a:r>
              <a:rPr lang="en-US" dirty="0" err="1"/>
              <a:t>čvoru</a:t>
            </a:r>
            <a:r>
              <a:rPr lang="en-US" dirty="0"/>
              <a:t> se </a:t>
            </a:r>
            <a:r>
              <a:rPr lang="en-US" dirty="0" err="1"/>
              <a:t>zove</a:t>
            </a:r>
            <a:r>
              <a:rPr lang="en-US" dirty="0"/>
              <a:t> </a:t>
            </a:r>
            <a:r>
              <a:rPr lang="en-US" i="1" dirty="0" err="1"/>
              <a:t>petlja</a:t>
            </a:r>
            <a:r>
              <a:rPr lang="en-US" dirty="0"/>
              <a:t>.</a:t>
            </a:r>
            <a:endParaRPr lang="sr-Latn-RS" dirty="0"/>
          </a:p>
          <a:p>
            <a:endParaRPr lang="sr-Latn-R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C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Stablo je </a:t>
            </a:r>
            <a:r>
              <a:rPr lang="sr-Latn-C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</a:t>
            </a:r>
            <a:r>
              <a:rPr lang="sr-Latn-C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kome je definisana </a:t>
            </a:r>
            <a:r>
              <a:rPr lang="sr-Latn-C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hijerahija</a:t>
            </a:r>
            <a:r>
              <a:rPr lang="sr-Latn-C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između čvorova. Kreće se od jednog čvora iz koga kreću grane ka drugim čvorovima, a iz tih čvorova kreću grane ka drugim čvorovima na nižem nivou hijerahije. Svi čvorovi su povezani, nema petlje.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C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Mreža je </a:t>
            </a:r>
            <a:r>
              <a:rPr lang="sr-Latn-C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</a:t>
            </a:r>
            <a:r>
              <a:rPr lang="sr-Latn-C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 kome su svi čvorovi povezani.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14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u, na, izvan, ispred, iza, ispod, iznad, gore, dole, izmedju, levo, desno</a:t>
            </a: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od, do,</a:t>
            </a:r>
            <a:endParaRPr lang="sr-Latn-RS" dirty="0"/>
          </a:p>
          <a:p>
            <a:r>
              <a:rPr lang="sr-Latn-RS" dirty="0"/>
              <a:t>kauzalne-uzročno-posledične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08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err="1"/>
              <a:t>Anhedonia</a:t>
            </a:r>
            <a:r>
              <a:rPr lang="sr-Latn-RS" dirty="0"/>
              <a:t> – nemogućnost da bude čovek srećan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109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Influenza</a:t>
            </a:r>
            <a:r>
              <a:rPr lang="sr-Latn-RS" dirty="0"/>
              <a:t> - </a:t>
            </a:r>
            <a:r>
              <a:rPr lang="sr-Latn-RS" dirty="0" err="1"/>
              <a:t>grib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832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err="1"/>
              <a:t>Infarction</a:t>
            </a:r>
            <a:r>
              <a:rPr lang="sr-Latn-RS" dirty="0"/>
              <a:t> - infarkt</a:t>
            </a:r>
          </a:p>
          <a:p>
            <a:r>
              <a:rPr lang="en-US" dirty="0"/>
              <a:t>Jaundice</a:t>
            </a:r>
            <a:r>
              <a:rPr lang="sr-Latn-RS" dirty="0"/>
              <a:t> - žutica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150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464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Koristi se za prikaz</a:t>
            </a:r>
            <a:r>
              <a:rPr lang="sr-Latn-RS" baseline="0" dirty="0"/>
              <a:t> koncepta i relacija između koncepata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Semantička mreža predstavlja </a:t>
            </a:r>
            <a:r>
              <a:rPr lang="sr-Latn-RS" b="1" dirty="0"/>
              <a:t>označen usmeren graf</a:t>
            </a:r>
            <a:endParaRPr lang="sr-Latn-RS" dirty="0"/>
          </a:p>
          <a:p>
            <a:endParaRPr lang="sr-Latn-RS" dirty="0"/>
          </a:p>
          <a:p>
            <a:r>
              <a:rPr lang="sr-Latn-RS" dirty="0"/>
              <a:t>predstavlja</a:t>
            </a:r>
            <a:r>
              <a:rPr lang="sr-Latn-RS" baseline="0" dirty="0"/>
              <a:t> </a:t>
            </a:r>
            <a:r>
              <a:rPr lang="sr-Latn-RS" dirty="0"/>
              <a:t>grafičku reprezentaciju </a:t>
            </a:r>
            <a:r>
              <a:rPr lang="sr-Latn-RS" b="1" dirty="0"/>
              <a:t>iskaznih (propozicionih) informacija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25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err="1"/>
              <a:t>Vertebra</a:t>
            </a:r>
            <a:r>
              <a:rPr lang="sr-Latn-RS" dirty="0"/>
              <a:t> – pršljen</a:t>
            </a:r>
            <a:endParaRPr lang="en-US" dirty="0"/>
          </a:p>
          <a:p>
            <a:r>
              <a:rPr lang="en-US" dirty="0"/>
              <a:t>Da li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svi</a:t>
            </a:r>
            <a:r>
              <a:rPr lang="en-US" dirty="0"/>
              <a:t> </a:t>
            </a:r>
            <a:r>
              <a:rPr lang="en-US" dirty="0" err="1"/>
              <a:t>cvorovi</a:t>
            </a:r>
            <a:r>
              <a:rPr lang="en-US" dirty="0"/>
              <a:t> u </a:t>
            </a:r>
            <a:r>
              <a:rPr lang="en-US" dirty="0" err="1"/>
              <a:t>mre</a:t>
            </a:r>
            <a:r>
              <a:rPr lang="sr-Latn-RS" dirty="0" err="1"/>
              <a:t>ži</a:t>
            </a:r>
            <a:r>
              <a:rPr lang="sr-Latn-RS" dirty="0"/>
              <a:t> istog tipa? To su sve koncepti ali koji predstavljaju </a:t>
            </a:r>
            <a:r>
              <a:rPr lang="sr-Latn-RS" dirty="0" err="1"/>
              <a:t>razlicite</a:t>
            </a:r>
            <a:r>
              <a:rPr lang="sr-Latn-RS" dirty="0"/>
              <a:t> tipove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30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464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koncepti i relacije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2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priloga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222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individual</a:t>
            </a:r>
            <a:r>
              <a:rPr lang="sr-Latn-RS" sz="1200" dirty="0"/>
              <a:t>ni</a:t>
            </a:r>
            <a:r>
              <a:rPr lang="en-US" sz="1200" dirty="0"/>
              <a:t> </a:t>
            </a:r>
            <a:r>
              <a:rPr lang="en-US" sz="1200" dirty="0" err="1"/>
              <a:t>obje</a:t>
            </a:r>
            <a:r>
              <a:rPr lang="sr-Latn-RS" sz="1200" dirty="0"/>
              <a:t>kti – konkretni entiteti ili vrednosti osobina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183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solidFill>
                  <a:schemeClr val="tx1"/>
                </a:solidFill>
                <a:cs typeface="Times" charset="0"/>
              </a:rPr>
              <a:t>Idéfix</a:t>
            </a:r>
            <a:r>
              <a:rPr lang="sr-Latn-RS" b="1" dirty="0">
                <a:solidFill>
                  <a:schemeClr val="tx1"/>
                </a:solidFill>
                <a:cs typeface="Times" charset="0"/>
              </a:rPr>
              <a:t> – </a:t>
            </a:r>
            <a:r>
              <a:rPr lang="en-US" i="1" dirty="0" err="1"/>
              <a:t>Garoviks</a:t>
            </a:r>
            <a:r>
              <a:rPr lang="sr-Latn-RS" i="1" dirty="0"/>
              <a:t>, </a:t>
            </a:r>
            <a:r>
              <a:rPr lang="en-US" b="1" dirty="0" err="1">
                <a:solidFill>
                  <a:schemeClr val="tx1"/>
                </a:solidFill>
                <a:cs typeface="Times" charset="0"/>
              </a:rPr>
              <a:t>Ordralfabetix</a:t>
            </a:r>
            <a:r>
              <a:rPr lang="sr-Latn-RS" b="1" dirty="0">
                <a:solidFill>
                  <a:schemeClr val="tx1"/>
                </a:solidFill>
                <a:cs typeface="Times" charset="0"/>
              </a:rPr>
              <a:t> – </a:t>
            </a:r>
            <a:r>
              <a:rPr lang="en-US" i="1" dirty="0" err="1"/>
              <a:t>Aerobiks</a:t>
            </a:r>
            <a:r>
              <a:rPr lang="sr-Latn-RS" i="1" dirty="0"/>
              <a:t>, </a:t>
            </a:r>
            <a:r>
              <a:rPr lang="en-US" b="1" dirty="0" err="1">
                <a:solidFill>
                  <a:schemeClr val="tx1"/>
                </a:solidFill>
                <a:cs typeface="Times" charset="0"/>
              </a:rPr>
              <a:t>Cétautomatix</a:t>
            </a:r>
            <a:r>
              <a:rPr lang="sr-Latn-RS" b="1" dirty="0">
                <a:solidFill>
                  <a:schemeClr val="tx1"/>
                </a:solidFill>
                <a:cs typeface="Times" charset="0"/>
              </a:rPr>
              <a:t> – </a:t>
            </a:r>
            <a:r>
              <a:rPr lang="en-US" i="1" dirty="0" err="1"/>
              <a:t>Metaloplastiks</a:t>
            </a:r>
            <a:r>
              <a:rPr lang="sr-Latn-RS" i="1" dirty="0"/>
              <a:t>,  </a:t>
            </a:r>
            <a:r>
              <a:rPr lang="en-US" b="1" dirty="0" err="1">
                <a:solidFill>
                  <a:schemeClr val="tx1"/>
                </a:solidFill>
                <a:cs typeface="Times" charset="0"/>
              </a:rPr>
              <a:t>Abraracourcix</a:t>
            </a:r>
            <a:r>
              <a:rPr lang="sr-Latn-RS" b="1" dirty="0">
                <a:solidFill>
                  <a:schemeClr val="tx1"/>
                </a:solidFill>
                <a:cs typeface="Times" charset="0"/>
              </a:rPr>
              <a:t> – </a:t>
            </a:r>
            <a:r>
              <a:rPr lang="en-US" i="1" dirty="0" err="1"/>
              <a:t>Drmatoriks</a:t>
            </a:r>
            <a:endParaRPr lang="sr-Latn-RS" i="1" dirty="0"/>
          </a:p>
          <a:p>
            <a:endParaRPr lang="sr-Latn-RS" i="1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/>
              <a:t>AKO (a-kind-of) relationship is special (inheritance)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/>
              <a:t>is-a relationship is special (instance)</a:t>
            </a:r>
          </a:p>
          <a:p>
            <a:endParaRPr lang="sr-Latn-RS" i="1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2900" dirty="0"/>
              <a:t>Čvorovi mogu da budu </a:t>
            </a:r>
            <a:r>
              <a:rPr lang="sr-Latn-RS" sz="2900" b="1" dirty="0"/>
              <a:t>instance</a:t>
            </a:r>
            <a:r>
              <a:rPr lang="en-US" sz="2900" dirty="0"/>
              <a:t> (individual</a:t>
            </a:r>
            <a:r>
              <a:rPr lang="sr-Latn-RS" sz="2900" dirty="0"/>
              <a:t>ni</a:t>
            </a:r>
            <a:r>
              <a:rPr lang="en-US" sz="2900" dirty="0"/>
              <a:t> </a:t>
            </a:r>
            <a:r>
              <a:rPr lang="en-US" sz="2900" dirty="0" err="1"/>
              <a:t>obje</a:t>
            </a:r>
            <a:r>
              <a:rPr lang="sr-Latn-RS" sz="2900" dirty="0"/>
              <a:t>kti</a:t>
            </a:r>
            <a:r>
              <a:rPr lang="en-US" sz="2900" dirty="0"/>
              <a:t>) </a:t>
            </a:r>
            <a:r>
              <a:rPr lang="sr-Latn-RS" sz="2900" dirty="0"/>
              <a:t>ili </a:t>
            </a:r>
            <a:r>
              <a:rPr lang="sr-Latn-RS" sz="2900" b="1" dirty="0"/>
              <a:t>klase</a:t>
            </a:r>
            <a:r>
              <a:rPr lang="sr-Latn-RS" sz="2900" dirty="0"/>
              <a:t> </a:t>
            </a:r>
            <a:r>
              <a:rPr lang="en-US" sz="2900" dirty="0"/>
              <a:t>(</a:t>
            </a:r>
            <a:r>
              <a:rPr lang="en-US" sz="2900" dirty="0" err="1"/>
              <a:t>generi</a:t>
            </a:r>
            <a:r>
              <a:rPr lang="sr-Latn-RS" sz="2900" dirty="0" err="1"/>
              <a:t>čki</a:t>
            </a:r>
            <a:r>
              <a:rPr lang="sr-Latn-RS" sz="2900" dirty="0"/>
              <a:t> čvorovi</a:t>
            </a:r>
            <a:r>
              <a:rPr lang="en-US" sz="2900" dirty="0"/>
              <a:t>)</a:t>
            </a:r>
            <a:endParaRPr lang="sr-Latn-RS" sz="290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2900" dirty="0"/>
              <a:t>Veze sadrže </a:t>
            </a:r>
            <a:r>
              <a:rPr lang="sr-Latn-RS" sz="2900" b="1" dirty="0"/>
              <a:t>strukturne informacije</a:t>
            </a:r>
            <a:r>
              <a:rPr lang="sr-Latn-RS" sz="2900" dirty="0"/>
              <a:t> o znanju koje </a:t>
            </a:r>
            <a:r>
              <a:rPr lang="sr-Latn-RS" sz="2900"/>
              <a:t>se predstavlja</a:t>
            </a:r>
            <a:endParaRPr lang="en-US" sz="2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114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0" dirty="0">
                <a:solidFill>
                  <a:schemeClr val="tx1"/>
                </a:solidFill>
                <a:cs typeface="Times" charset="0"/>
              </a:rPr>
              <a:t>Šta bi sada bilo sa </a:t>
            </a:r>
            <a:r>
              <a:rPr lang="sr-Latn-RS" b="0" dirty="0"/>
              <a:t>individualnim objektima ljudima i klasom Human?</a:t>
            </a:r>
          </a:p>
          <a:p>
            <a:endParaRPr lang="sr-Latn-RS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114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Koji problem mi tu vidimo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is-a se koristi za više stvari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195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Bolje</a:t>
            </a:r>
            <a:r>
              <a:rPr lang="sr-Latn-RS" baseline="0" dirty="0"/>
              <a:t> koristiti relaciju AKO  - a </a:t>
            </a:r>
            <a:r>
              <a:rPr lang="sr-Latn-RS" baseline="0" dirty="0" err="1"/>
              <a:t>kind</a:t>
            </a:r>
            <a:r>
              <a:rPr lang="sr-Latn-RS" baseline="0" dirty="0"/>
              <a:t> 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284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John ide autobusom u New</a:t>
            </a:r>
            <a:r>
              <a:rPr lang="sr-Latn-RS" baseline="0" dirty="0"/>
              <a:t> York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355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Odradi misaono </a:t>
            </a:r>
            <a:r>
              <a:rPr lang="sr-Latn-RS" dirty="0" err="1"/>
              <a:t>zakljucivanja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https://cytoscape.org/</a:t>
            </a:r>
          </a:p>
          <a:p>
            <a:r>
              <a:rPr lang="en-US" dirty="0"/>
              <a:t>https://gephi.org/</a:t>
            </a:r>
          </a:p>
          <a:p>
            <a:r>
              <a:rPr lang="en-US"/>
              <a:t>https://protege.stanford.edu/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462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Vertebrate</a:t>
            </a:r>
            <a:r>
              <a:rPr lang="sr-Latn-R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sr-Latn-R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kičenjak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476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Imamo problem izuzetka – rešenje uzmi </a:t>
            </a:r>
            <a:r>
              <a:rPr lang="en-US" b="1" dirty="0"/>
              <a:t>“</a:t>
            </a:r>
            <a:r>
              <a:rPr lang="sr-Latn-RS" b="1" dirty="0"/>
              <a:t>najnižu</a:t>
            </a:r>
            <a:r>
              <a:rPr lang="en-US" b="1" dirty="0"/>
              <a:t>” </a:t>
            </a:r>
            <a:r>
              <a:rPr lang="sr-Latn-RS" b="1" dirty="0"/>
              <a:t>vrednost </a:t>
            </a:r>
            <a:r>
              <a:rPr lang="sr-Latn-RS" dirty="0"/>
              <a:t>koja se identifikovala kao </a:t>
            </a:r>
            <a:r>
              <a:rPr lang="sr-Latn-RS" dirty="0" err="1"/>
              <a:t>višestuka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611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Quaker</a:t>
            </a:r>
            <a:r>
              <a:rPr lang="sr-Latn-RS" dirty="0">
                <a:effectLst/>
              </a:rPr>
              <a:t> - </a:t>
            </a:r>
            <a:r>
              <a:rPr lang="sr-Latn-RS" dirty="0"/>
              <a:t>c</a:t>
            </a:r>
            <a:r>
              <a:rPr lang="en-US" dirty="0" err="1"/>
              <a:t>hristian</a:t>
            </a:r>
            <a:r>
              <a:rPr lang="en-US" dirty="0"/>
              <a:t> movement</a:t>
            </a:r>
            <a:r>
              <a:rPr lang="sr-Latn-RS" dirty="0"/>
              <a:t> </a:t>
            </a:r>
            <a:r>
              <a:rPr lang="en-US" dirty="0"/>
              <a:t>devoted to peaceful principles</a:t>
            </a: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Imamo problem konfliktnih vrednosti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Kako</a:t>
            </a:r>
            <a:r>
              <a:rPr lang="en-US" dirty="0"/>
              <a:t> to </a:t>
            </a:r>
            <a:r>
              <a:rPr lang="en-US" dirty="0" err="1"/>
              <a:t>resiti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81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Stablo parsiranja je grafička reprezentacija rečenice u tom jeziku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48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Imamo problem konfliktnih vrednosti – rešenje ne nasledi svojstvo, ili primeni pravilo za datu situaciju, odaberi jednu od </a:t>
            </a:r>
            <a:r>
              <a:rPr lang="sr-Latn-RS" b="1" dirty="0"/>
              <a:t>vrednost </a:t>
            </a:r>
            <a:r>
              <a:rPr lang="sr-Latn-RS" dirty="0"/>
              <a:t>koja se identifikovala kao višestruka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374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Problem dijamant </a:t>
            </a:r>
            <a:r>
              <a:rPr lang="sr-Latn-RS" dirty="0" err="1"/>
              <a:t>hijerahija</a:t>
            </a:r>
            <a:r>
              <a:rPr lang="sr-Latn-RS" dirty="0"/>
              <a:t> – rešenje preuzmi samo jednu vrednost, ne </a:t>
            </a:r>
            <a:r>
              <a:rPr lang="sr-Latn-RS" dirty="0" err="1"/>
              <a:t>dupliciraj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528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0" dirty="0"/>
              <a:t>Evidencijalno rezonovanje</a:t>
            </a:r>
            <a:r>
              <a:rPr lang="sr-Latn-RS" b="0" baseline="0" dirty="0"/>
              <a:t> oslanja se na </a:t>
            </a:r>
            <a:r>
              <a:rPr lang="sr-Latn-RS" b="0" dirty="0"/>
              <a:t>teoriju verovatnoće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667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Napisano pravilo je samo</a:t>
            </a:r>
            <a:r>
              <a:rPr lang="sr-Latn-RS" baseline="0" dirty="0"/>
              <a:t> za određenu konkretnu situaciju, za sve druge nove situacije mora se napisati novo pravilo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795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Imamo problem na slici</a:t>
            </a:r>
          </a:p>
          <a:p>
            <a:r>
              <a:rPr lang="sr-Latn-RS" dirty="0"/>
              <a:t>Da li kokoška može da leti</a:t>
            </a:r>
            <a:r>
              <a:rPr lang="sr-Latn-RS" baseline="0" dirty="0"/>
              <a:t> ako je stavimo da pripada pticama?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985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Traba ubaciti kokošku i vrapca u semantičku mrežu, kokošku ne leti a vrabac leti, gde ih povezati?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272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Od ovog </a:t>
            </a:r>
            <a:r>
              <a:rPr lang="sr-Latn-RS" dirty="0" err="1"/>
              <a:t>krecemo</a:t>
            </a:r>
            <a:r>
              <a:rPr lang="sr-Latn-RS" dirty="0"/>
              <a:t>? </a:t>
            </a:r>
          </a:p>
          <a:p>
            <a:r>
              <a:rPr lang="sr-Latn-RS" dirty="0"/>
              <a:t>Da li je to u redu?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083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1" dirty="0"/>
              <a:t>broj interpretacija koje su konzistentne sa </a:t>
            </a:r>
            <a:r>
              <a:rPr lang="sr-Latn-RS" b="1" i="1" dirty="0"/>
              <a:t>K</a:t>
            </a:r>
            <a:r>
              <a:rPr lang="sr-Latn-RS" i="1" dirty="0"/>
              <a:t> </a:t>
            </a:r>
            <a:r>
              <a:rPr lang="sr-Latn-RS" dirty="0"/>
              <a:t>i </a:t>
            </a:r>
            <a:r>
              <a:rPr lang="sr-Latn-RS" b="1" dirty="0"/>
              <a:t>koje zadovoljavaju </a:t>
            </a:r>
            <a:r>
              <a:rPr lang="sr-Latn-RS" b="1" i="1" dirty="0"/>
              <a:t>a</a:t>
            </a:r>
            <a:r>
              <a:rPr lang="sr-Latn-RS" b="1" i="1" baseline="-25000" dirty="0"/>
              <a:t>i</a:t>
            </a:r>
            <a:r>
              <a:rPr lang="sr-Latn-RS" i="1" baseline="-25000" dirty="0"/>
              <a:t> </a:t>
            </a:r>
            <a:r>
              <a:rPr lang="sr-Latn-RS" dirty="0"/>
              <a:t>podeljen sa </a:t>
            </a:r>
            <a:r>
              <a:rPr lang="sr-Latn-RS" b="1" dirty="0"/>
              <a:t>ukupnim brojem interpretacija koje su konzistentne sa </a:t>
            </a:r>
            <a:r>
              <a:rPr lang="sr-Latn-RS" b="1" i="1" dirty="0"/>
              <a:t>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977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Moramo uvesti brojevne vrednosti tj.</a:t>
            </a:r>
            <a:r>
              <a:rPr lang="sr-Latn-RS" baseline="0" dirty="0"/>
              <a:t> omogućiti </a:t>
            </a:r>
            <a:r>
              <a:rPr lang="sr-Latn-RS" dirty="0"/>
              <a:t>da se informacije predstavljaju u formi relativnih frekvencija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945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58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b="1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v</a:t>
            </a:r>
            <a:r>
              <a:rPr lang="en-US" b="1" dirty="0" err="1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erb</a:t>
            </a:r>
            <a:r>
              <a:rPr lang="sr-Latn-R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: </a:t>
            </a:r>
            <a:r>
              <a:rPr lang="sr-Latn-RS" dirty="0"/>
              <a:t>mag – voli; </a:t>
            </a:r>
            <a:r>
              <a:rPr lang="en-US" dirty="0" err="1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schimpft</a:t>
            </a:r>
            <a:r>
              <a:rPr lang="en-U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 </a:t>
            </a:r>
            <a:r>
              <a:rPr lang="sr-Latn-R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–grdi; </a:t>
            </a:r>
            <a:r>
              <a:rPr lang="en-US" dirty="0" err="1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vergisst</a:t>
            </a:r>
            <a:r>
              <a:rPr lang="sr-Latn-R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 – zaboraviti; </a:t>
            </a:r>
            <a:r>
              <a:rPr lang="en-US" dirty="0" err="1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verehrt</a:t>
            </a:r>
            <a:r>
              <a:rPr lang="en-U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 </a:t>
            </a:r>
            <a:r>
              <a:rPr lang="sr-Latn-R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– obožava; </a:t>
            </a:r>
            <a:r>
              <a:rPr lang="en-US" dirty="0" err="1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verzehrt</a:t>
            </a:r>
            <a:r>
              <a:rPr lang="sr-Latn-R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 – konzumira</a:t>
            </a:r>
            <a:endParaRPr lang="en-US" dirty="0">
              <a:solidFill>
                <a:srgbClr val="000020"/>
              </a:solidFill>
              <a:latin typeface="Courier New" charset="0"/>
              <a:cs typeface="Courier New" charset="0"/>
              <a:sym typeface="Courier New" charset="0"/>
            </a:endParaRPr>
          </a:p>
          <a:p>
            <a:endParaRPr lang="sr-Latn-RS" dirty="0">
              <a:solidFill>
                <a:srgbClr val="000020"/>
              </a:solidFill>
              <a:latin typeface="Courier New" charset="0"/>
              <a:cs typeface="Courier New" charset="0"/>
              <a:sym typeface="Courier New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adjective</a:t>
            </a:r>
            <a:r>
              <a:rPr lang="sr-Latn-R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: </a:t>
            </a:r>
            <a:r>
              <a:rPr lang="en-US" dirty="0" err="1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schoene</a:t>
            </a:r>
            <a:r>
              <a:rPr lang="en-U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 </a:t>
            </a:r>
            <a:r>
              <a:rPr lang="sr-Latn-RS" dirty="0"/>
              <a:t>– lep; </a:t>
            </a:r>
            <a:r>
              <a:rPr lang="en-US" dirty="0" err="1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stärke</a:t>
            </a:r>
            <a:r>
              <a:rPr lang="en-U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 </a:t>
            </a:r>
            <a:r>
              <a:rPr lang="sr-Latn-R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–jak; </a:t>
            </a:r>
            <a:r>
              <a:rPr lang="en-US" dirty="0" err="1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laute</a:t>
            </a:r>
            <a:r>
              <a:rPr lang="en-U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 </a:t>
            </a:r>
            <a:r>
              <a:rPr lang="sr-Latn-R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–glasnu; </a:t>
            </a:r>
            <a:r>
              <a:rPr lang="en-US" dirty="0" err="1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duenne</a:t>
            </a:r>
            <a:r>
              <a:rPr lang="sr-Latn-R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 –tanku/vitku; </a:t>
            </a:r>
            <a:endParaRPr lang="sr-Latn-R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431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Nije</a:t>
            </a:r>
            <a:r>
              <a:rPr lang="en-US" baseline="0" dirty="0"/>
              <a:t> </a:t>
            </a:r>
            <a:r>
              <a:rPr lang="en-US" baseline="0" dirty="0" err="1"/>
              <a:t>prvi</a:t>
            </a:r>
            <a:r>
              <a:rPr lang="en-US" baseline="0" dirty="0"/>
              <a:t> u </a:t>
            </a:r>
            <a:r>
              <a:rPr lang="en-US" baseline="0" dirty="0" err="1"/>
              <a:t>dubinu</a:t>
            </a:r>
            <a:r>
              <a:rPr lang="en-US" baseline="0" dirty="0"/>
              <a:t>, </a:t>
            </a:r>
            <a:r>
              <a:rPr lang="en-US" baseline="0" dirty="0" err="1"/>
              <a:t>nego</a:t>
            </a:r>
            <a:r>
              <a:rPr lang="en-US" baseline="0" dirty="0"/>
              <a:t> </a:t>
            </a:r>
            <a:r>
              <a:rPr lang="en-US" baseline="0" dirty="0" err="1"/>
              <a:t>prvi</a:t>
            </a:r>
            <a:r>
              <a:rPr lang="en-US" baseline="0" dirty="0"/>
              <a:t> u </a:t>
            </a:r>
            <a:r>
              <a:rPr lang="sr-Latn-RS" baseline="0" dirty="0"/>
              <a:t>širinu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583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Skup teta za koji važi </a:t>
            </a:r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is</a:t>
            </a:r>
            <a:r>
              <a:rPr lang="sr-Latn-RS" b="1" dirty="0"/>
              <a:t>_</a:t>
            </a:r>
            <a:r>
              <a:rPr lang="en-US" b="1" dirty="0"/>
              <a:t>a </a:t>
            </a:r>
            <a:r>
              <a:rPr lang="en-US" i="1" dirty="0"/>
              <a:t>C</a:t>
            </a:r>
            <a:r>
              <a:rPr lang="en-US" baseline="-25000" dirty="0"/>
              <a:t>2</a:t>
            </a:r>
            <a:endParaRPr lang="sr-Latn-RS" dirty="0"/>
          </a:p>
          <a:p>
            <a:r>
              <a:rPr lang="sr-Latn-RS" dirty="0"/>
              <a:t>Potvrdita</a:t>
            </a:r>
            <a:r>
              <a:rPr lang="sr-Latn-RS" baseline="0" dirty="0"/>
              <a:t> da li je student osoba</a:t>
            </a:r>
            <a:endParaRPr lang="sr-Latn-RS" dirty="0"/>
          </a:p>
          <a:p>
            <a:r>
              <a:rPr lang="sr-Latn-RS" dirty="0"/>
              <a:t>Potvrda realcije nasleđivanja</a:t>
            </a:r>
            <a:r>
              <a:rPr lang="sr-Latn-RS" baseline="0" dirty="0"/>
              <a:t> se svodi </a:t>
            </a:r>
            <a:r>
              <a:rPr lang="sr-Latn-RS" dirty="0"/>
              <a:t>na p</a:t>
            </a:r>
            <a:r>
              <a:rPr lang="en-US" dirty="0" err="1"/>
              <a:t>retrag</a:t>
            </a:r>
            <a:r>
              <a:rPr lang="sr-Latn-RS" dirty="0"/>
              <a:t>u</a:t>
            </a:r>
            <a:r>
              <a:rPr lang="en-US" dirty="0"/>
              <a:t> </a:t>
            </a:r>
            <a:r>
              <a:rPr lang="en-US" dirty="0" err="1"/>
              <a:t>skupa</a:t>
            </a:r>
            <a:r>
              <a:rPr lang="en-US" dirty="0"/>
              <a:t> </a:t>
            </a:r>
            <a:r>
              <a:rPr lang="sr-Latn-RS" dirty="0"/>
              <a:t>teta </a:t>
            </a:r>
            <a:r>
              <a:rPr lang="en-US" dirty="0"/>
              <a:t>Θ</a:t>
            </a:r>
            <a:r>
              <a:rPr lang="sr-Latn-RS" dirty="0"/>
              <a:t> da bi</a:t>
            </a:r>
            <a:r>
              <a:rPr lang="en-US" dirty="0"/>
              <a:t> </a:t>
            </a:r>
            <a:r>
              <a:rPr lang="en-US" dirty="0" err="1"/>
              <a:t>prona</a:t>
            </a:r>
            <a:r>
              <a:rPr lang="sr-Latn-RS" dirty="0"/>
              <a:t>šli</a:t>
            </a:r>
            <a:r>
              <a:rPr lang="sr-Latn-RS" baseline="0" dirty="0"/>
              <a:t> određenu formulu </a:t>
            </a:r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is</a:t>
            </a:r>
            <a:r>
              <a:rPr lang="sr-Latn-RS" b="1" dirty="0"/>
              <a:t>_</a:t>
            </a:r>
            <a:r>
              <a:rPr lang="en-US" b="1" dirty="0"/>
              <a:t>a </a:t>
            </a:r>
            <a:r>
              <a:rPr lang="en-US" i="1" dirty="0"/>
              <a:t>C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  <a:p>
            <a:r>
              <a:rPr lang="en-US" dirty="0"/>
              <a:t>Θ - Theta</a:t>
            </a:r>
            <a:r>
              <a:rPr lang="en-US" baseline="-25000" dirty="0"/>
              <a:t> </a:t>
            </a:r>
            <a:endParaRPr lang="sr-Latn-R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187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Potvrda realcije nasleđivanja</a:t>
            </a:r>
            <a:r>
              <a:rPr lang="sr-Latn-RS" baseline="0" dirty="0"/>
              <a:t> se svodi </a:t>
            </a:r>
            <a:r>
              <a:rPr lang="sr-Latn-RS" dirty="0"/>
              <a:t>na p</a:t>
            </a:r>
            <a:r>
              <a:rPr lang="en-US" dirty="0" err="1"/>
              <a:t>retrag</a:t>
            </a:r>
            <a:r>
              <a:rPr lang="sr-Latn-RS" dirty="0"/>
              <a:t>u</a:t>
            </a:r>
            <a:r>
              <a:rPr lang="en-US" dirty="0"/>
              <a:t> </a:t>
            </a:r>
            <a:r>
              <a:rPr lang="en-US" dirty="0" err="1"/>
              <a:t>skupa</a:t>
            </a:r>
            <a:r>
              <a:rPr lang="en-US" dirty="0"/>
              <a:t> </a:t>
            </a:r>
            <a:r>
              <a:rPr lang="sr-Latn-RS" dirty="0"/>
              <a:t>translacija teta </a:t>
            </a:r>
            <a:r>
              <a:rPr lang="en-US" dirty="0"/>
              <a:t>Θ</a:t>
            </a:r>
            <a:endParaRPr lang="sr-Latn-R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aseline="0" dirty="0" err="1"/>
              <a:t>rekurzija</a:t>
            </a:r>
            <a:endParaRPr lang="sr-Latn-R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708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929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TRIPLETI </a:t>
            </a:r>
            <a:r>
              <a:rPr lang="en-US" dirty="0"/>
              <a:t>OA</a:t>
            </a:r>
            <a:r>
              <a:rPr lang="sr-Latn-RS" dirty="0"/>
              <a:t>V (</a:t>
            </a:r>
            <a:r>
              <a:rPr lang="en-US" dirty="0" err="1"/>
              <a:t>obje</a:t>
            </a:r>
            <a:r>
              <a:rPr lang="sr-Latn-RS" dirty="0"/>
              <a:t>k</a:t>
            </a:r>
            <a:r>
              <a:rPr lang="en-US" dirty="0"/>
              <a:t>t-</a:t>
            </a:r>
            <a:r>
              <a:rPr lang="en-US" dirty="0" err="1"/>
              <a:t>atribut</a:t>
            </a:r>
            <a:r>
              <a:rPr lang="en-US" dirty="0"/>
              <a:t>-v</a:t>
            </a:r>
            <a:r>
              <a:rPr lang="sr-Latn-RS" dirty="0"/>
              <a:t>rednost)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893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dirty="0"/>
              <a:t>heurističke informacije -</a:t>
            </a:r>
            <a:r>
              <a:rPr lang="sr-Latn-RS" sz="1200" baseline="0" dirty="0"/>
              <a:t> </a:t>
            </a:r>
            <a:r>
              <a:rPr lang="sr-Latn-RS" dirty="0"/>
              <a:t>specifične informacije vezane</a:t>
            </a:r>
            <a:r>
              <a:rPr lang="sr-Latn-RS" baseline="0" dirty="0"/>
              <a:t> za datu problematsku oblast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825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solidFill>
                  <a:schemeClr val="tx1"/>
                </a:solidFill>
                <a:cs typeface="Times" charset="0"/>
              </a:rPr>
              <a:t>Idéfix</a:t>
            </a:r>
            <a:r>
              <a:rPr lang="sr-Latn-RS" b="1" dirty="0">
                <a:solidFill>
                  <a:schemeClr val="tx1"/>
                </a:solidFill>
                <a:cs typeface="Times" charset="0"/>
              </a:rPr>
              <a:t> – </a:t>
            </a:r>
            <a:r>
              <a:rPr lang="en-US" i="1" dirty="0" err="1"/>
              <a:t>Garoviks</a:t>
            </a:r>
            <a:endParaRPr lang="sr-Latn-RS" b="1" dirty="0">
              <a:solidFill>
                <a:schemeClr val="tx1"/>
              </a:solidFill>
              <a:cs typeface="Times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solidFill>
                  <a:schemeClr val="tx1"/>
                </a:solidFill>
                <a:cs typeface="Times" charset="0"/>
              </a:rPr>
              <a:t>Ordralfabetix</a:t>
            </a:r>
            <a:r>
              <a:rPr lang="sr-Latn-RS" b="1" dirty="0">
                <a:solidFill>
                  <a:schemeClr val="tx1"/>
                </a:solidFill>
                <a:cs typeface="Times" charset="0"/>
              </a:rPr>
              <a:t> – </a:t>
            </a:r>
            <a:r>
              <a:rPr lang="en-US" i="1" dirty="0" err="1"/>
              <a:t>Aerobiks</a:t>
            </a:r>
            <a:endParaRPr lang="sr-Latn-RS" b="1" dirty="0">
              <a:solidFill>
                <a:schemeClr val="tx1"/>
              </a:solidFill>
              <a:cs typeface="Times" charset="0"/>
            </a:endParaRPr>
          </a:p>
          <a:p>
            <a:r>
              <a:rPr lang="en-US" b="1" dirty="0" err="1">
                <a:solidFill>
                  <a:schemeClr val="tx1"/>
                </a:solidFill>
                <a:cs typeface="Times" charset="0"/>
              </a:rPr>
              <a:t>Cétautomatix</a:t>
            </a:r>
            <a:r>
              <a:rPr lang="sr-Latn-RS" b="1" dirty="0">
                <a:solidFill>
                  <a:schemeClr val="tx1"/>
                </a:solidFill>
                <a:cs typeface="Times" charset="0"/>
              </a:rPr>
              <a:t> – </a:t>
            </a:r>
            <a:r>
              <a:rPr lang="en-US" i="1" dirty="0" err="1"/>
              <a:t>Metaloplastiks</a:t>
            </a:r>
            <a:endParaRPr lang="sr-Latn-RS" i="1" dirty="0"/>
          </a:p>
          <a:p>
            <a:r>
              <a:rPr lang="en-US" b="1" dirty="0" err="1">
                <a:solidFill>
                  <a:schemeClr val="tx1"/>
                </a:solidFill>
                <a:cs typeface="Times" charset="0"/>
              </a:rPr>
              <a:t>Abraracourcix</a:t>
            </a:r>
            <a:r>
              <a:rPr lang="sr-Latn-RS" b="1" dirty="0">
                <a:solidFill>
                  <a:schemeClr val="tx1"/>
                </a:solidFill>
                <a:cs typeface="Times" charset="0"/>
              </a:rPr>
              <a:t> – </a:t>
            </a:r>
            <a:r>
              <a:rPr lang="en-US" i="1" dirty="0" err="1"/>
              <a:t>Drmatoriks</a:t>
            </a:r>
            <a:endParaRPr lang="sr-Latn-RS" i="1" dirty="0"/>
          </a:p>
          <a:p>
            <a:endParaRPr lang="sr-Latn-RS" i="1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/>
              <a:t>AKO (a-kind-of) relationship is special (inheritance)</a:t>
            </a:r>
          </a:p>
          <a:p>
            <a:endParaRPr lang="sr-Latn-RS" i="1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2900" dirty="0"/>
              <a:t>Čvorovi mogu da budu </a:t>
            </a:r>
            <a:r>
              <a:rPr lang="sr-Latn-RS" sz="2900" b="1" dirty="0"/>
              <a:t>instance</a:t>
            </a:r>
            <a:r>
              <a:rPr lang="en-US" sz="2900" dirty="0"/>
              <a:t> (individual</a:t>
            </a:r>
            <a:r>
              <a:rPr lang="sr-Latn-RS" sz="2900" dirty="0"/>
              <a:t>ni</a:t>
            </a:r>
            <a:r>
              <a:rPr lang="en-US" sz="2900" dirty="0"/>
              <a:t> </a:t>
            </a:r>
            <a:r>
              <a:rPr lang="en-US" sz="2900" dirty="0" err="1"/>
              <a:t>obje</a:t>
            </a:r>
            <a:r>
              <a:rPr lang="sr-Latn-RS" sz="2900" dirty="0"/>
              <a:t>kti</a:t>
            </a:r>
            <a:r>
              <a:rPr lang="en-US" sz="2900" dirty="0"/>
              <a:t>) </a:t>
            </a:r>
            <a:r>
              <a:rPr lang="sr-Latn-RS" sz="2900" dirty="0"/>
              <a:t>ili </a:t>
            </a:r>
            <a:r>
              <a:rPr lang="sr-Latn-RS" sz="2900" b="1" dirty="0"/>
              <a:t>klase</a:t>
            </a:r>
            <a:r>
              <a:rPr lang="sr-Latn-RS" sz="2900" dirty="0"/>
              <a:t> </a:t>
            </a:r>
            <a:r>
              <a:rPr lang="en-US" sz="2900" dirty="0"/>
              <a:t>(</a:t>
            </a:r>
            <a:r>
              <a:rPr lang="en-US" sz="2900" dirty="0" err="1"/>
              <a:t>generi</a:t>
            </a:r>
            <a:r>
              <a:rPr lang="sr-Latn-RS" sz="2900" dirty="0" err="1"/>
              <a:t>čki</a:t>
            </a:r>
            <a:r>
              <a:rPr lang="sr-Latn-RS" sz="2900" dirty="0"/>
              <a:t> čvorovi</a:t>
            </a:r>
            <a:r>
              <a:rPr lang="en-US" sz="2900" dirty="0"/>
              <a:t>)</a:t>
            </a:r>
            <a:endParaRPr lang="sr-Latn-RS" sz="290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2900" dirty="0"/>
              <a:t>Veze sadrže </a:t>
            </a:r>
            <a:r>
              <a:rPr lang="sr-Latn-RS" sz="2900" b="1" dirty="0"/>
              <a:t>strukturne informacije</a:t>
            </a:r>
            <a:r>
              <a:rPr lang="sr-Latn-RS" sz="2900" dirty="0"/>
              <a:t> o znanju koje se predstavlja</a:t>
            </a:r>
            <a:endParaRPr lang="en-US" sz="290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sz="2900" dirty="0"/>
          </a:p>
          <a:p>
            <a:endParaRPr lang="sr-Latn-R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114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571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sr-Latn-RS" dirty="0"/>
              <a:t>šeme su jedna od metodi za prestavu znanja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296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sitaksa je ok,</a:t>
            </a:r>
            <a:r>
              <a:rPr lang="sr-Latn-RS" baseline="0" dirty="0"/>
              <a:t> ali semantika nema smisla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73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b="1" dirty="0"/>
              <a:t>Čovek voli lepu ženu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038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Da </a:t>
            </a:r>
            <a:r>
              <a:rPr lang="en-US" b="0" dirty="0" err="1"/>
              <a:t>objasnimo</a:t>
            </a:r>
            <a:r>
              <a:rPr lang="en-US" b="0" dirty="0"/>
              <a:t> </a:t>
            </a:r>
            <a:r>
              <a:rPr lang="en-US" b="0" dirty="0" err="1"/>
              <a:t>prethodno</a:t>
            </a:r>
            <a:r>
              <a:rPr lang="en-US" b="0" dirty="0"/>
              <a:t> </a:t>
            </a:r>
            <a:r>
              <a:rPr lang="en-US" b="0" dirty="0" err="1"/>
              <a:t>tvr</a:t>
            </a:r>
            <a:r>
              <a:rPr lang="sr-Latn-RS" b="0" dirty="0" err="1"/>
              <a:t>đenje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707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b="0" dirty="0" err="1"/>
              <a:t>tacitsko</a:t>
            </a:r>
            <a:r>
              <a:rPr lang="sr-Latn-RS" b="0" dirty="0"/>
              <a:t> znanje – podrazumevano/prećutno znanje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707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Instance </a:t>
            </a:r>
            <a:r>
              <a:rPr lang="en-US" b="0" dirty="0" err="1"/>
              <a:t>sema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707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Minsky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1975: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Framework for Representing Knowledge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Roger C.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Schank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Robert P. Abelson (1977).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Scripts, Plans, Goals and Understanding: an Inquiry into Human Knowledge Structures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997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Deklarativnog</a:t>
            </a:r>
            <a:r>
              <a:rPr lang="en-US" dirty="0"/>
              <a:t> </a:t>
            </a:r>
            <a:r>
              <a:rPr lang="sr-Latn-RS" dirty="0"/>
              <a:t>z</a:t>
            </a:r>
            <a:r>
              <a:rPr lang="en-US" dirty="0" err="1"/>
              <a:t>nanja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bi to </a:t>
            </a:r>
            <a:r>
              <a:rPr lang="en-US" dirty="0" err="1"/>
              <a:t>bilo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semanti</a:t>
            </a:r>
            <a:r>
              <a:rPr lang="sr-Latn-RS" dirty="0" err="1"/>
              <a:t>čkim</a:t>
            </a:r>
            <a:r>
              <a:rPr lang="sr-Latn-RS" dirty="0"/>
              <a:t> mrežama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917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dirty="0"/>
              <a:t>Deklarativnog znanja (objekti i </a:t>
            </a:r>
            <a:r>
              <a:rPr lang="sr-Latn-RS" sz="1200" dirty="0" err="1"/>
              <a:t>propertiji</a:t>
            </a:r>
            <a:r>
              <a:rPr lang="sr-Latn-RS" sz="1200" dirty="0"/>
              <a:t>)</a:t>
            </a:r>
            <a:r>
              <a:rPr lang="en-US" sz="1200" dirty="0"/>
              <a:t>, </a:t>
            </a:r>
            <a:r>
              <a:rPr lang="en-US" sz="1200" dirty="0" err="1"/>
              <a:t>slotovi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njihove</a:t>
            </a:r>
            <a:r>
              <a:rPr lang="en-US" sz="1200" dirty="0"/>
              <a:t> </a:t>
            </a:r>
            <a:r>
              <a:rPr lang="en-US" sz="1200" dirty="0" err="1"/>
              <a:t>vrednosti</a:t>
            </a:r>
            <a:endParaRPr lang="sr-Latn-R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 </a:t>
            </a:r>
            <a:r>
              <a:rPr lang="en-US" dirty="0" err="1"/>
              <a:t>slici</a:t>
            </a:r>
            <a:r>
              <a:rPr lang="en-US" dirty="0"/>
              <a:t> </a:t>
            </a:r>
            <a:r>
              <a:rPr lang="en-US" dirty="0" err="1"/>
              <a:t>nemamo</a:t>
            </a:r>
            <a:r>
              <a:rPr lang="en-US" dirty="0"/>
              <a:t> </a:t>
            </a:r>
            <a:r>
              <a:rPr lang="sr-Latn-RS" sz="1200" dirty="0"/>
              <a:t>Proceduralno </a:t>
            </a:r>
            <a:r>
              <a:rPr lang="sr-Latn-RS" sz="1200" dirty="0" err="1"/>
              <a:t>zananj</a:t>
            </a:r>
            <a:r>
              <a:rPr lang="en-US" sz="1200" dirty="0"/>
              <a:t>e</a:t>
            </a:r>
            <a:r>
              <a:rPr lang="sr-Latn-RS" sz="1200" dirty="0"/>
              <a:t> (preuzimanje informacija i dostizanje cilja)</a:t>
            </a:r>
            <a:r>
              <a:rPr lang="en-US" sz="1200" dirty="0"/>
              <a:t> za </a:t>
            </a:r>
            <a:r>
              <a:rPr lang="en-US" sz="1200" dirty="0" err="1"/>
              <a:t>slotove</a:t>
            </a:r>
            <a:endParaRPr lang="sr-Latn-RS" sz="1200" dirty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023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917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dirty="0"/>
              <a:t>Deklarativnog znanja (objekti i </a:t>
            </a:r>
            <a:r>
              <a:rPr lang="sr-Latn-RS" sz="1200" dirty="0" err="1"/>
              <a:t>propertiji</a:t>
            </a:r>
            <a:r>
              <a:rPr lang="sr-Latn-RS" sz="120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917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if-needed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105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Maître</a:t>
            </a:r>
            <a:r>
              <a:rPr lang="sr-Latn-RS" dirty="0"/>
              <a:t> – </a:t>
            </a:r>
            <a:r>
              <a:rPr lang="sr-Latn-RS" dirty="0" err="1"/>
              <a:t>gravni</a:t>
            </a:r>
            <a:endParaRPr lang="sr-Latn-RS" dirty="0"/>
          </a:p>
          <a:p>
            <a:r>
              <a:rPr lang="sr-Latn-RS" dirty="0"/>
              <a:t>Palatable – ukusan</a:t>
            </a:r>
          </a:p>
          <a:p>
            <a:endParaRPr lang="sr-Latn-RS" dirty="0"/>
          </a:p>
          <a:p>
            <a:r>
              <a:rPr lang="sr-Latn-RS" dirty="0"/>
              <a:t>Skript je vremenska uređena sekvenca frejmova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98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b="1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Glasna žena grdi dete</a:t>
            </a:r>
            <a:endParaRPr lang="en-US" b="1" dirty="0">
              <a:solidFill>
                <a:srgbClr val="000020"/>
              </a:solidFill>
              <a:latin typeface="Courier New" charset="0"/>
              <a:cs typeface="Courier New" charset="0"/>
              <a:sym typeface="Courier New" charset="0"/>
            </a:endParaRPr>
          </a:p>
          <a:p>
            <a:endParaRPr lang="sr-Latn-RS" b="1" dirty="0">
              <a:solidFill>
                <a:srgbClr val="000020"/>
              </a:solidFill>
              <a:latin typeface="Courier New" charset="0"/>
              <a:cs typeface="Courier New" charset="0"/>
              <a:sym typeface="Courier New" charset="0"/>
            </a:endParaRPr>
          </a:p>
          <a:p>
            <a:r>
              <a:rPr lang="sr-Latn-RS" b="1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v</a:t>
            </a:r>
            <a:r>
              <a:rPr lang="en-US" b="1" dirty="0" err="1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erb</a:t>
            </a:r>
            <a:r>
              <a:rPr lang="sr-Latn-R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: </a:t>
            </a:r>
            <a:r>
              <a:rPr lang="sr-Latn-RS" dirty="0"/>
              <a:t>mag – voli; </a:t>
            </a:r>
            <a:r>
              <a:rPr lang="en-US" dirty="0" err="1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schimpft</a:t>
            </a:r>
            <a:r>
              <a:rPr lang="en-U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 </a:t>
            </a:r>
            <a:r>
              <a:rPr lang="sr-Latn-R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–grdi; </a:t>
            </a:r>
            <a:r>
              <a:rPr lang="en-US" dirty="0" err="1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vergisst</a:t>
            </a:r>
            <a:r>
              <a:rPr lang="sr-Latn-R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 – zaboraviti; </a:t>
            </a:r>
            <a:r>
              <a:rPr lang="en-US" dirty="0" err="1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verehrt</a:t>
            </a:r>
            <a:r>
              <a:rPr lang="en-U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 </a:t>
            </a:r>
            <a:r>
              <a:rPr lang="sr-Latn-R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– obožava; </a:t>
            </a:r>
            <a:r>
              <a:rPr lang="en-US" dirty="0" err="1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verzehrt</a:t>
            </a:r>
            <a:r>
              <a:rPr lang="sr-Latn-R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 – konzumira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000020"/>
              </a:solidFill>
              <a:latin typeface="Courier New" charset="0"/>
              <a:cs typeface="Courier New" charset="0"/>
              <a:sym typeface="Courier New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adjective</a:t>
            </a:r>
            <a:r>
              <a:rPr lang="sr-Latn-R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: </a:t>
            </a:r>
            <a:r>
              <a:rPr lang="en-US" dirty="0" err="1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schoene</a:t>
            </a:r>
            <a:r>
              <a:rPr lang="en-U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 </a:t>
            </a:r>
            <a:r>
              <a:rPr lang="sr-Latn-RS" dirty="0"/>
              <a:t>– lep; </a:t>
            </a:r>
            <a:r>
              <a:rPr lang="en-US" dirty="0" err="1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stärke</a:t>
            </a:r>
            <a:r>
              <a:rPr lang="en-U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 </a:t>
            </a:r>
            <a:r>
              <a:rPr lang="sr-Latn-R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–jak; </a:t>
            </a:r>
            <a:r>
              <a:rPr lang="en-US" dirty="0" err="1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laute</a:t>
            </a:r>
            <a:r>
              <a:rPr lang="en-U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 </a:t>
            </a:r>
            <a:r>
              <a:rPr lang="sr-Latn-R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–glasnu; </a:t>
            </a:r>
            <a:r>
              <a:rPr lang="en-US" dirty="0" err="1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duenne</a:t>
            </a:r>
            <a:r>
              <a:rPr lang="sr-Latn-R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rPr>
              <a:t> –tanku/vitku; </a:t>
            </a:r>
            <a:endParaRPr lang="sr-Latn-R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1930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Gore je data semantička mreža</a:t>
            </a:r>
          </a:p>
          <a:p>
            <a:r>
              <a:rPr lang="sr-Latn-RS" dirty="0"/>
              <a:t>A dole je data mreža frejmova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5798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nehotične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091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571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sr-Latn-RS" sz="1800" dirty="0">
                <a:latin typeface="Courier New" pitchFamily="49" charset="0"/>
                <a:cs typeface="Courier New" pitchFamily="49" charset="0"/>
              </a:rPr>
              <a:t> implicira</a:t>
            </a:r>
            <a:endParaRPr lang="sr-Latn-RS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∀</a:t>
            </a:r>
            <a:r>
              <a:rPr lang="sr-Latn-R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∃</a:t>
            </a:r>
            <a:r>
              <a:rPr lang="sr-Latn-R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∄</a:t>
            </a:r>
            <a:r>
              <a:rPr lang="sr-Latn-R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∈ ∉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766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7668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Koriste se simboli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3571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Koriste se simboli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3571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Koriste se simboli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357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Kako</a:t>
            </a:r>
            <a:r>
              <a:rPr lang="en-US" dirty="0"/>
              <a:t> se </a:t>
            </a:r>
            <a:r>
              <a:rPr lang="en-US" dirty="0" err="1"/>
              <a:t>radi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propozicionom</a:t>
            </a:r>
            <a:r>
              <a:rPr lang="en-US" dirty="0"/>
              <a:t> </a:t>
            </a:r>
            <a:r>
              <a:rPr lang="en-US" dirty="0" err="1"/>
              <a:t>logikom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3571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Kako</a:t>
            </a:r>
            <a:r>
              <a:rPr lang="en-US" dirty="0"/>
              <a:t> bi </a:t>
            </a:r>
            <a:r>
              <a:rPr lang="en-US" dirty="0" err="1"/>
              <a:t>ove</a:t>
            </a:r>
            <a:r>
              <a:rPr lang="en-US" dirty="0"/>
              <a:t> re</a:t>
            </a:r>
            <a:r>
              <a:rPr lang="sr-Latn-RS" dirty="0"/>
              <a:t>čenice</a:t>
            </a:r>
            <a:r>
              <a:rPr lang="sr-Latn-RS" baseline="0" dirty="0"/>
              <a:t> napisali u propozicionoj logici?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35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193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onda</a:t>
            </a:r>
            <a:r>
              <a:rPr lang="en-US" dirty="0"/>
              <a:t> se </a:t>
            </a:r>
            <a:r>
              <a:rPr lang="en-US" dirty="0" err="1"/>
              <a:t>zakljucuje</a:t>
            </a:r>
            <a:r>
              <a:rPr lang="en-US" dirty="0"/>
              <a:t> u </a:t>
            </a:r>
            <a:r>
              <a:rPr lang="en-US" dirty="0" err="1"/>
              <a:t>propozicionoj</a:t>
            </a:r>
            <a:r>
              <a:rPr lang="en-US" dirty="0"/>
              <a:t> </a:t>
            </a:r>
            <a:r>
              <a:rPr lang="en-US" dirty="0" err="1"/>
              <a:t>logici</a:t>
            </a:r>
            <a:r>
              <a:rPr lang="en-US" dirty="0"/>
              <a:t>?</a:t>
            </a:r>
          </a:p>
          <a:p>
            <a:r>
              <a:rPr lang="en-US" dirty="0"/>
              <a:t>Pa </a:t>
            </a:r>
            <a:r>
              <a:rPr lang="en-US" dirty="0" err="1"/>
              <a:t>interpetacijom</a:t>
            </a:r>
            <a:r>
              <a:rPr lang="en-US" dirty="0"/>
              <a:t> </a:t>
            </a:r>
            <a:r>
              <a:rPr lang="en-US" dirty="0" err="1"/>
              <a:t>simbola</a:t>
            </a:r>
            <a:endParaRPr lang="en-US" dirty="0"/>
          </a:p>
          <a:p>
            <a:r>
              <a:rPr lang="en-US" dirty="0" err="1"/>
              <a:t>Kazemo</a:t>
            </a:r>
            <a:r>
              <a:rPr lang="en-US" dirty="0"/>
              <a:t> </a:t>
            </a:r>
            <a:r>
              <a:rPr lang="en-US" dirty="0" err="1"/>
              <a:t>npr</a:t>
            </a:r>
            <a:r>
              <a:rPr lang="en-US" dirty="0"/>
              <a:t> da je Q</a:t>
            </a:r>
            <a:r>
              <a:rPr lang="sr-Latn-RS" dirty="0"/>
              <a:t> </a:t>
            </a:r>
            <a:r>
              <a:rPr lang="sr-Latn-RS" dirty="0" err="1"/>
              <a:t>predtavlja</a:t>
            </a:r>
            <a:r>
              <a:rPr lang="sr-Latn-RS" dirty="0"/>
              <a:t> Pada kiša i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vrednost</a:t>
            </a:r>
            <a:r>
              <a:rPr lang="en-US" dirty="0"/>
              <a:t> true, </a:t>
            </a:r>
            <a:r>
              <a:rPr lang="en-US" dirty="0" err="1"/>
              <a:t>uvrstavanjem</a:t>
            </a:r>
            <a:r>
              <a:rPr lang="en-US" dirty="0"/>
              <a:t> formula </a:t>
            </a:r>
            <a:r>
              <a:rPr lang="en-US" dirty="0" err="1"/>
              <a:t>zaklju</a:t>
            </a:r>
            <a:r>
              <a:rPr lang="sr-Latn-RS" dirty="0"/>
              <a:t>č</a:t>
            </a:r>
            <a:r>
              <a:rPr lang="en-US" dirty="0" err="1"/>
              <a:t>i</a:t>
            </a:r>
            <a:r>
              <a:rPr lang="sr-Latn-RS" dirty="0"/>
              <a:t>ć</a:t>
            </a:r>
            <a:r>
              <a:rPr lang="en-US" dirty="0"/>
              <a:t>u da je R true, a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sr-Latn-RS" dirty="0"/>
              <a:t>z</a:t>
            </a:r>
            <a:r>
              <a:rPr lang="en-US" dirty="0" err="1"/>
              <a:t>namo</a:t>
            </a:r>
            <a:r>
              <a:rPr lang="en-US" dirty="0"/>
              <a:t> da je R pada ki</a:t>
            </a:r>
            <a:r>
              <a:rPr lang="sr-Latn-RS" dirty="0" err="1"/>
              <a:t>ša</a:t>
            </a:r>
            <a:r>
              <a:rPr lang="sr-Latn-RS" dirty="0"/>
              <a:t> zaključak je da pada kiša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357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Koriste se simboli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3571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Šta</a:t>
            </a:r>
            <a:r>
              <a:rPr lang="sr-Latn-RS" baseline="0" dirty="0"/>
              <a:t> je intrepretacija u propozicionoj logici?</a:t>
            </a:r>
          </a:p>
          <a:p>
            <a:endParaRPr lang="sr-Latn-R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Intrepretacija formula je proces koji određenu</a:t>
            </a:r>
            <a:r>
              <a:rPr lang="sr-Latn-RS" baseline="0" dirty="0"/>
              <a:t> formulu prevodi u </a:t>
            </a:r>
            <a:r>
              <a:rPr lang="sr-Latn-RS" dirty="0"/>
              <a:t>TRUE ili FALSE,</a:t>
            </a:r>
            <a:r>
              <a:rPr lang="sr-Latn-RS" baseline="0" dirty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tako što se istinitosne vrednosti dodeljuju simbolima u furmuli </a:t>
            </a:r>
            <a:r>
              <a:rPr lang="sr-Latn-RS" i="1" dirty="0"/>
              <a:t>F</a:t>
            </a:r>
            <a:r>
              <a:rPr lang="sr-Latn-RS" dirty="0"/>
              <a:t> u interpretaciji </a:t>
            </a:r>
            <a:r>
              <a:rPr lang="sr-Latn-RS" i="1" dirty="0"/>
              <a:t>I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8743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Intrepretacija formula je proces koji određenu</a:t>
            </a:r>
            <a:r>
              <a:rPr lang="sr-Latn-RS" baseline="0" dirty="0"/>
              <a:t> formulu prevodi u </a:t>
            </a:r>
            <a:r>
              <a:rPr lang="sr-Latn-RS" dirty="0"/>
              <a:t>TRUE ili FALSE,</a:t>
            </a:r>
            <a:r>
              <a:rPr lang="sr-Latn-RS" baseline="0" dirty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tako što se istinitosne vrednosti dodeljuju simbolima u furmuli </a:t>
            </a:r>
            <a:r>
              <a:rPr lang="sr-Latn-RS" i="1" dirty="0"/>
              <a:t>F</a:t>
            </a:r>
            <a:r>
              <a:rPr lang="sr-Latn-RS" dirty="0"/>
              <a:t> u interpretaciji </a:t>
            </a:r>
            <a:r>
              <a:rPr lang="sr-Latn-RS" i="1" dirty="0"/>
              <a:t>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9017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akko –</a:t>
            </a:r>
            <a:r>
              <a:rPr lang="sr-Latn-RS" baseline="0" dirty="0"/>
              <a:t> ako i samo ako</a:t>
            </a:r>
            <a:endParaRPr lang="en-US" dirty="0"/>
          </a:p>
          <a:p>
            <a:endParaRPr lang="sr-Latn-RS" dirty="0"/>
          </a:p>
          <a:p>
            <a:r>
              <a:rPr lang="sr-Latn-RS" dirty="0"/>
              <a:t>P –</a:t>
            </a:r>
            <a:r>
              <a:rPr lang="sr-Latn-RS" baseline="0" dirty="0"/>
              <a:t> padanje kiše koje može da ima vrednosti </a:t>
            </a:r>
            <a:r>
              <a:rPr lang="en-US" i="1" dirty="0"/>
              <a:t>Ki</a:t>
            </a:r>
            <a:r>
              <a:rPr lang="sr-Latn-RS" i="1" dirty="0"/>
              <a:t>ša pada </a:t>
            </a:r>
            <a:r>
              <a:rPr lang="sr-Latn-RS" baseline="0" dirty="0"/>
              <a:t>i </a:t>
            </a:r>
            <a:r>
              <a:rPr lang="sr-Latn-RS" i="1" dirty="0"/>
              <a:t>Kiša ne pada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5881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3494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Entitelment</a:t>
            </a:r>
          </a:p>
          <a:p>
            <a:r>
              <a:rPr lang="sr-Latn-RS" dirty="0"/>
              <a:t>proizašla 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8777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6521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primeru</a:t>
            </a:r>
            <a:r>
              <a:rPr lang="en-US" dirty="0"/>
              <a:t>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dve</a:t>
            </a:r>
            <a:r>
              <a:rPr lang="en-US" dirty="0"/>
              <a:t> </a:t>
            </a:r>
            <a:r>
              <a:rPr lang="en-US" dirty="0" err="1"/>
              <a:t>formule</a:t>
            </a:r>
            <a:r>
              <a:rPr lang="en-US" baseline="0" dirty="0"/>
              <a:t> od </a:t>
            </a:r>
            <a:r>
              <a:rPr lang="en-US" baseline="0" dirty="0" err="1"/>
              <a:t>kojih</a:t>
            </a:r>
            <a:r>
              <a:rPr lang="en-US" baseline="0" dirty="0"/>
              <a:t> se </a:t>
            </a:r>
            <a:r>
              <a:rPr lang="en-US" baseline="0" dirty="0" err="1"/>
              <a:t>svaka</a:t>
            </a:r>
            <a:r>
              <a:rPr lang="en-US" baseline="0" dirty="0"/>
              <a:t> </a:t>
            </a:r>
            <a:r>
              <a:rPr lang="en-US" baseline="0" dirty="0" err="1"/>
              <a:t>opisuje</a:t>
            </a:r>
            <a:r>
              <a:rPr lang="en-US" baseline="0" dirty="0"/>
              <a:t> </a:t>
            </a:r>
            <a:r>
              <a:rPr lang="en-US" baseline="0" dirty="0" err="1"/>
              <a:t>jednim</a:t>
            </a:r>
            <a:r>
              <a:rPr lang="en-US" baseline="0" dirty="0"/>
              <a:t> </a:t>
            </a:r>
            <a:r>
              <a:rPr lang="en-US" baseline="0" dirty="0" err="1"/>
              <a:t>simbolom</a:t>
            </a:r>
            <a:r>
              <a:rPr lang="en-US" baseline="0" dirty="0"/>
              <a:t> </a:t>
            </a:r>
            <a:r>
              <a:rPr lang="en-US" baseline="0" dirty="0" err="1"/>
              <a:t>iz</a:t>
            </a:r>
            <a:r>
              <a:rPr lang="en-US" baseline="0" dirty="0"/>
              <a:t> signature</a:t>
            </a:r>
            <a:endParaRPr lang="sr-Latn-RS" baseline="0" dirty="0"/>
          </a:p>
          <a:p>
            <a:r>
              <a:rPr lang="sr-Latn-RS" baseline="0" dirty="0"/>
              <a:t>Mi smo u ovom primeru na osnovu baze znanja koje čine formule </a:t>
            </a:r>
            <a:r>
              <a:rPr lang="sr-Latn-RS" i="1" dirty="0"/>
              <a:t>{p, r, ¬p ∨ ¬r ∨ ¬s</a:t>
            </a:r>
            <a:r>
              <a:rPr lang="sr-Latn-RS" dirty="0"/>
              <a:t> </a:t>
            </a:r>
            <a:r>
              <a:rPr lang="sr-Latn-RS" i="1" dirty="0"/>
              <a:t>}  </a:t>
            </a:r>
          </a:p>
          <a:p>
            <a:r>
              <a:rPr lang="sr-Latn-RS" i="0" dirty="0"/>
              <a:t>logički zaključili formulu </a:t>
            </a:r>
            <a:r>
              <a:rPr lang="sr-Latn-RS" i="1" dirty="0"/>
              <a:t>¬s  </a:t>
            </a:r>
            <a:r>
              <a:rPr lang="sr-Latn-RS" i="0" dirty="0"/>
              <a:t>tj. ona je logička posledica</a:t>
            </a:r>
            <a:r>
              <a:rPr lang="sr-Latn-RS" i="0" baseline="0" dirty="0"/>
              <a:t> baze znanja.</a:t>
            </a:r>
          </a:p>
          <a:p>
            <a:r>
              <a:rPr lang="sr-Latn-RS" i="0" baseline="0" dirty="0"/>
              <a:t>Steva nije u kancelariji je logička posledica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1232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1C656-75B2-4F2E-BFA5-465BE882D1A2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97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5098-1096-427C-89BB-AA566E6C23F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90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5098-1096-427C-89BB-AA566E6C23F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8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5098-1096-427C-89BB-AA566E6C23F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45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AIC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BCCE42-97CD-4DCB-AD62-BC61DE2DEC9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669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5098-1096-427C-89BB-AA566E6C23F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1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5098-1096-427C-89BB-AA566E6C23F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4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5098-1096-427C-89BB-AA566E6C23F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5098-1096-427C-89BB-AA566E6C23F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4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5098-1096-427C-89BB-AA566E6C23F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5098-1096-427C-89BB-AA566E6C23F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3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5098-1096-427C-89BB-AA566E6C23F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3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5098-1096-427C-89BB-AA566E6C23F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89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A5098-1096-427C-89BB-AA566E6C23F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84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sterix.tm.fr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5.gif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hyperlink" Target="http://suo.ieee.org/SUO/resolutions.html" TargetMode="Externa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yc.com/publications/" TargetMode="External"/><Relationship Id="rId2" Type="http://schemas.openxmlformats.org/officeDocument/2006/relationships/hyperlink" Target="http://www.cyc.com/cycdoc/ref/cycl-synta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hyperlink" Target="http://sw.opencyc.org/concept/Mx4rvVjVT5wpEbGdrcN5Y29ycA" TargetMode="External"/><Relationship Id="rId2" Type="http://schemas.openxmlformats.org/officeDocument/2006/relationships/hyperlink" Target="http://sw.opencyc.org/concept/Mx4rvVjTtJwpEbGdrcN5Y29yc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w.opencyc.org/concept/Mx4rvViAkpwpEbGdrcN5Y29ycA" TargetMode="External"/><Relationship Id="rId5" Type="http://schemas.openxmlformats.org/officeDocument/2006/relationships/hyperlink" Target="http://sw.opencyc.org/concept/Mx4rtuNldOW_EdqAAAACs2IKaQ" TargetMode="External"/><Relationship Id="rId4" Type="http://schemas.openxmlformats.org/officeDocument/2006/relationships/hyperlink" Target="http://sw.opencyc.org/concept/Mx4rvViA1pwpEbGdrcN5Y29ycA" TargetMode="Externa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ampease.org/OP/" TargetMode="External"/><Relationship Id="rId2" Type="http://schemas.openxmlformats.org/officeDocument/2006/relationships/hyperlink" Target="http://suo.ieee.org/SUO/resolution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hyperlink" Target="http://virtual.cvut.cz:8080/ksmsaWeb/browser/title" TargetMode="Externa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sterix.tm.fr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5.gif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sterix.tm.fr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5.gif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err="1"/>
              <a:t>Sistemi</a:t>
            </a:r>
            <a:r>
              <a:rPr lang="en-GB" b="1" dirty="0"/>
              <a:t> </a:t>
            </a:r>
            <a:r>
              <a:rPr lang="en-GB" b="1" dirty="0" err="1"/>
              <a:t>ba</a:t>
            </a:r>
            <a:r>
              <a:rPr lang="sr-Latn-RS" b="1" dirty="0"/>
              <a:t>z</a:t>
            </a:r>
            <a:r>
              <a:rPr lang="en-GB" b="1" dirty="0" err="1"/>
              <a:t>irani</a:t>
            </a:r>
            <a:r>
              <a:rPr lang="en-GB" b="1" dirty="0"/>
              <a:t> </a:t>
            </a:r>
            <a:r>
              <a:rPr lang="en-GB" b="1" dirty="0" err="1"/>
              <a:t>na</a:t>
            </a:r>
            <a:r>
              <a:rPr lang="en-GB" b="1" dirty="0"/>
              <a:t> </a:t>
            </a:r>
            <a:r>
              <a:rPr lang="sr-Latn-RS" b="1" dirty="0"/>
              <a:t>z</a:t>
            </a:r>
            <a:r>
              <a:rPr lang="en-GB" b="1" dirty="0" err="1"/>
              <a:t>nanju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Predstavljanje</a:t>
            </a:r>
            <a:r>
              <a:rPr lang="en-US" dirty="0"/>
              <a:t> </a:t>
            </a:r>
            <a:r>
              <a:rPr lang="sr-Latn-RS" dirty="0"/>
              <a:t>znanja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re</a:t>
            </a:r>
            <a:r>
              <a:rPr lang="sr-Latn-RS" dirty="0"/>
              <a:t>z</a:t>
            </a:r>
            <a:r>
              <a:rPr lang="en-US" dirty="0" err="1"/>
              <a:t>onovanje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06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9" name="Rectangle 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Primer</a:t>
            </a:r>
            <a:r>
              <a:rPr lang="en-US" dirty="0"/>
              <a:t> </a:t>
            </a:r>
            <a:r>
              <a:rPr lang="sr-Latn-RS" dirty="0"/>
              <a:t>2</a:t>
            </a:r>
            <a:r>
              <a:rPr lang="en-US" dirty="0"/>
              <a:t> </a:t>
            </a:r>
            <a:r>
              <a:rPr lang="sr-Latn-RS" dirty="0"/>
              <a:t>Stablo parsiranja</a:t>
            </a:r>
            <a:endParaRPr lang="en-US" dirty="0"/>
          </a:p>
        </p:txBody>
      </p:sp>
      <p:sp>
        <p:nvSpPr>
          <p:cNvPr id="2867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F1CE2A54-5C0A-473E-9E8F-DF84F08254A5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10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8700" name="Rectangle 30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8229600" cy="4906963"/>
          </a:xfrm>
        </p:spPr>
        <p:txBody>
          <a:bodyPr/>
          <a:lstStyle/>
          <a:p>
            <a:pPr marL="495300" indent="-457200"/>
            <a:r>
              <a:rPr lang="sr-Latn-RS" dirty="0"/>
              <a:t>Primer rečenice</a:t>
            </a:r>
            <a:r>
              <a:rPr lang="en-US" dirty="0"/>
              <a:t>:</a:t>
            </a:r>
            <a:r>
              <a:rPr lang="sr-Latn-RS" dirty="0"/>
              <a:t> </a:t>
            </a:r>
            <a:r>
              <a:rPr lang="de-DE" dirty="0"/>
              <a:t>Die laute Frau schimpft das Kind </a:t>
            </a:r>
            <a:endParaRPr lang="sr-Latn-RS" dirty="0"/>
          </a:p>
          <a:p>
            <a:pPr marL="495300" indent="-457200"/>
            <a:r>
              <a:rPr lang="sr-Latn-RS" dirty="0">
                <a:sym typeface="Courier" charset="0"/>
              </a:rPr>
              <a:t>Za konstruisanu rečenicu nacrtati odgovarajuće stablo parsiranja</a:t>
            </a:r>
            <a:endParaRPr lang="en-US" dirty="0">
              <a:sym typeface="Courier" charset="0"/>
            </a:endParaRPr>
          </a:p>
        </p:txBody>
      </p:sp>
      <p:sp>
        <p:nvSpPr>
          <p:cNvPr id="28682" name="Rectangle 12"/>
          <p:cNvSpPr>
            <a:spLocks/>
          </p:cNvSpPr>
          <p:nvPr/>
        </p:nvSpPr>
        <p:spPr bwMode="auto">
          <a:xfrm>
            <a:off x="3461657" y="3416300"/>
            <a:ext cx="1612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&lt;sentence&gt;</a:t>
            </a:r>
          </a:p>
        </p:txBody>
      </p:sp>
      <p:grpSp>
        <p:nvGrpSpPr>
          <p:cNvPr id="35" name="Group 9"/>
          <p:cNvGrpSpPr>
            <a:grpSpLocks/>
          </p:cNvGrpSpPr>
          <p:nvPr/>
        </p:nvGrpSpPr>
        <p:grpSpPr bwMode="auto">
          <a:xfrm>
            <a:off x="228600" y="4038600"/>
            <a:ext cx="8637588" cy="2286000"/>
            <a:chOff x="0" y="0"/>
            <a:chExt cx="5441" cy="1440"/>
          </a:xfrm>
        </p:grpSpPr>
        <p:sp>
          <p:nvSpPr>
            <p:cNvPr id="36" name="Rectangle 7"/>
            <p:cNvSpPr>
              <a:spLocks/>
            </p:cNvSpPr>
            <p:nvPr/>
          </p:nvSpPr>
          <p:spPr bwMode="auto">
            <a:xfrm>
              <a:off x="17" y="0"/>
              <a:ext cx="5424" cy="14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Rectangle 8"/>
            <p:cNvSpPr>
              <a:spLocks/>
            </p:cNvSpPr>
            <p:nvPr/>
          </p:nvSpPr>
          <p:spPr bwMode="auto">
            <a:xfrm>
              <a:off x="0" y="0"/>
              <a:ext cx="5392" cy="1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&lt;sentence&gt; 		-&gt; &lt;subject phrase&gt; &lt;verb&gt; &lt;object phrase&gt;</a:t>
              </a:r>
            </a:p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&lt;subject phrase&gt; 	-&gt; &lt;determiner&gt; &lt;adjective&gt; &lt;noun&gt;</a:t>
              </a:r>
            </a:p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&lt;object phrase&gt; 	-&gt; &lt;determiner&gt; &lt;adjective&gt; &lt;noun&gt;</a:t>
              </a:r>
            </a:p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&lt;determiner&gt; 	-&gt; der | die | das | den</a:t>
              </a:r>
            </a:p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&lt;noun&gt; 		-&gt; Mann | Frau | Kind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Hund</a:t>
              </a:r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Katze</a:t>
              </a:r>
              <a:endParaRPr lang="en-U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endParaRPr>
            </a:p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&lt;verb&gt; 		-&gt; mag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schimpft</a:t>
              </a:r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vergisst</a:t>
              </a:r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| </a:t>
              </a:r>
            </a:p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				  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verehrt</a:t>
              </a:r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verzehrt</a:t>
              </a:r>
              <a:endParaRPr lang="en-U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endParaRPr>
            </a:p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&lt;adjective&gt; -&gt;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schoene</a:t>
              </a:r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starke</a:t>
              </a:r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laute</a:t>
              </a:r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duenne</a:t>
              </a:r>
              <a:endParaRPr lang="en-U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2479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Zaključivanje u semantičkim mrežama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sr-Latn-RS" dirty="0"/>
              <a:t>Upiti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“</a:t>
            </a:r>
            <a:r>
              <a:rPr lang="sr-Latn-RS" dirty="0"/>
              <a:t>Koje je boje </a:t>
            </a:r>
            <a:r>
              <a:rPr lang="en-US" dirty="0" err="1"/>
              <a:t>Tweety</a:t>
            </a:r>
            <a:r>
              <a:rPr lang="en-US" dirty="0"/>
              <a:t>?”</a:t>
            </a:r>
          </a:p>
          <a:p>
            <a:pPr lvl="1"/>
            <a:r>
              <a:rPr lang="en-US" dirty="0"/>
              <a:t>“</a:t>
            </a:r>
            <a:r>
              <a:rPr lang="sr-Latn-RS" dirty="0"/>
              <a:t>Može li</a:t>
            </a:r>
            <a:r>
              <a:rPr lang="en-US" dirty="0"/>
              <a:t> </a:t>
            </a:r>
            <a:r>
              <a:rPr lang="en-US" dirty="0" err="1"/>
              <a:t>Tweety</a:t>
            </a:r>
            <a:r>
              <a:rPr lang="en-US" dirty="0"/>
              <a:t> </a:t>
            </a:r>
            <a:r>
              <a:rPr lang="sr-Latn-RS" dirty="0"/>
              <a:t>da leti</a:t>
            </a:r>
            <a:r>
              <a:rPr lang="en-US" dirty="0"/>
              <a:t>?”</a:t>
            </a:r>
          </a:p>
          <a:p>
            <a:pPr lvl="1"/>
            <a:r>
              <a:rPr lang="en-US" dirty="0"/>
              <a:t>“</a:t>
            </a:r>
            <a:r>
              <a:rPr lang="sr-Latn-RS" dirty="0"/>
              <a:t>da li </a:t>
            </a:r>
            <a:r>
              <a:rPr lang="en-US" dirty="0" err="1"/>
              <a:t>Tweety</a:t>
            </a:r>
            <a:r>
              <a:rPr lang="en-US" dirty="0"/>
              <a:t> </a:t>
            </a:r>
            <a:r>
              <a:rPr lang="sr-Latn-RS" dirty="0"/>
              <a:t>udiše kiseonik</a:t>
            </a:r>
            <a:r>
              <a:rPr lang="en-US" dirty="0"/>
              <a:t>?”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160" y="1905000"/>
            <a:ext cx="5104840" cy="380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52585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Zaključivanje u semantičkim mrežama: Algoritam za nasleđivanje vrednosti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5257800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/>
              <a:t>Neka je</a:t>
            </a:r>
            <a:r>
              <a:rPr lang="en-US" dirty="0"/>
              <a:t> </a:t>
            </a:r>
            <a:r>
              <a:rPr lang="en-US" b="1" dirty="0"/>
              <a:t>F </a:t>
            </a:r>
            <a:r>
              <a:rPr lang="sr-Latn-RS" b="1" dirty="0"/>
              <a:t>zadati čvor</a:t>
            </a:r>
            <a:r>
              <a:rPr lang="sr-Latn-RS" dirty="0"/>
              <a:t> </a:t>
            </a:r>
            <a:r>
              <a:rPr lang="en-US" dirty="0"/>
              <a:t>(“</a:t>
            </a:r>
            <a:r>
              <a:rPr lang="en-US" dirty="0" err="1"/>
              <a:t>Tweety</a:t>
            </a:r>
            <a:r>
              <a:rPr lang="en-US" dirty="0"/>
              <a:t>”) </a:t>
            </a:r>
            <a:r>
              <a:rPr lang="sr-Latn-RS" dirty="0"/>
              <a:t>a</a:t>
            </a:r>
            <a:r>
              <a:rPr lang="en-US" dirty="0"/>
              <a:t> </a:t>
            </a:r>
            <a:r>
              <a:rPr lang="en-US" b="1" dirty="0"/>
              <a:t>S</a:t>
            </a:r>
            <a:r>
              <a:rPr lang="sr-Latn-RS" b="1" dirty="0"/>
              <a:t> zadati atribut</a:t>
            </a:r>
            <a:r>
              <a:rPr lang="en-US" dirty="0"/>
              <a:t> (</a:t>
            </a:r>
            <a:r>
              <a:rPr lang="sr-Latn-RS" dirty="0"/>
              <a:t>n</a:t>
            </a:r>
            <a:r>
              <a:rPr lang="en-US" dirty="0"/>
              <a:t>.</a:t>
            </a:r>
            <a:r>
              <a:rPr lang="sr-Latn-RS" dirty="0"/>
              <a:t>pr</a:t>
            </a:r>
            <a:r>
              <a:rPr lang="en-US" dirty="0"/>
              <a:t>. “</a:t>
            </a:r>
            <a:r>
              <a:rPr lang="sr-Latn-RS" dirty="0"/>
              <a:t>breathes</a:t>
            </a:r>
            <a:r>
              <a:rPr lang="en-US" dirty="0"/>
              <a:t>”)</a:t>
            </a:r>
          </a:p>
          <a:p>
            <a:r>
              <a:rPr lang="sr-Latn-RS" dirty="0"/>
              <a:t>Formiramo </a:t>
            </a:r>
            <a:r>
              <a:rPr lang="sr-Latn-RS" b="1" dirty="0"/>
              <a:t>red </a:t>
            </a:r>
            <a:r>
              <a:rPr lang="sr-Latn-RS" dirty="0"/>
              <a:t>koji se sastoji od </a:t>
            </a:r>
            <a:r>
              <a:rPr lang="sr-Latn-RS" b="1" dirty="0"/>
              <a:t>čvora </a:t>
            </a:r>
            <a:r>
              <a:rPr lang="en-US" b="1" dirty="0"/>
              <a:t>F</a:t>
            </a:r>
            <a:r>
              <a:rPr lang="en-US" dirty="0"/>
              <a:t> </a:t>
            </a:r>
            <a:r>
              <a:rPr lang="sr-Latn-RS" dirty="0"/>
              <a:t>i </a:t>
            </a:r>
            <a:r>
              <a:rPr lang="sr-Latn-RS" b="1" dirty="0"/>
              <a:t>svih klasnih čvorova koji su sa čvorom F</a:t>
            </a:r>
            <a:r>
              <a:rPr lang="sr-Latn-RS" dirty="0"/>
              <a:t> povezani relacijom </a:t>
            </a:r>
            <a:r>
              <a:rPr lang="en-US" b="1" i="1" dirty="0" err="1"/>
              <a:t>is_a</a:t>
            </a:r>
            <a:r>
              <a:rPr lang="sr-Latn-RS" b="1" i="1" dirty="0"/>
              <a:t> </a:t>
            </a:r>
            <a:r>
              <a:rPr lang="sr-Latn-RS" dirty="0"/>
              <a:t>(instance of)</a:t>
            </a:r>
            <a:r>
              <a:rPr lang="en-US" dirty="0"/>
              <a:t>. </a:t>
            </a:r>
            <a:r>
              <a:rPr lang="sr-Latn-RS" dirty="0"/>
              <a:t>Čvor</a:t>
            </a:r>
            <a:r>
              <a:rPr lang="en-US" dirty="0"/>
              <a:t> F </a:t>
            </a:r>
            <a:r>
              <a:rPr lang="sr-Latn-RS" dirty="0"/>
              <a:t>je na vrhu </a:t>
            </a:r>
            <a:r>
              <a:rPr lang="en-US" dirty="0" err="1"/>
              <a:t>reda</a:t>
            </a:r>
            <a:r>
              <a:rPr lang="sr-Latn-RS" dirty="0"/>
              <a:t>.</a:t>
            </a:r>
          </a:p>
          <a:p>
            <a:r>
              <a:rPr lang="sr-Latn-RS" dirty="0"/>
              <a:t>Naredni koraci se ponovljaju više puta, sve d</a:t>
            </a:r>
            <a:r>
              <a:rPr lang="en-US" dirty="0"/>
              <a:t>ok se red </a:t>
            </a:r>
            <a:r>
              <a:rPr lang="en-US" b="1" dirty="0"/>
              <a:t>ne </a:t>
            </a:r>
            <a:r>
              <a:rPr lang="en-US" b="1" dirty="0" err="1"/>
              <a:t>ispra</a:t>
            </a:r>
            <a:r>
              <a:rPr lang="sr-Latn-RS" b="1" dirty="0"/>
              <a:t>z</a:t>
            </a:r>
            <a:r>
              <a:rPr lang="en-US" b="1" dirty="0" err="1"/>
              <a:t>ni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b="1" dirty="0"/>
              <a:t>ne </a:t>
            </a:r>
            <a:r>
              <a:rPr lang="en-US" b="1" dirty="0" err="1"/>
              <a:t>na</a:t>
            </a:r>
            <a:r>
              <a:rPr lang="sr-Latn-RS" b="1" dirty="0"/>
              <a:t>đ</a:t>
            </a:r>
            <a:r>
              <a:rPr lang="en-US" b="1" dirty="0"/>
              <a:t>e </a:t>
            </a:r>
            <a:r>
              <a:rPr lang="en-US" b="1" dirty="0" err="1"/>
              <a:t>vrednost</a:t>
            </a:r>
            <a:r>
              <a:rPr lang="sr-Latn-RS" dirty="0"/>
              <a:t>.</a:t>
            </a:r>
            <a:r>
              <a:rPr lang="en-US" dirty="0"/>
              <a:t> </a:t>
            </a:r>
            <a:endParaRPr lang="sr-Latn-RS" dirty="0"/>
          </a:p>
          <a:p>
            <a:pPr lvl="1"/>
            <a:r>
              <a:rPr lang="sr-Latn-RS" dirty="0"/>
              <a:t>Preuzeti element sa početka reda i videti da li </a:t>
            </a:r>
            <a:r>
              <a:rPr lang="en-US" b="1" dirty="0" err="1"/>
              <a:t>ima</a:t>
            </a:r>
            <a:r>
              <a:rPr lang="en-US" b="1" dirty="0"/>
              <a:t> </a:t>
            </a:r>
            <a:r>
              <a:rPr lang="en-US" b="1" dirty="0" err="1"/>
              <a:t>vrednost</a:t>
            </a:r>
            <a:r>
              <a:rPr lang="en-US" b="1" dirty="0"/>
              <a:t> u </a:t>
            </a:r>
            <a:r>
              <a:rPr lang="en-US" b="1" dirty="0" err="1"/>
              <a:t>svom</a:t>
            </a:r>
            <a:r>
              <a:rPr lang="en-US" b="1" dirty="0"/>
              <a:t> </a:t>
            </a:r>
            <a:r>
              <a:rPr lang="en-US" b="1" dirty="0" err="1"/>
              <a:t>atributu</a:t>
            </a:r>
            <a:r>
              <a:rPr lang="en-US" b="1" dirty="0"/>
              <a:t> S</a:t>
            </a:r>
            <a:r>
              <a:rPr lang="sr-Latn-RS" dirty="0"/>
              <a:t>. </a:t>
            </a:r>
          </a:p>
          <a:p>
            <a:pPr lvl="1"/>
            <a:r>
              <a:rPr lang="sr-Latn-RS" dirty="0"/>
              <a:t>Ako elemenat ima vrednost u svom atributu </a:t>
            </a:r>
            <a:r>
              <a:rPr lang="en-US" dirty="0"/>
              <a:t>S</a:t>
            </a:r>
            <a:r>
              <a:rPr lang="sr-Latn-RS" dirty="0"/>
              <a:t>, vrednost je nađena (terminira algoritam).</a:t>
            </a:r>
            <a:endParaRPr lang="en-US" dirty="0"/>
          </a:p>
          <a:p>
            <a:pPr lvl="1"/>
            <a:r>
              <a:rPr lang="sr-Latn-RS" dirty="0"/>
              <a:t>U </a:t>
            </a:r>
            <a:r>
              <a:rPr lang="en-US" dirty="0" err="1"/>
              <a:t>narodnom</a:t>
            </a:r>
            <a:r>
              <a:rPr lang="en-US" dirty="0"/>
              <a:t> </a:t>
            </a:r>
            <a:r>
              <a:rPr lang="en-US" dirty="0" err="1"/>
              <a:t>koraku</a:t>
            </a:r>
            <a:r>
              <a:rPr lang="en-US" dirty="0"/>
              <a:t> </a:t>
            </a:r>
            <a:r>
              <a:rPr lang="sr-Latn-RS" dirty="0"/>
              <a:t>dodati na kraj reda čvorove koji su sa prvim elementom povezani relacijom </a:t>
            </a:r>
            <a:r>
              <a:rPr lang="en-US" i="1" dirty="0" err="1"/>
              <a:t>ako</a:t>
            </a:r>
            <a:r>
              <a:rPr lang="en-US" i="1" dirty="0"/>
              <a:t> </a:t>
            </a:r>
            <a:r>
              <a:rPr lang="en-US" dirty="0" err="1"/>
              <a:t>i</a:t>
            </a:r>
            <a:r>
              <a:rPr lang="en-US" i="1" dirty="0"/>
              <a:t> </a:t>
            </a:r>
            <a:r>
              <a:rPr lang="sr-Latn-RS" dirty="0"/>
              <a:t>ukloniti prvi elemenat iz reda</a:t>
            </a:r>
            <a:r>
              <a:rPr lang="sr-Latn-RS" i="1" dirty="0"/>
              <a:t>.</a:t>
            </a:r>
          </a:p>
          <a:p>
            <a:pPr lvl="1"/>
            <a:r>
              <a:rPr lang="sr-Latn-RS" dirty="0"/>
              <a:t>Ponoviti korak</a:t>
            </a:r>
          </a:p>
          <a:p>
            <a:r>
              <a:rPr lang="sr-Latn-RS" dirty="0"/>
              <a:t>Ako je vrednost nađena, tada ta vrednost je vrednost atributa S</a:t>
            </a:r>
            <a:r>
              <a:rPr lang="sr-Latn-RS" i="1" dirty="0"/>
              <a:t> </a:t>
            </a:r>
            <a:r>
              <a:rPr lang="sr-Latn-RS" dirty="0"/>
              <a:t>za čvor F</a:t>
            </a:r>
            <a:r>
              <a:rPr lang="en-US" dirty="0"/>
              <a:t>.</a:t>
            </a:r>
            <a:r>
              <a:rPr lang="sr-Latn-RS" dirty="0"/>
              <a:t> U protivnom, vrednost nije nađena.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3967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Zaključivanje u semantičkim mrežama: Algoritam za nasleđivanje vrednosti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828800"/>
            <a:ext cx="9067800" cy="5029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sr-Latn-RS" dirty="0"/>
              <a:t>Neka je</a:t>
            </a:r>
            <a:r>
              <a:rPr lang="en-US" dirty="0"/>
              <a:t> </a:t>
            </a:r>
            <a:r>
              <a:rPr lang="en-US" b="1" dirty="0"/>
              <a:t>F </a:t>
            </a:r>
            <a:r>
              <a:rPr lang="sr-Latn-RS" b="1" dirty="0"/>
              <a:t>zadati čvor</a:t>
            </a:r>
            <a:r>
              <a:rPr lang="sr-Latn-RS" dirty="0"/>
              <a:t> </a:t>
            </a:r>
            <a:r>
              <a:rPr lang="en-US" dirty="0"/>
              <a:t>(“</a:t>
            </a:r>
            <a:r>
              <a:rPr lang="en-US" dirty="0" err="1"/>
              <a:t>Tweety</a:t>
            </a:r>
            <a:r>
              <a:rPr lang="en-US" dirty="0"/>
              <a:t>”) </a:t>
            </a:r>
            <a:r>
              <a:rPr lang="sr-Latn-RS" dirty="0"/>
              <a:t>a</a:t>
            </a:r>
            <a:r>
              <a:rPr lang="en-US" dirty="0"/>
              <a:t> </a:t>
            </a:r>
            <a:r>
              <a:rPr lang="en-US" b="1" dirty="0"/>
              <a:t>S</a:t>
            </a:r>
            <a:r>
              <a:rPr lang="sr-Latn-RS" b="1" dirty="0"/>
              <a:t> zadati atribut</a:t>
            </a:r>
            <a:r>
              <a:rPr lang="en-US" dirty="0"/>
              <a:t> (</a:t>
            </a:r>
            <a:r>
              <a:rPr lang="sr-Latn-RS" dirty="0"/>
              <a:t>n</a:t>
            </a:r>
            <a:r>
              <a:rPr lang="en-US" dirty="0"/>
              <a:t>.</a:t>
            </a:r>
            <a:r>
              <a:rPr lang="sr-Latn-RS" dirty="0"/>
              <a:t>pr</a:t>
            </a:r>
            <a:r>
              <a:rPr lang="en-US" dirty="0"/>
              <a:t>. “</a:t>
            </a:r>
            <a:r>
              <a:rPr lang="sr-Latn-RS" dirty="0"/>
              <a:t>breathes</a:t>
            </a:r>
            <a:r>
              <a:rPr lang="en-US" dirty="0"/>
              <a:t>”)</a:t>
            </a:r>
            <a:endParaRPr lang="sr-Latn-RS" dirty="0"/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(</a:t>
            </a:r>
            <a:r>
              <a:rPr lang="sr-Latn-RS" b="1" dirty="0">
                <a:solidFill>
                  <a:srgbClr val="FF0000"/>
                </a:solidFill>
              </a:rPr>
              <a:t>Tweety</a:t>
            </a:r>
            <a:r>
              <a:rPr lang="sr-Latn-RS" dirty="0">
                <a:solidFill>
                  <a:srgbClr val="002060"/>
                </a:solidFill>
              </a:rPr>
              <a:t>,</a:t>
            </a:r>
            <a:r>
              <a:rPr lang="sr-Latn-RS" dirty="0">
                <a:solidFill>
                  <a:srgbClr val="FF0000"/>
                </a:solidFill>
              </a:rPr>
              <a:t> </a:t>
            </a:r>
            <a:r>
              <a:rPr lang="sr-Latn-RS" b="1" dirty="0">
                <a:solidFill>
                  <a:srgbClr val="FF0000"/>
                </a:solidFill>
              </a:rPr>
              <a:t>Canary</a:t>
            </a:r>
            <a:r>
              <a:rPr lang="sr-Latn-RS" dirty="0"/>
              <a:t>) – inicijalno popunjen red, Tweety </a:t>
            </a:r>
            <a:r>
              <a:rPr lang="sr-Latn-RS" b="1" dirty="0"/>
              <a:t>is_a</a:t>
            </a:r>
            <a:r>
              <a:rPr lang="sr-Latn-RS" dirty="0"/>
              <a:t> Canary</a:t>
            </a:r>
            <a:endParaRPr lang="sr-Latn-RS" dirty="0">
              <a:solidFill>
                <a:srgbClr val="00206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Preuzet </a:t>
            </a:r>
            <a:r>
              <a:rPr lang="sr-Latn-RS" b="1" dirty="0">
                <a:solidFill>
                  <a:srgbClr val="FF0000"/>
                </a:solidFill>
              </a:rPr>
              <a:t>Tweety</a:t>
            </a:r>
            <a:r>
              <a:rPr lang="sr-Latn-RS" dirty="0"/>
              <a:t>, nema atributa </a:t>
            </a:r>
            <a:r>
              <a:rPr lang="sr-Latn-RS" b="1" dirty="0">
                <a:solidFill>
                  <a:srgbClr val="002060"/>
                </a:solidFill>
              </a:rPr>
              <a:t>breathes</a:t>
            </a:r>
            <a:r>
              <a:rPr lang="sr-Latn-RS" dirty="0"/>
              <a:t>, nema ako relacije, ukoni </a:t>
            </a:r>
            <a:r>
              <a:rPr lang="sr-Latn-RS" b="1" dirty="0">
                <a:solidFill>
                  <a:srgbClr val="FF0000"/>
                </a:solidFill>
              </a:rPr>
              <a:t>Tweety</a:t>
            </a:r>
            <a:r>
              <a:rPr lang="sr-Latn-RS" dirty="0"/>
              <a:t>, izgled reda (</a:t>
            </a:r>
            <a:r>
              <a:rPr lang="sr-Latn-RS" b="1" dirty="0">
                <a:solidFill>
                  <a:srgbClr val="FF0000"/>
                </a:solidFill>
              </a:rPr>
              <a:t>Canary</a:t>
            </a:r>
            <a:r>
              <a:rPr lang="sr-Latn-R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Preuzet </a:t>
            </a:r>
            <a:r>
              <a:rPr lang="sr-Latn-RS" b="1" dirty="0">
                <a:solidFill>
                  <a:srgbClr val="FF0000"/>
                </a:solidFill>
              </a:rPr>
              <a:t>Canary</a:t>
            </a:r>
            <a:r>
              <a:rPr lang="sr-Latn-RS" dirty="0"/>
              <a:t>, nema atributa </a:t>
            </a:r>
            <a:r>
              <a:rPr lang="sr-Latn-RS" b="1" dirty="0">
                <a:solidFill>
                  <a:srgbClr val="002060"/>
                </a:solidFill>
              </a:rPr>
              <a:t>breathes</a:t>
            </a:r>
            <a:r>
              <a:rPr lang="sr-Latn-RS" dirty="0"/>
              <a:t>, postoji ako relacija </a:t>
            </a:r>
            <a:r>
              <a:rPr lang="sr-Latn-RS" b="1" dirty="0">
                <a:solidFill>
                  <a:srgbClr val="FF0000"/>
                </a:solidFill>
              </a:rPr>
              <a:t>Canary </a:t>
            </a:r>
            <a:r>
              <a:rPr lang="sr-Latn-RS" b="1" dirty="0"/>
              <a:t>ako </a:t>
            </a:r>
            <a:r>
              <a:rPr lang="sr-Latn-RS" b="1" dirty="0">
                <a:solidFill>
                  <a:srgbClr val="FF0000"/>
                </a:solidFill>
              </a:rPr>
              <a:t>Bird</a:t>
            </a:r>
            <a:r>
              <a:rPr lang="sr-Latn-RS" dirty="0"/>
              <a:t>, ubaci </a:t>
            </a:r>
            <a:r>
              <a:rPr lang="sr-Latn-RS" b="1" dirty="0">
                <a:solidFill>
                  <a:srgbClr val="FF0000"/>
                </a:solidFill>
              </a:rPr>
              <a:t>Bird</a:t>
            </a:r>
            <a:r>
              <a:rPr lang="sr-Latn-RS" dirty="0"/>
              <a:t> na kraj reda (</a:t>
            </a:r>
            <a:r>
              <a:rPr lang="sr-Latn-RS" b="1" dirty="0">
                <a:solidFill>
                  <a:srgbClr val="FF0000"/>
                </a:solidFill>
              </a:rPr>
              <a:t>Canary</a:t>
            </a:r>
            <a:r>
              <a:rPr lang="sr-Latn-RS" dirty="0"/>
              <a:t>, </a:t>
            </a:r>
            <a:r>
              <a:rPr lang="sr-Latn-RS" b="1" dirty="0">
                <a:solidFill>
                  <a:srgbClr val="FF0000"/>
                </a:solidFill>
              </a:rPr>
              <a:t>Bird</a:t>
            </a:r>
            <a:r>
              <a:rPr lang="sr-Latn-RS" dirty="0"/>
              <a:t>) , ukoni </a:t>
            </a:r>
            <a:r>
              <a:rPr lang="sr-Latn-RS" b="1" dirty="0">
                <a:solidFill>
                  <a:srgbClr val="FF0000"/>
                </a:solidFill>
              </a:rPr>
              <a:t>Canary</a:t>
            </a:r>
            <a:r>
              <a:rPr lang="sr-Latn-RS" dirty="0"/>
              <a:t>, izgled reda (</a:t>
            </a:r>
            <a:r>
              <a:rPr lang="sr-Latn-RS" b="1" dirty="0">
                <a:solidFill>
                  <a:srgbClr val="FF0000"/>
                </a:solidFill>
              </a:rPr>
              <a:t>Bird</a:t>
            </a:r>
            <a:r>
              <a:rPr lang="sr-Latn-R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Preuzet </a:t>
            </a:r>
            <a:r>
              <a:rPr lang="sr-Latn-RS" b="1" dirty="0">
                <a:solidFill>
                  <a:srgbClr val="FF0000"/>
                </a:solidFill>
              </a:rPr>
              <a:t>Bird</a:t>
            </a:r>
            <a:r>
              <a:rPr lang="sr-Latn-RS" dirty="0"/>
              <a:t>, nema atributa </a:t>
            </a:r>
            <a:r>
              <a:rPr lang="sr-Latn-RS" b="1" dirty="0">
                <a:solidFill>
                  <a:srgbClr val="002060"/>
                </a:solidFill>
              </a:rPr>
              <a:t>breathes</a:t>
            </a:r>
            <a:r>
              <a:rPr lang="sr-Latn-RS" dirty="0"/>
              <a:t>, postoji ako relacija </a:t>
            </a:r>
            <a:r>
              <a:rPr lang="sr-Latn-RS" b="1" dirty="0">
                <a:solidFill>
                  <a:srgbClr val="FF0000"/>
                </a:solidFill>
              </a:rPr>
              <a:t>Bird </a:t>
            </a:r>
            <a:r>
              <a:rPr lang="sr-Latn-RS" b="1" dirty="0"/>
              <a:t>ako </a:t>
            </a:r>
            <a:r>
              <a:rPr lang="sr-Latn-RS" b="1" dirty="0">
                <a:solidFill>
                  <a:srgbClr val="FF0000"/>
                </a:solidFill>
              </a:rPr>
              <a:t>Animal</a:t>
            </a:r>
            <a:r>
              <a:rPr lang="sr-Latn-RS" dirty="0"/>
              <a:t>, ubaci </a:t>
            </a:r>
            <a:r>
              <a:rPr lang="sr-Latn-RS" b="1" dirty="0">
                <a:solidFill>
                  <a:srgbClr val="FF0000"/>
                </a:solidFill>
              </a:rPr>
              <a:t>Animal </a:t>
            </a:r>
            <a:r>
              <a:rPr lang="sr-Latn-RS" dirty="0"/>
              <a:t>na kraj reda (</a:t>
            </a:r>
            <a:r>
              <a:rPr lang="sr-Latn-RS" b="1" dirty="0">
                <a:solidFill>
                  <a:srgbClr val="FF0000"/>
                </a:solidFill>
              </a:rPr>
              <a:t>Bird</a:t>
            </a:r>
            <a:r>
              <a:rPr lang="sr-Latn-RS" dirty="0"/>
              <a:t>, </a:t>
            </a:r>
            <a:r>
              <a:rPr lang="sr-Latn-RS" b="1" dirty="0">
                <a:solidFill>
                  <a:srgbClr val="FF0000"/>
                </a:solidFill>
              </a:rPr>
              <a:t>Animal</a:t>
            </a:r>
            <a:r>
              <a:rPr lang="sr-Latn-RS" dirty="0"/>
              <a:t>), ukoni </a:t>
            </a:r>
            <a:r>
              <a:rPr lang="sr-Latn-RS" b="1" dirty="0">
                <a:solidFill>
                  <a:srgbClr val="FF0000"/>
                </a:solidFill>
              </a:rPr>
              <a:t>Bird</a:t>
            </a:r>
            <a:r>
              <a:rPr lang="sr-Latn-RS" dirty="0"/>
              <a:t>, izgled reda (</a:t>
            </a:r>
            <a:r>
              <a:rPr lang="sr-Latn-RS" b="1" dirty="0">
                <a:solidFill>
                  <a:srgbClr val="FF0000"/>
                </a:solidFill>
              </a:rPr>
              <a:t>Animal</a:t>
            </a:r>
            <a:r>
              <a:rPr lang="sr-Latn-R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Preuzet </a:t>
            </a:r>
            <a:r>
              <a:rPr lang="sr-Latn-RS" b="1" dirty="0">
                <a:solidFill>
                  <a:srgbClr val="FF0000"/>
                </a:solidFill>
              </a:rPr>
              <a:t>Animal</a:t>
            </a:r>
            <a:r>
              <a:rPr lang="sr-Latn-RS" dirty="0"/>
              <a:t>, ima atribut </a:t>
            </a:r>
            <a:r>
              <a:rPr lang="sr-Latn-RS" b="1" dirty="0">
                <a:solidFill>
                  <a:srgbClr val="002060"/>
                </a:solidFill>
              </a:rPr>
              <a:t>breathes</a:t>
            </a:r>
            <a:r>
              <a:rPr lang="sr-Latn-RS" dirty="0"/>
              <a:t>, preuzeti vrednost za atribut </a:t>
            </a:r>
            <a:r>
              <a:rPr lang="sr-Latn-RS" b="1" dirty="0">
                <a:solidFill>
                  <a:srgbClr val="002060"/>
                </a:solidFill>
              </a:rPr>
              <a:t>breathes=Oxygen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b="1" dirty="0"/>
              <a:t>ZAKLJUČAK:</a:t>
            </a:r>
            <a:r>
              <a:rPr lang="sr-Latn-RS" dirty="0"/>
              <a:t> Čvor </a:t>
            </a:r>
            <a:r>
              <a:rPr lang="sr-Latn-RS" b="1" dirty="0">
                <a:solidFill>
                  <a:srgbClr val="FF0000"/>
                </a:solidFill>
              </a:rPr>
              <a:t>Tweety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sr-Latn-RS" b="1" dirty="0">
                <a:solidFill>
                  <a:srgbClr val="002060"/>
                </a:solidFill>
              </a:rPr>
              <a:t>breathes </a:t>
            </a:r>
            <a:r>
              <a:rPr lang="sr-Latn-RS" dirty="0"/>
              <a:t>ima vrednost </a:t>
            </a:r>
            <a:r>
              <a:rPr lang="sr-Latn-RS" b="1" dirty="0">
                <a:solidFill>
                  <a:srgbClr val="002060"/>
                </a:solidFill>
              </a:rPr>
              <a:t>Oxygen</a:t>
            </a:r>
            <a:r>
              <a:rPr lang="sr-Latn-RS" dirty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81400" y="64770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FF0000"/>
                </a:solidFill>
              </a:rPr>
              <a:t>Koji je ovo algoritam?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2714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Zaključivanje u semantičkim mrežama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Kako se može odgovoriti na pitanja oblika</a:t>
            </a:r>
            <a:r>
              <a:rPr lang="en-US" dirty="0"/>
              <a:t>:</a:t>
            </a:r>
          </a:p>
          <a:p>
            <a:pPr lvl="1">
              <a:lnSpc>
                <a:spcPts val="2500"/>
              </a:lnSpc>
            </a:pPr>
            <a:r>
              <a:rPr lang="sr-Latn-RS" dirty="0"/>
              <a:t>Da li je </a:t>
            </a:r>
            <a:r>
              <a:rPr lang="sr-Latn-RS" b="1" dirty="0"/>
              <a:t>koncept A specijalizacija koncepta </a:t>
            </a:r>
            <a:r>
              <a:rPr lang="en-US" b="1" dirty="0"/>
              <a:t>B</a:t>
            </a:r>
            <a:r>
              <a:rPr lang="en-US" dirty="0"/>
              <a:t>?</a:t>
            </a:r>
          </a:p>
          <a:p>
            <a:pPr lvl="1">
              <a:lnSpc>
                <a:spcPts val="2500"/>
              </a:lnSpc>
            </a:pPr>
            <a:r>
              <a:rPr lang="sr-Latn-RS" dirty="0"/>
              <a:t>Da li je mačka životinja</a:t>
            </a:r>
            <a:r>
              <a:rPr lang="en-US" dirty="0"/>
              <a:t>?</a:t>
            </a:r>
          </a:p>
          <a:p>
            <a:pPr lvl="1">
              <a:lnSpc>
                <a:spcPts val="2500"/>
              </a:lnSpc>
            </a:pPr>
            <a:r>
              <a:rPr lang="sr-Latn-RS" dirty="0"/>
              <a:t>Da li je</a:t>
            </a:r>
            <a:r>
              <a:rPr lang="en-US" dirty="0"/>
              <a:t> BMW </a:t>
            </a:r>
            <a:r>
              <a:rPr lang="sr-Latn-RS" dirty="0"/>
              <a:t>auto</a:t>
            </a:r>
            <a:r>
              <a:rPr lang="en-US" dirty="0"/>
              <a:t>?</a:t>
            </a:r>
          </a:p>
          <a:p>
            <a:pPr>
              <a:lnSpc>
                <a:spcPts val="3000"/>
              </a:lnSpc>
            </a:pPr>
            <a:r>
              <a:rPr lang="sr-Latn-RS" dirty="0"/>
              <a:t>Za ilustrovanje mehanizma zaključivanja posmatraćemo ograničen oblik semantičke mreže</a:t>
            </a:r>
            <a:endParaRPr lang="en-US" dirty="0"/>
          </a:p>
          <a:p>
            <a:pPr lvl="1"/>
            <a:r>
              <a:rPr lang="sr-Latn-RS" b="1" dirty="0"/>
              <a:t>Mreža sa striktnim nasleđivanjem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6880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592"/>
            <a:ext cx="8229600" cy="1143000"/>
          </a:xfrm>
        </p:spPr>
        <p:txBody>
          <a:bodyPr/>
          <a:lstStyle/>
          <a:p>
            <a:r>
              <a:rPr lang="sr-Latn-RS" dirty="0"/>
              <a:t>INTUICIJA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3618"/>
            <a:ext cx="8229600" cy="5539582"/>
          </a:xfrm>
        </p:spPr>
        <p:txBody>
          <a:bodyPr/>
          <a:lstStyle/>
          <a:p>
            <a:r>
              <a:rPr lang="sr-Latn-RS" b="1" dirty="0"/>
              <a:t>Mreža sa striktnim nasleđivanjem </a:t>
            </a:r>
            <a:r>
              <a:rPr lang="sr-Latn-RS" dirty="0"/>
              <a:t>sadrži </a:t>
            </a:r>
            <a:r>
              <a:rPr lang="sr-Latn-RS" b="1" dirty="0"/>
              <a:t>čvorove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sr-Latn-RS" dirty="0"/>
              <a:t>koncepti</a:t>
            </a:r>
            <a:r>
              <a:rPr lang="en-US" dirty="0"/>
              <a:t>, </a:t>
            </a:r>
            <a:r>
              <a:rPr lang="sr-Latn-RS" dirty="0"/>
              <a:t>svojstva</a:t>
            </a:r>
            <a:r>
              <a:rPr lang="en-US" dirty="0"/>
              <a:t>) </a:t>
            </a:r>
            <a:r>
              <a:rPr lang="sr-Latn-RS" dirty="0"/>
              <a:t>i </a:t>
            </a:r>
            <a:r>
              <a:rPr lang="sr-Latn-RS" b="1" dirty="0"/>
              <a:t>usmerene linkove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generaliza</a:t>
            </a:r>
            <a:r>
              <a:rPr lang="sr-Latn-RS" dirty="0" err="1"/>
              <a:t>cija</a:t>
            </a:r>
            <a:r>
              <a:rPr lang="en-US" dirty="0"/>
              <a:t>/IS</a:t>
            </a:r>
            <a:r>
              <a:rPr lang="sr-Latn-RS" dirty="0"/>
              <a:t>_</a:t>
            </a:r>
            <a:r>
              <a:rPr lang="en-US" dirty="0"/>
              <a:t>A </a:t>
            </a:r>
            <a:r>
              <a:rPr lang="sr-Latn-RS" dirty="0"/>
              <a:t>relacija</a:t>
            </a:r>
            <a:r>
              <a:rPr lang="en-US" dirty="0"/>
              <a:t>).</a:t>
            </a:r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sz="2400" b="1" dirty="0"/>
          </a:p>
          <a:p>
            <a:r>
              <a:rPr lang="sr-Latn-RS" sz="2400" b="1" dirty="0"/>
              <a:t>Zadatak rezonovanja</a:t>
            </a:r>
            <a:r>
              <a:rPr lang="en-US" sz="2400" dirty="0"/>
              <a:t>: </a:t>
            </a:r>
            <a:r>
              <a:rPr lang="sr-Latn-RS" sz="2400" dirty="0"/>
              <a:t>da li je koncept </a:t>
            </a:r>
            <a:r>
              <a:rPr lang="en-US" sz="2400" i="1" dirty="0"/>
              <a:t>B </a:t>
            </a:r>
            <a:r>
              <a:rPr lang="en-US" sz="2400" b="1" dirty="0" err="1"/>
              <a:t>speci</a:t>
            </a:r>
            <a:r>
              <a:rPr lang="sr-Latn-RS" sz="2400" b="1" dirty="0"/>
              <a:t>j</a:t>
            </a:r>
            <a:r>
              <a:rPr lang="en-US" sz="2400" b="1" dirty="0" err="1"/>
              <a:t>aliza</a:t>
            </a:r>
            <a:r>
              <a:rPr lang="sr-Latn-RS" sz="2400" b="1" dirty="0"/>
              <a:t>cija</a:t>
            </a:r>
            <a:r>
              <a:rPr lang="en-US" sz="2400" b="1" dirty="0"/>
              <a:t> </a:t>
            </a:r>
            <a:r>
              <a:rPr lang="en-US" sz="2400" dirty="0"/>
              <a:t>(</a:t>
            </a:r>
            <a:r>
              <a:rPr lang="sr-Latn-RS" sz="2400" dirty="0"/>
              <a:t>podkoncept</a:t>
            </a:r>
            <a:r>
              <a:rPr lang="en-US" sz="2400" dirty="0"/>
              <a:t>)</a:t>
            </a:r>
            <a:r>
              <a:rPr lang="sr-Latn-RS" sz="2400" dirty="0"/>
              <a:t> drugog koncepta </a:t>
            </a:r>
            <a:r>
              <a:rPr lang="en-US" sz="2400" i="1" dirty="0"/>
              <a:t>B’</a:t>
            </a:r>
            <a:r>
              <a:rPr lang="en-US" sz="2400" dirty="0"/>
              <a:t>?</a:t>
            </a:r>
            <a:endParaRPr lang="sr-Latn-RS" sz="2400" dirty="0"/>
          </a:p>
          <a:p>
            <a:r>
              <a:rPr lang="en-US" sz="2400" b="1" dirty="0" err="1"/>
              <a:t>Pitanje</a:t>
            </a:r>
            <a:r>
              <a:rPr lang="en-US" sz="2400" dirty="0"/>
              <a:t>: </a:t>
            </a:r>
            <a:r>
              <a:rPr lang="sr-Latn-RS" sz="2400" dirty="0"/>
              <a:t>Može li se taj zadatak rešiti efikasno</a:t>
            </a:r>
            <a:r>
              <a:rPr lang="en-US" sz="2400" dirty="0"/>
              <a:t>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667000"/>
            <a:ext cx="4495800" cy="2034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2096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Mreže kao skupovi formula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2000" y="1447800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/>
              <a:t>Mreža sa striktnim nasleđivanjem je skup </a:t>
            </a:r>
            <a:r>
              <a:rPr lang="en-US" dirty="0"/>
              <a:t>Θ </a:t>
            </a:r>
            <a:r>
              <a:rPr lang="sr-Latn-RS" dirty="0"/>
              <a:t>formula oblika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81400" y="1905000"/>
            <a:ext cx="1122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is</a:t>
            </a:r>
            <a:r>
              <a:rPr lang="sr-Latn-RS" b="1" dirty="0"/>
              <a:t>_</a:t>
            </a:r>
            <a:r>
              <a:rPr lang="en-US" b="1" dirty="0"/>
              <a:t>a </a:t>
            </a:r>
            <a:r>
              <a:rPr lang="en-US" i="1" dirty="0"/>
              <a:t>C</a:t>
            </a:r>
            <a:r>
              <a:rPr lang="en-US" baseline="-25000" dirty="0"/>
              <a:t>2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4400" y="2362200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b="1" dirty="0"/>
              <a:t>Primer </a:t>
            </a:r>
            <a:r>
              <a:rPr lang="en-US" dirty="0"/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895600"/>
            <a:ext cx="7239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Student </a:t>
            </a:r>
            <a:r>
              <a:rPr lang="sr-Latn-RS" dirty="0"/>
              <a:t>			</a:t>
            </a:r>
            <a:r>
              <a:rPr lang="en-US" b="1" dirty="0"/>
              <a:t> is</a:t>
            </a:r>
            <a:r>
              <a:rPr lang="sr-Latn-RS" b="1" dirty="0"/>
              <a:t>_</a:t>
            </a:r>
            <a:r>
              <a:rPr lang="en-US" b="1" dirty="0"/>
              <a:t>a </a:t>
            </a:r>
            <a:r>
              <a:rPr lang="sr-Latn-RS" b="1" dirty="0"/>
              <a:t>	</a:t>
            </a:r>
            <a:r>
              <a:rPr lang="en-US" dirty="0"/>
              <a:t>Person</a:t>
            </a:r>
          </a:p>
          <a:p>
            <a:r>
              <a:rPr lang="en-US" dirty="0"/>
              <a:t>Student </a:t>
            </a:r>
            <a:r>
              <a:rPr lang="sr-Latn-RS" dirty="0"/>
              <a:t>			</a:t>
            </a:r>
            <a:r>
              <a:rPr lang="en-US" b="1" dirty="0"/>
              <a:t> is</a:t>
            </a:r>
            <a:r>
              <a:rPr lang="sr-Latn-RS" b="1" dirty="0"/>
              <a:t>_</a:t>
            </a:r>
            <a:r>
              <a:rPr lang="en-US" b="1" dirty="0"/>
              <a:t>a </a:t>
            </a:r>
            <a:r>
              <a:rPr lang="sr-Latn-RS" b="1" dirty="0"/>
              <a:t>	</a:t>
            </a:r>
            <a:r>
              <a:rPr lang="en-US" dirty="0"/>
              <a:t>studious</a:t>
            </a:r>
          </a:p>
          <a:p>
            <a:r>
              <a:rPr lang="en-US" dirty="0"/>
              <a:t>Professor </a:t>
            </a:r>
            <a:r>
              <a:rPr lang="sr-Latn-RS" dirty="0"/>
              <a:t>		</a:t>
            </a:r>
            <a:r>
              <a:rPr lang="en-US" b="1" dirty="0"/>
              <a:t> is</a:t>
            </a:r>
            <a:r>
              <a:rPr lang="sr-Latn-RS" b="1" dirty="0"/>
              <a:t>_</a:t>
            </a:r>
            <a:r>
              <a:rPr lang="en-US" b="1" dirty="0"/>
              <a:t>a </a:t>
            </a:r>
            <a:r>
              <a:rPr lang="sr-Latn-RS" b="1" dirty="0"/>
              <a:t>	</a:t>
            </a:r>
            <a:r>
              <a:rPr lang="en-US" dirty="0"/>
              <a:t>Person</a:t>
            </a:r>
          </a:p>
          <a:p>
            <a:r>
              <a:rPr lang="en-US" dirty="0"/>
              <a:t>Professor </a:t>
            </a:r>
            <a:r>
              <a:rPr lang="sr-Latn-RS" dirty="0"/>
              <a:t>		</a:t>
            </a:r>
            <a:r>
              <a:rPr lang="en-US" b="1" dirty="0"/>
              <a:t> is</a:t>
            </a:r>
            <a:r>
              <a:rPr lang="sr-Latn-RS" b="1" dirty="0"/>
              <a:t>_</a:t>
            </a:r>
            <a:r>
              <a:rPr lang="en-US" b="1" dirty="0"/>
              <a:t>a </a:t>
            </a:r>
            <a:r>
              <a:rPr lang="sr-Latn-RS" b="1" dirty="0"/>
              <a:t>	</a:t>
            </a:r>
            <a:r>
              <a:rPr lang="en-US" dirty="0"/>
              <a:t>knowledgeable</a:t>
            </a:r>
          </a:p>
          <a:p>
            <a:r>
              <a:rPr lang="en-US" dirty="0"/>
              <a:t>Grad-Student </a:t>
            </a:r>
            <a:r>
              <a:rPr lang="sr-Latn-RS" dirty="0"/>
              <a:t>		</a:t>
            </a:r>
            <a:r>
              <a:rPr lang="en-US" b="1" dirty="0"/>
              <a:t> is</a:t>
            </a:r>
            <a:r>
              <a:rPr lang="sr-Latn-RS" b="1" dirty="0"/>
              <a:t>_</a:t>
            </a:r>
            <a:r>
              <a:rPr lang="en-US" b="1" dirty="0"/>
              <a:t>a </a:t>
            </a:r>
            <a:r>
              <a:rPr lang="sr-Latn-RS" b="1" dirty="0"/>
              <a:t>	</a:t>
            </a:r>
            <a:r>
              <a:rPr lang="en-US" dirty="0"/>
              <a:t>Student</a:t>
            </a:r>
          </a:p>
          <a:p>
            <a:r>
              <a:rPr lang="en-US" dirty="0"/>
              <a:t>Undergrad-Student </a:t>
            </a:r>
            <a:r>
              <a:rPr lang="sr-Latn-RS" dirty="0"/>
              <a:t>	</a:t>
            </a:r>
            <a:r>
              <a:rPr lang="en-US" b="1" dirty="0"/>
              <a:t> is</a:t>
            </a:r>
            <a:r>
              <a:rPr lang="sr-Latn-RS" b="1" dirty="0"/>
              <a:t>_</a:t>
            </a:r>
            <a:r>
              <a:rPr lang="en-US" b="1" dirty="0"/>
              <a:t>a </a:t>
            </a:r>
            <a:r>
              <a:rPr lang="sr-Latn-RS" b="1" dirty="0"/>
              <a:t>	</a:t>
            </a:r>
            <a:r>
              <a:rPr lang="en-US" dirty="0"/>
              <a:t>Student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6800" y="4876800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b="1" dirty="0"/>
              <a:t>Zadatak rezonovanja</a:t>
            </a:r>
            <a:r>
              <a:rPr lang="en-US" b="1" dirty="0"/>
              <a:t> (</a:t>
            </a:r>
            <a:r>
              <a:rPr lang="sr-Latn-RS" b="1" dirty="0"/>
              <a:t>nasleđivanje</a:t>
            </a:r>
            <a:r>
              <a:rPr lang="en-US" b="1" dirty="0"/>
              <a:t>)</a:t>
            </a:r>
            <a:r>
              <a:rPr lang="en-US" dirty="0"/>
              <a:t>: </a:t>
            </a:r>
            <a:r>
              <a:rPr lang="sr-Latn-RS" dirty="0"/>
              <a:t> </a:t>
            </a:r>
            <a:r>
              <a:rPr lang="en-US" dirty="0"/>
              <a:t>Θ </a:t>
            </a:r>
            <a:r>
              <a:rPr lang="sr-Latn-RS" dirty="0"/>
              <a:t>  </a:t>
            </a:r>
            <a:r>
              <a:rPr lang="en-US" dirty="0"/>
              <a:t>|= </a:t>
            </a:r>
            <a:r>
              <a:rPr lang="sr-Latn-RS" dirty="0"/>
              <a:t>  </a:t>
            </a:r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is</a:t>
            </a:r>
            <a:r>
              <a:rPr lang="sr-Latn-RS" b="1" dirty="0"/>
              <a:t>_</a:t>
            </a:r>
            <a:r>
              <a:rPr lang="en-US" b="1" dirty="0"/>
              <a:t>a </a:t>
            </a:r>
            <a:r>
              <a:rPr lang="en-US" i="1" dirty="0"/>
              <a:t>C</a:t>
            </a:r>
            <a:r>
              <a:rPr lang="en-US" baseline="-25000" dirty="0"/>
              <a:t>2</a:t>
            </a:r>
            <a:r>
              <a:rPr lang="en-US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621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Logička semantika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371600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/>
              <a:t>Sledeća logička semantika se dodeljuje </a:t>
            </a:r>
            <a:r>
              <a:rPr lang="sr-Latn-RS" b="1" dirty="0"/>
              <a:t>is_a </a:t>
            </a:r>
            <a:r>
              <a:rPr lang="en-US" dirty="0"/>
              <a:t>formula</a:t>
            </a:r>
            <a:r>
              <a:rPr lang="sr-Latn-RS" dirty="0"/>
              <a:t>ma</a:t>
            </a:r>
            <a:r>
              <a:rPr lang="en-US" dirty="0"/>
              <a:t>: </a:t>
            </a:r>
            <a:r>
              <a:rPr lang="sr-Latn-RS" b="1" dirty="0"/>
              <a:t>Svaka instanca </a:t>
            </a:r>
            <a:r>
              <a:rPr lang="en-US" b="1" dirty="0"/>
              <a:t>sub-</a:t>
            </a:r>
            <a:r>
              <a:rPr lang="sr-Latn-RS" b="1" dirty="0"/>
              <a:t>koncepta</a:t>
            </a:r>
            <a:r>
              <a:rPr lang="en-US" b="1" dirty="0"/>
              <a:t> </a:t>
            </a:r>
            <a:r>
              <a:rPr lang="sr-Latn-RS" b="1" dirty="0"/>
              <a:t>je ujedno i instanca </a:t>
            </a:r>
            <a:r>
              <a:rPr lang="en-US" b="1" dirty="0"/>
              <a:t>super-</a:t>
            </a:r>
            <a:r>
              <a:rPr lang="sr-Latn-RS" b="1" dirty="0"/>
              <a:t>koncepta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7400" y="2057400"/>
            <a:ext cx="2925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 err="1"/>
              <a:t>isa</a:t>
            </a:r>
            <a:r>
              <a:rPr lang="en-US" b="1" dirty="0"/>
              <a:t> </a:t>
            </a:r>
            <a:r>
              <a:rPr lang="en-US" i="1" dirty="0"/>
              <a:t>C</a:t>
            </a:r>
            <a:r>
              <a:rPr lang="en-US" baseline="-25000" dirty="0"/>
              <a:t>2</a:t>
            </a:r>
            <a:r>
              <a:rPr lang="en-US" dirty="0"/>
              <a:t>  </a:t>
            </a:r>
            <a:r>
              <a:rPr lang="en-US" i="1" dirty="0"/>
              <a:t>→ </a:t>
            </a:r>
            <a:r>
              <a:rPr lang="en-US" dirty="0"/>
              <a:t>∀</a:t>
            </a:r>
            <a:r>
              <a:rPr lang="en-US" i="1" dirty="0"/>
              <a:t>x</a:t>
            </a:r>
            <a:r>
              <a:rPr lang="en-US" dirty="0"/>
              <a:t>: </a:t>
            </a:r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</a:t>
            </a:r>
            <a:r>
              <a:rPr lang="en-US" i="1" dirty="0"/>
              <a:t>→ C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5908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/>
              <a:t>Sada se </a:t>
            </a:r>
            <a:r>
              <a:rPr lang="sr-Latn-RS" b="1" dirty="0"/>
              <a:t>problem nasleđivanja </a:t>
            </a:r>
            <a:r>
              <a:rPr lang="sr-Latn-RS" dirty="0"/>
              <a:t>može </a:t>
            </a:r>
            <a:r>
              <a:rPr lang="sr-Latn-RS" b="1" dirty="0"/>
              <a:t>redukovati </a:t>
            </a:r>
            <a:r>
              <a:rPr lang="sr-Latn-RS" dirty="0"/>
              <a:t>na predikatsku logiku na sledeći način</a:t>
            </a:r>
            <a:r>
              <a:rPr lang="en-US" dirty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3105835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/>
              <a:t>Neka je</a:t>
            </a:r>
            <a:r>
              <a:rPr lang="en-US" dirty="0"/>
              <a:t> </a:t>
            </a:r>
            <a:r>
              <a:rPr lang="en-US" i="1" dirty="0"/>
              <a:t>π</a:t>
            </a:r>
            <a:r>
              <a:rPr lang="en-US" dirty="0"/>
              <a:t>(Θ) </a:t>
            </a:r>
            <a:r>
              <a:rPr lang="sr-Latn-RS" dirty="0"/>
              <a:t>translacija</a:t>
            </a:r>
            <a:r>
              <a:rPr lang="en-US" dirty="0"/>
              <a:t>. </a:t>
            </a:r>
            <a:r>
              <a:rPr lang="sr-Latn-RS" dirty="0"/>
              <a:t>Tada želimo da znamo</a:t>
            </a:r>
            <a:r>
              <a:rPr lang="en-US" dirty="0"/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1600200" y="3886200"/>
            <a:ext cx="3609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i="1" dirty="0"/>
              <a:t>π</a:t>
            </a:r>
            <a:r>
              <a:rPr lang="el-GR" dirty="0"/>
              <a:t>(Θ) |= ∀</a:t>
            </a:r>
            <a:r>
              <a:rPr lang="en-US" i="1" dirty="0"/>
              <a:t>x</a:t>
            </a:r>
            <a:r>
              <a:rPr lang="en-US" dirty="0"/>
              <a:t>: </a:t>
            </a:r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</a:t>
            </a:r>
            <a:r>
              <a:rPr lang="en-US" i="1" dirty="0"/>
              <a:t>→ C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9264" y="4649477"/>
            <a:ext cx="4994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/>
              <a:t>Koja je računska složenost problema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59354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b="1" dirty="0"/>
              <a:t>Polinomijalni algoritam rezonovanja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1447800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/>
              <a:t>Neka je</a:t>
            </a:r>
            <a:r>
              <a:rPr lang="en-US" dirty="0"/>
              <a:t> </a:t>
            </a:r>
            <a:r>
              <a:rPr lang="en-US" i="1" dirty="0"/>
              <a:t>G</a:t>
            </a:r>
            <a:r>
              <a:rPr lang="en-US" baseline="-25000" dirty="0"/>
              <a:t>Θ</a:t>
            </a:r>
            <a:r>
              <a:rPr lang="en-US" dirty="0"/>
              <a:t> “</a:t>
            </a:r>
            <a:r>
              <a:rPr lang="sr-Latn-RS" dirty="0"/>
              <a:t>graf koji je odgovarajući za </a:t>
            </a:r>
            <a:r>
              <a:rPr lang="en-US" dirty="0"/>
              <a:t>Θ”. </a:t>
            </a:r>
            <a:r>
              <a:rPr lang="sr-Latn-RS" dirty="0"/>
              <a:t>Tada važi</a:t>
            </a:r>
            <a:r>
              <a:rPr lang="en-US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2286000"/>
            <a:ext cx="678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i="1" dirty="0"/>
              <a:t>π</a:t>
            </a:r>
            <a:r>
              <a:rPr lang="el-GR" dirty="0"/>
              <a:t>(Θ) |= </a:t>
            </a:r>
            <a:r>
              <a:rPr lang="el-GR" i="1" dirty="0"/>
              <a:t>∀</a:t>
            </a:r>
            <a:r>
              <a:rPr lang="en-US" i="1" dirty="0"/>
              <a:t>x</a:t>
            </a:r>
            <a:r>
              <a:rPr lang="en-US" dirty="0"/>
              <a:t>: </a:t>
            </a:r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</a:t>
            </a:r>
            <a:r>
              <a:rPr lang="en-US" i="1" dirty="0"/>
              <a:t>→ C</a:t>
            </a:r>
            <a:r>
              <a:rPr lang="sr-Latn-RS" baseline="-25000" dirty="0"/>
              <a:t>2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If</a:t>
            </a:r>
            <a:r>
              <a:rPr lang="sr-Latn-RS" dirty="0"/>
              <a:t>f – if and only if (akko – ako i samo ako)</a:t>
            </a:r>
            <a:endParaRPr lang="en-US" dirty="0"/>
          </a:p>
          <a:p>
            <a:pPr algn="ctr"/>
            <a:r>
              <a:rPr lang="sr-Latn-RS" dirty="0"/>
              <a:t>Postoji putanja u </a:t>
            </a:r>
            <a:r>
              <a:rPr lang="en-US" i="1" dirty="0"/>
              <a:t>G</a:t>
            </a:r>
            <a:r>
              <a:rPr lang="en-US" baseline="-25000" dirty="0"/>
              <a:t>Θ</a:t>
            </a:r>
            <a:r>
              <a:rPr lang="en-US" dirty="0"/>
              <a:t> </a:t>
            </a:r>
            <a:r>
              <a:rPr lang="sr-Latn-RS" dirty="0"/>
              <a:t>od</a:t>
            </a:r>
            <a:r>
              <a:rPr lang="en-US" dirty="0"/>
              <a:t> </a:t>
            </a:r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sr-Latn-RS" dirty="0"/>
              <a:t>do</a:t>
            </a:r>
            <a:r>
              <a:rPr lang="en-US" dirty="0"/>
              <a:t> </a:t>
            </a:r>
            <a:r>
              <a:rPr lang="en-US" i="1" dirty="0"/>
              <a:t>C</a:t>
            </a:r>
            <a:r>
              <a:rPr lang="en-US" baseline="-25000" dirty="0"/>
              <a:t>2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3429000"/>
            <a:ext cx="8458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sz="2000" dirty="0"/>
              <a:t>Ovim je rezonovanje u mrežama sa striktnim nasleđivanjem svedeno na problem dohvatljivosti grafa, što je rešivo u polinomijalnom vremenu.</a:t>
            </a: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endParaRPr lang="sr-Latn-RS" sz="2000" b="1" dirty="0"/>
          </a:p>
          <a:p>
            <a:r>
              <a:rPr lang="sr-Latn-RS" sz="2000" b="1" dirty="0"/>
              <a:t>Napomena</a:t>
            </a:r>
            <a:r>
              <a:rPr lang="en-US" sz="2000" dirty="0"/>
              <a:t>: </a:t>
            </a:r>
            <a:endParaRPr lang="sr-Latn-R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sr-Latn-RS" sz="2000" dirty="0"/>
              <a:t>Rezonovanje NIJE JEDNOSTAVNO jer smo koristili graf za reprezentaciju znanja (neki od problema na grafovima su u stvari veoma teški)</a:t>
            </a:r>
            <a:r>
              <a:rPr lang="en-US" sz="2000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sz="2000" dirty="0"/>
              <a:t>Rezonovanje JESTE JEDNOSTAVNO jer je ekspresivnost, u poređenju sa logikom prvog reda, veoma ograničena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07209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Semantičke mreže omogućuju tranzitivno rezonovanje, ali?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Tweety</a:t>
            </a:r>
            <a:r>
              <a:rPr lang="en-US" dirty="0"/>
              <a:t> </a:t>
            </a:r>
            <a:r>
              <a:rPr lang="sr-Latn-RS" dirty="0"/>
              <a:t>je slon</a:t>
            </a:r>
            <a:r>
              <a:rPr lang="en-US" dirty="0"/>
              <a:t>, </a:t>
            </a:r>
            <a:r>
              <a:rPr lang="sr-Latn-RS" dirty="0"/>
              <a:t>slon je sisar</a:t>
            </a:r>
            <a:r>
              <a:rPr lang="en-US" dirty="0"/>
              <a:t>: </a:t>
            </a:r>
            <a:r>
              <a:rPr lang="en-US" dirty="0" err="1"/>
              <a:t>Tweety</a:t>
            </a:r>
            <a:r>
              <a:rPr lang="en-US" dirty="0"/>
              <a:t> </a:t>
            </a:r>
            <a:r>
              <a:rPr lang="sr-Latn-RS" dirty="0"/>
              <a:t>je sisar</a:t>
            </a:r>
            <a:r>
              <a:rPr lang="en-US" dirty="0"/>
              <a:t>.</a:t>
            </a:r>
          </a:p>
          <a:p>
            <a:r>
              <a:rPr lang="sr-Latn-RS" dirty="0"/>
              <a:t>Predsednik SAD bira se savke 4 godine. Buš je predsednik SAD: Buš se bira svake 4 godine</a:t>
            </a:r>
            <a:r>
              <a:rPr lang="en-US" dirty="0"/>
              <a:t>!!!!</a:t>
            </a:r>
          </a:p>
          <a:p>
            <a:r>
              <a:rPr lang="sr-Latn-RS" dirty="0"/>
              <a:t>Moj auto je </a:t>
            </a:r>
            <a:r>
              <a:rPr lang="en-US" dirty="0"/>
              <a:t>Ford, Ford </a:t>
            </a:r>
            <a:r>
              <a:rPr lang="sr-Latn-RS" dirty="0"/>
              <a:t>je fabrika automobila</a:t>
            </a:r>
            <a:r>
              <a:rPr lang="en-US" dirty="0"/>
              <a:t>: </a:t>
            </a:r>
            <a:r>
              <a:rPr lang="sr-Latn-RS" dirty="0"/>
              <a:t>Moj auto je fabrika automobila</a:t>
            </a:r>
            <a:r>
              <a:rPr lang="en-US" dirty="0"/>
              <a:t>!!!!</a:t>
            </a:r>
            <a:endParaRPr lang="sr-Lat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A9D49-1D41-4B7C-B4B8-527CCFE7BA6A}"/>
              </a:ext>
            </a:extLst>
          </p:cNvPr>
          <p:cNvSpPr txBox="1"/>
          <p:nvPr/>
        </p:nvSpPr>
        <p:spPr>
          <a:xfrm>
            <a:off x="3886200" y="614423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dirty="0"/>
              <a:t>, ali se može doći do besmislenih zaključaka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8005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Karakteristike svojstava u semantičkim mrežama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447800"/>
            <a:ext cx="9067800" cy="52578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Potrebno omogućiti da se za konkrentno svojstvo navede da li je tranizitivno</a:t>
            </a:r>
          </a:p>
          <a:p>
            <a:r>
              <a:rPr lang="sr-Latn-RS" dirty="0"/>
              <a:t>Ali ne samo to – OWL ima sledeće karakterizacije svojstava:</a:t>
            </a:r>
          </a:p>
          <a:p>
            <a:pPr lvl="1"/>
            <a:r>
              <a:rPr lang="en-GB" dirty="0" err="1"/>
              <a:t>SymmetricObjectProperty</a:t>
            </a:r>
            <a:r>
              <a:rPr lang="en-GB" dirty="0"/>
              <a:t>( :</a:t>
            </a:r>
            <a:r>
              <a:rPr lang="en-GB" dirty="0" err="1"/>
              <a:t>hasSpouse</a:t>
            </a:r>
            <a:r>
              <a:rPr lang="en-GB" dirty="0"/>
              <a:t> ) </a:t>
            </a:r>
            <a:endParaRPr lang="sr-Latn-RS" dirty="0"/>
          </a:p>
          <a:p>
            <a:pPr lvl="1"/>
            <a:r>
              <a:rPr lang="en-GB" dirty="0" err="1"/>
              <a:t>AsymmetricObjectProperty</a:t>
            </a:r>
            <a:r>
              <a:rPr lang="en-GB" dirty="0"/>
              <a:t>( :</a:t>
            </a:r>
            <a:r>
              <a:rPr lang="en-GB" dirty="0" err="1"/>
              <a:t>hasChild</a:t>
            </a:r>
            <a:r>
              <a:rPr lang="en-GB" dirty="0"/>
              <a:t> ) </a:t>
            </a:r>
            <a:endParaRPr lang="sr-Latn-RS" dirty="0"/>
          </a:p>
          <a:p>
            <a:pPr lvl="1"/>
            <a:r>
              <a:rPr lang="en-GB" dirty="0" err="1"/>
              <a:t>DisjointObjectProperties</a:t>
            </a:r>
            <a:r>
              <a:rPr lang="en-GB" dirty="0"/>
              <a:t>( :</a:t>
            </a:r>
            <a:r>
              <a:rPr lang="en-GB" dirty="0" err="1"/>
              <a:t>hasParent</a:t>
            </a:r>
            <a:r>
              <a:rPr lang="en-GB" dirty="0"/>
              <a:t> :</a:t>
            </a:r>
            <a:r>
              <a:rPr lang="en-GB" dirty="0" err="1"/>
              <a:t>hasSpouse</a:t>
            </a:r>
            <a:r>
              <a:rPr lang="en-GB" dirty="0"/>
              <a:t> ) </a:t>
            </a:r>
            <a:endParaRPr lang="sr-Latn-RS" dirty="0"/>
          </a:p>
          <a:p>
            <a:pPr lvl="1"/>
            <a:r>
              <a:rPr lang="en-GB" dirty="0" err="1"/>
              <a:t>ReflexiveObjectProperty</a:t>
            </a:r>
            <a:r>
              <a:rPr lang="en-GB" dirty="0"/>
              <a:t>( :</a:t>
            </a:r>
            <a:r>
              <a:rPr lang="en-GB" dirty="0" err="1"/>
              <a:t>hasRelative</a:t>
            </a:r>
            <a:r>
              <a:rPr lang="en-GB" dirty="0"/>
              <a:t> ) </a:t>
            </a:r>
            <a:endParaRPr lang="sr-Latn-RS" dirty="0"/>
          </a:p>
          <a:p>
            <a:pPr lvl="1"/>
            <a:r>
              <a:rPr lang="en-GB" dirty="0" err="1"/>
              <a:t>IrreflexiveObjectProperty</a:t>
            </a:r>
            <a:r>
              <a:rPr lang="en-GB" dirty="0"/>
              <a:t>( :</a:t>
            </a:r>
            <a:r>
              <a:rPr lang="en-GB" dirty="0" err="1"/>
              <a:t>parentOf</a:t>
            </a:r>
            <a:r>
              <a:rPr lang="en-GB" dirty="0"/>
              <a:t> ) </a:t>
            </a:r>
            <a:endParaRPr lang="sr-Latn-RS" dirty="0"/>
          </a:p>
          <a:p>
            <a:pPr lvl="1"/>
            <a:r>
              <a:rPr lang="en-GB" dirty="0" err="1"/>
              <a:t>FunctionalObjectProperty</a:t>
            </a:r>
            <a:r>
              <a:rPr lang="en-GB" dirty="0"/>
              <a:t>( :</a:t>
            </a:r>
            <a:r>
              <a:rPr lang="en-GB" dirty="0" err="1"/>
              <a:t>hasHusband</a:t>
            </a:r>
            <a:r>
              <a:rPr lang="en-GB" dirty="0"/>
              <a:t> ) </a:t>
            </a:r>
            <a:endParaRPr lang="sr-Latn-RS" dirty="0"/>
          </a:p>
          <a:p>
            <a:pPr lvl="1"/>
            <a:r>
              <a:rPr lang="en-GB" dirty="0" err="1"/>
              <a:t>InverseFunctionalObjectProperty</a:t>
            </a:r>
            <a:r>
              <a:rPr lang="en-GB" dirty="0"/>
              <a:t>( :</a:t>
            </a:r>
            <a:r>
              <a:rPr lang="en-GB" dirty="0" err="1"/>
              <a:t>hasHusband</a:t>
            </a:r>
            <a:r>
              <a:rPr lang="en-GB" dirty="0"/>
              <a:t> ) </a:t>
            </a:r>
            <a:endParaRPr lang="sr-Latn-RS" dirty="0"/>
          </a:p>
          <a:p>
            <a:pPr lvl="1"/>
            <a:r>
              <a:rPr lang="en-GB" dirty="0" err="1"/>
              <a:t>TransitiveObjectProperty</a:t>
            </a:r>
            <a:r>
              <a:rPr lang="en-GB" dirty="0"/>
              <a:t>( :</a:t>
            </a:r>
            <a:r>
              <a:rPr lang="en-GB" dirty="0" err="1"/>
              <a:t>hasAncestor</a:t>
            </a:r>
            <a:r>
              <a:rPr lang="en-GB" dirty="0"/>
              <a:t> ) </a:t>
            </a:r>
            <a:endParaRPr lang="sr-Latn-RS" dirty="0"/>
          </a:p>
          <a:p>
            <a:pPr lvl="1"/>
            <a:r>
              <a:rPr lang="en-GB" dirty="0" err="1"/>
              <a:t>FunctionalDataProperty</a:t>
            </a:r>
            <a:r>
              <a:rPr lang="en-GB" dirty="0"/>
              <a:t>( :</a:t>
            </a:r>
            <a:r>
              <a:rPr lang="en-GB" dirty="0" err="1"/>
              <a:t>hasAge</a:t>
            </a:r>
            <a:r>
              <a:rPr lang="en-GB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50164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9" name="Rectangle 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Primer</a:t>
            </a:r>
            <a:r>
              <a:rPr lang="en-US" dirty="0"/>
              <a:t> </a:t>
            </a:r>
            <a:r>
              <a:rPr lang="sr-Latn-RS" dirty="0"/>
              <a:t>2</a:t>
            </a:r>
            <a:r>
              <a:rPr lang="en-US" dirty="0"/>
              <a:t> </a:t>
            </a:r>
            <a:r>
              <a:rPr lang="sr-Latn-RS" dirty="0"/>
              <a:t>Stablo parsiranja</a:t>
            </a:r>
            <a:endParaRPr lang="en-US" dirty="0"/>
          </a:p>
        </p:txBody>
      </p:sp>
      <p:sp>
        <p:nvSpPr>
          <p:cNvPr id="2867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F1CE2A54-5C0A-473E-9E8F-DF84F08254A5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11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8700" name="Rectangle 30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8229600" cy="4906963"/>
          </a:xfrm>
        </p:spPr>
        <p:txBody>
          <a:bodyPr/>
          <a:lstStyle/>
          <a:p>
            <a:pPr marL="495300" indent="-457200"/>
            <a:r>
              <a:rPr lang="sr-Latn-RS" dirty="0"/>
              <a:t>Primer rečenice</a:t>
            </a:r>
            <a:r>
              <a:rPr lang="en-US" dirty="0"/>
              <a:t>:</a:t>
            </a:r>
            <a:r>
              <a:rPr lang="sr-Latn-RS" dirty="0"/>
              <a:t> </a:t>
            </a:r>
            <a:r>
              <a:rPr lang="de-DE" dirty="0"/>
              <a:t>Die laute Frau schimpft das Kind </a:t>
            </a:r>
            <a:endParaRPr lang="en-US" sz="2400" dirty="0">
              <a:latin typeface="Courier" charset="0"/>
              <a:sym typeface="Courier" charset="0"/>
            </a:endParaRPr>
          </a:p>
        </p:txBody>
      </p:sp>
      <p:sp>
        <p:nvSpPr>
          <p:cNvPr id="28682" name="Rectangle 12"/>
          <p:cNvSpPr>
            <a:spLocks/>
          </p:cNvSpPr>
          <p:nvPr/>
        </p:nvSpPr>
        <p:spPr bwMode="auto">
          <a:xfrm>
            <a:off x="3429000" y="2209800"/>
            <a:ext cx="1612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&lt;sentence&gt;</a:t>
            </a:r>
          </a:p>
        </p:txBody>
      </p:sp>
      <p:sp>
        <p:nvSpPr>
          <p:cNvPr id="28683" name="Rectangle 13"/>
          <p:cNvSpPr>
            <a:spLocks/>
          </p:cNvSpPr>
          <p:nvPr/>
        </p:nvSpPr>
        <p:spPr bwMode="auto">
          <a:xfrm>
            <a:off x="4435475" y="3581400"/>
            <a:ext cx="147155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&lt;object</a:t>
            </a:r>
            <a:r>
              <a:rPr lang="sr-Latn-R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 phrase</a:t>
            </a:r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&gt;</a:t>
            </a:r>
          </a:p>
        </p:txBody>
      </p:sp>
      <p:sp>
        <p:nvSpPr>
          <p:cNvPr id="28687" name="Rectangle 17"/>
          <p:cNvSpPr>
            <a:spLocks/>
          </p:cNvSpPr>
          <p:nvPr/>
        </p:nvSpPr>
        <p:spPr bwMode="auto">
          <a:xfrm>
            <a:off x="3134511" y="3646561"/>
            <a:ext cx="1003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&lt;verb&gt;</a:t>
            </a:r>
          </a:p>
        </p:txBody>
      </p:sp>
      <p:cxnSp>
        <p:nvCxnSpPr>
          <p:cNvPr id="28689" name="AutoShape 19"/>
          <p:cNvCxnSpPr>
            <a:cxnSpLocks noChangeShapeType="1"/>
          </p:cNvCxnSpPr>
          <p:nvPr/>
        </p:nvCxnSpPr>
        <p:spPr bwMode="auto">
          <a:xfrm flipH="1">
            <a:off x="1447800" y="2438400"/>
            <a:ext cx="2514600" cy="9144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0" name="AutoShape 20"/>
          <p:cNvCxnSpPr>
            <a:cxnSpLocks noChangeShapeType="1"/>
            <a:endCxn id="28687" idx="0"/>
          </p:cNvCxnSpPr>
          <p:nvPr/>
        </p:nvCxnSpPr>
        <p:spPr bwMode="auto">
          <a:xfrm flipH="1">
            <a:off x="3636161" y="2503561"/>
            <a:ext cx="338931" cy="11430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1" name="AutoShape 21"/>
          <p:cNvCxnSpPr>
            <a:cxnSpLocks noChangeShapeType="1"/>
            <a:endCxn id="28683" idx="0"/>
          </p:cNvCxnSpPr>
          <p:nvPr/>
        </p:nvCxnSpPr>
        <p:spPr bwMode="auto">
          <a:xfrm>
            <a:off x="3962400" y="2438400"/>
            <a:ext cx="1208854" cy="11430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2" name="AutoShape 22"/>
          <p:cNvCxnSpPr>
            <a:cxnSpLocks noChangeShapeType="1"/>
            <a:stCxn id="28683" idx="2"/>
          </p:cNvCxnSpPr>
          <p:nvPr/>
        </p:nvCxnSpPr>
        <p:spPr bwMode="auto">
          <a:xfrm flipH="1">
            <a:off x="5041900" y="3827621"/>
            <a:ext cx="129354" cy="83968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4" name="AutoShape 24"/>
          <p:cNvCxnSpPr>
            <a:cxnSpLocks noChangeShapeType="1"/>
          </p:cNvCxnSpPr>
          <p:nvPr/>
        </p:nvCxnSpPr>
        <p:spPr bwMode="auto">
          <a:xfrm>
            <a:off x="3538444" y="3883407"/>
            <a:ext cx="85025" cy="741489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5" name="AutoShape 25"/>
          <p:cNvCxnSpPr>
            <a:cxnSpLocks noChangeShapeType="1"/>
            <a:stCxn id="45" idx="2"/>
          </p:cNvCxnSpPr>
          <p:nvPr/>
        </p:nvCxnSpPr>
        <p:spPr bwMode="auto">
          <a:xfrm flipH="1">
            <a:off x="660726" y="3602720"/>
            <a:ext cx="787074" cy="81688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7" name="AutoShape 27"/>
          <p:cNvCxnSpPr>
            <a:cxnSpLocks noChangeShapeType="1"/>
          </p:cNvCxnSpPr>
          <p:nvPr/>
        </p:nvCxnSpPr>
        <p:spPr bwMode="auto">
          <a:xfrm>
            <a:off x="1454796" y="3634296"/>
            <a:ext cx="0" cy="9906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Rectangle 16"/>
          <p:cNvSpPr>
            <a:spLocks/>
          </p:cNvSpPr>
          <p:nvPr/>
        </p:nvSpPr>
        <p:spPr bwMode="auto">
          <a:xfrm>
            <a:off x="660725" y="3356499"/>
            <a:ext cx="15741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&lt;subject</a:t>
            </a:r>
            <a:r>
              <a:rPr lang="sr-Latn-R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 phrase</a:t>
            </a:r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&gt;</a:t>
            </a:r>
          </a:p>
        </p:txBody>
      </p:sp>
      <p:cxnSp>
        <p:nvCxnSpPr>
          <p:cNvPr id="50" name="AutoShape 25"/>
          <p:cNvCxnSpPr>
            <a:cxnSpLocks noChangeShapeType="1"/>
            <a:stCxn id="45" idx="2"/>
          </p:cNvCxnSpPr>
          <p:nvPr/>
        </p:nvCxnSpPr>
        <p:spPr bwMode="auto">
          <a:xfrm>
            <a:off x="1447800" y="3602720"/>
            <a:ext cx="914400" cy="867782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AutoShape 27"/>
          <p:cNvCxnSpPr>
            <a:cxnSpLocks noChangeShapeType="1"/>
            <a:stCxn id="28683" idx="2"/>
          </p:cNvCxnSpPr>
          <p:nvPr/>
        </p:nvCxnSpPr>
        <p:spPr bwMode="auto">
          <a:xfrm>
            <a:off x="5171254" y="3827621"/>
            <a:ext cx="1839146" cy="954579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7" name="Group 9"/>
          <p:cNvGrpSpPr>
            <a:grpSpLocks/>
          </p:cNvGrpSpPr>
          <p:nvPr/>
        </p:nvGrpSpPr>
        <p:grpSpPr bwMode="auto">
          <a:xfrm>
            <a:off x="490677" y="5105400"/>
            <a:ext cx="7342188" cy="1676400"/>
            <a:chOff x="0" y="0"/>
            <a:chExt cx="5441" cy="1500"/>
          </a:xfrm>
        </p:grpSpPr>
        <p:sp>
          <p:nvSpPr>
            <p:cNvPr id="38" name="Rectangle 7"/>
            <p:cNvSpPr>
              <a:spLocks/>
            </p:cNvSpPr>
            <p:nvPr/>
          </p:nvSpPr>
          <p:spPr bwMode="auto">
            <a:xfrm>
              <a:off x="17" y="0"/>
              <a:ext cx="5424" cy="14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" name="Rectangle 8"/>
            <p:cNvSpPr>
              <a:spLocks/>
            </p:cNvSpPr>
            <p:nvPr/>
          </p:nvSpPr>
          <p:spPr bwMode="auto">
            <a:xfrm>
              <a:off x="0" y="0"/>
              <a:ext cx="5441" cy="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&lt;sentence&gt; 	-&gt; &lt;subject phrase&gt; &lt;verb&gt; &lt;object phrase&gt;</a:t>
              </a:r>
            </a:p>
            <a:p>
              <a:r>
                <a:rPr lang="en-US" sz="1400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&lt;subject phrase&gt; 	-&gt; &lt;determiner&gt; &lt;adjective&gt; &lt;noun&gt;</a:t>
              </a:r>
            </a:p>
            <a:p>
              <a:r>
                <a:rPr lang="en-US" sz="1400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&lt;object phrase&gt; 	-&gt; &lt;determiner&gt; &lt;adjective&gt; &lt;noun&gt;</a:t>
              </a:r>
            </a:p>
            <a:p>
              <a:r>
                <a:rPr lang="en-US" sz="1400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&lt;determiner&gt; 	-&gt; der | die | das | den</a:t>
              </a:r>
            </a:p>
            <a:p>
              <a:r>
                <a:rPr lang="en-US" sz="1400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&lt;noun&gt; 		-&gt; Mann | Frau | Kind | </a:t>
              </a:r>
              <a:r>
                <a:rPr lang="en-US" sz="1400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Hund</a:t>
              </a:r>
              <a:r>
                <a:rPr lang="en-US" sz="1400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sz="1400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Katze</a:t>
              </a:r>
              <a:endParaRPr lang="en-US" sz="1400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endParaRPr>
            </a:p>
            <a:p>
              <a:r>
                <a:rPr lang="en-US" sz="1400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&lt;verb&gt; 		-&gt; mag | </a:t>
              </a:r>
              <a:r>
                <a:rPr lang="en-US" sz="1400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schimpft</a:t>
              </a:r>
              <a:r>
                <a:rPr lang="en-US" sz="1400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sz="1400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vergisst</a:t>
              </a:r>
              <a:r>
                <a:rPr lang="en-US" sz="1400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| </a:t>
              </a:r>
              <a:r>
                <a:rPr lang="en-US" sz="1400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verehrt</a:t>
              </a:r>
              <a:r>
                <a:rPr lang="en-US" sz="1400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sz="1400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verzehrt</a:t>
              </a:r>
              <a:endParaRPr lang="en-US" sz="1400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endParaRPr>
            </a:p>
            <a:p>
              <a:r>
                <a:rPr lang="en-US" sz="1400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&lt;adjective&gt; </a:t>
              </a:r>
              <a:r>
                <a:rPr lang="sr-Latn-RS" sz="1400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	</a:t>
              </a:r>
              <a:r>
                <a:rPr lang="en-US" sz="1400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-&gt; </a:t>
              </a:r>
              <a:r>
                <a:rPr lang="en-US" sz="1400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schoene</a:t>
              </a:r>
              <a:r>
                <a:rPr lang="en-US" sz="1400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sz="1400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starke</a:t>
              </a:r>
              <a:r>
                <a:rPr lang="en-US" sz="1400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sz="1400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laute</a:t>
              </a:r>
              <a:r>
                <a:rPr lang="en-US" sz="1400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sz="1400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duenne</a:t>
              </a:r>
              <a:endParaRPr lang="en-US" sz="1400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2869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Implementacija semantičkih mreža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8610600" cy="52578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Dva generalna načina</a:t>
            </a:r>
            <a:endParaRPr lang="en-US" dirty="0"/>
          </a:p>
          <a:p>
            <a:pPr lvl="1"/>
            <a:r>
              <a:rPr lang="sr-Latn-RS" b="1" dirty="0"/>
              <a:t>Direktan pristup</a:t>
            </a:r>
            <a:endParaRPr lang="en-US" b="1" dirty="0"/>
          </a:p>
          <a:p>
            <a:pPr lvl="2"/>
            <a:r>
              <a:rPr lang="sr-Latn-RS" dirty="0"/>
              <a:t>Kao grafovska struktura</a:t>
            </a:r>
            <a:endParaRPr lang="en-US" dirty="0"/>
          </a:p>
          <a:p>
            <a:pPr lvl="2"/>
            <a:r>
              <a:rPr lang="sr-Latn-RS" dirty="0"/>
              <a:t>Zaključuje se prelaskom grafa</a:t>
            </a:r>
            <a:endParaRPr lang="en-US" dirty="0"/>
          </a:p>
          <a:p>
            <a:pPr lvl="1"/>
            <a:r>
              <a:rPr lang="sr-Latn-RS" b="1" dirty="0"/>
              <a:t>Indirektan pristup</a:t>
            </a:r>
            <a:endParaRPr lang="en-US" b="1" dirty="0"/>
          </a:p>
          <a:p>
            <a:pPr lvl="2"/>
            <a:r>
              <a:rPr lang="sr-Latn-RS" dirty="0"/>
              <a:t>Logičko/funkcioanlno programiranje</a:t>
            </a:r>
            <a:endParaRPr lang="en-US" dirty="0"/>
          </a:p>
          <a:p>
            <a:pPr lvl="3"/>
            <a:r>
              <a:rPr lang="sr-Latn-RS" dirty="0"/>
              <a:t>Mehanizam zaključivanja iz </a:t>
            </a:r>
            <a:r>
              <a:rPr lang="en-US" dirty="0"/>
              <a:t>Prolog</a:t>
            </a:r>
            <a:r>
              <a:rPr lang="sr-Latn-RS" dirty="0"/>
              <a:t>-a može se direktno koristiti</a:t>
            </a:r>
          </a:p>
          <a:p>
            <a:pPr lvl="2"/>
            <a:r>
              <a:rPr lang="sr-Latn-RS" dirty="0"/>
              <a:t>Objektno orijentisano programiranje</a:t>
            </a:r>
            <a:endParaRPr lang="en-US" dirty="0"/>
          </a:p>
          <a:p>
            <a:pPr lvl="3"/>
            <a:r>
              <a:rPr lang="sr-Latn-RS" dirty="0"/>
              <a:t>Algoritmi za zaključivanje se moraju implementirati</a:t>
            </a:r>
          </a:p>
          <a:p>
            <a:pPr lvl="2"/>
            <a:r>
              <a:rPr lang="sr-Latn-RS" dirty="0"/>
              <a:t>Hibridni pristup</a:t>
            </a:r>
          </a:p>
          <a:p>
            <a:pPr lvl="3"/>
            <a:r>
              <a:rPr lang="sr-Latn-RS" dirty="0"/>
              <a:t>CLOS (</a:t>
            </a:r>
            <a:r>
              <a:rPr lang="en-GB" dirty="0"/>
              <a:t>Common Lisp Object System</a:t>
            </a:r>
            <a:r>
              <a:rPr lang="sr-Latn-RS" dirty="0"/>
              <a:t>) – standrad za objektno orjentisano programiranje u LISPu. Implementacija semantičkih mreža je predložena u  https://www.cs.unm.edu/~luger/ai-final2/LISP/CH%2018_Semantic%20Networks,%20Inheritance,%20and%20CLOS.pdf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4183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/>
              <a:t>Pitanja implementacije</a:t>
            </a:r>
            <a:endParaRPr lang="en-US" dirty="0"/>
          </a:p>
        </p:txBody>
      </p:sp>
      <p:sp>
        <p:nvSpPr>
          <p:cNvPr id="4403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 fontScale="92500" lnSpcReduction="20000"/>
          </a:bodyPr>
          <a:lstStyle/>
          <a:p>
            <a:pPr eaLnBrk="1" hangingPunct="1"/>
            <a:r>
              <a:rPr lang="sr-Latn-RS" dirty="0"/>
              <a:t>Postoje jednostavne i efikasne reprezentacione šeme za semantičke mreže</a:t>
            </a:r>
            <a:endParaRPr lang="en-US" dirty="0"/>
          </a:p>
          <a:p>
            <a:pPr marL="723900" lvl="1" eaLnBrk="1" hangingPunct="1"/>
            <a:r>
              <a:rPr lang="sr-Latn-RS" dirty="0"/>
              <a:t>Tabele koje sadrže sve objekte i njihova svojstva</a:t>
            </a:r>
            <a:endParaRPr lang="en-US" dirty="0"/>
          </a:p>
          <a:p>
            <a:pPr marL="723900" lvl="1" eaLnBrk="1" hangingPunct="1"/>
            <a:r>
              <a:rPr lang="sr-Latn-RS" dirty="0"/>
              <a:t>Tabele ili povezane liste za relacije</a:t>
            </a:r>
            <a:endParaRPr lang="en-US" dirty="0"/>
          </a:p>
          <a:p>
            <a:pPr eaLnBrk="1" hangingPunct="1"/>
            <a:r>
              <a:rPr lang="sr-Latn-RS" dirty="0"/>
              <a:t>Konverzija u različite reprezentacione metode</a:t>
            </a:r>
            <a:endParaRPr lang="en-US" dirty="0"/>
          </a:p>
          <a:p>
            <a:pPr marL="723900" lvl="1" eaLnBrk="1" hangingPunct="1"/>
            <a:r>
              <a:rPr lang="sr-Latn-RS" dirty="0"/>
              <a:t>Predikatska logika</a:t>
            </a:r>
            <a:endParaRPr lang="en-US" dirty="0"/>
          </a:p>
          <a:p>
            <a:pPr marL="1066800" lvl="2" eaLnBrk="1" hangingPunct="1"/>
            <a:r>
              <a:rPr lang="sr-Latn-RS" dirty="0"/>
              <a:t>Čvorovi odgovaraju varijablama ili konstantama</a:t>
            </a:r>
            <a:endParaRPr lang="en-US" dirty="0"/>
          </a:p>
          <a:p>
            <a:pPr marL="1066800" lvl="2" eaLnBrk="1" hangingPunct="1"/>
            <a:r>
              <a:rPr lang="sr-Latn-RS" dirty="0"/>
              <a:t>Linkovi odgovaraju predikatima</a:t>
            </a:r>
            <a:endParaRPr lang="en-US" dirty="0"/>
          </a:p>
          <a:p>
            <a:pPr marL="723900" lvl="1" eaLnBrk="1" hangingPunct="1"/>
            <a:r>
              <a:rPr lang="sr-Latn-RS" dirty="0"/>
              <a:t>Propoziciona logika</a:t>
            </a:r>
            <a:endParaRPr lang="en-US" dirty="0"/>
          </a:p>
          <a:p>
            <a:pPr marL="1066800" lvl="2" eaLnBrk="1" hangingPunct="1"/>
            <a:r>
              <a:rPr lang="sr-Latn-RS" dirty="0"/>
              <a:t>Čvorovi i linkovi se prevode u propozicione varijable i na pogodan način se kombinuju logičkim veznicima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560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Prednosti semantičkih mreža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Pogodne su za predstavljanje strukturiranog činjeničnog znanja</a:t>
            </a:r>
          </a:p>
          <a:p>
            <a:r>
              <a:rPr lang="sr-Latn-RS" dirty="0"/>
              <a:t>Fleksibilne za predstavljanje konceptnih zavisnosti.</a:t>
            </a:r>
            <a:endParaRPr lang="en-US" dirty="0"/>
          </a:p>
          <a:p>
            <a:r>
              <a:rPr lang="sr-Latn-RS" dirty="0"/>
              <a:t>Mogu da predstave ideje kauzalnosti</a:t>
            </a:r>
            <a:r>
              <a:rPr lang="en-US" dirty="0"/>
              <a:t>.</a:t>
            </a:r>
          </a:p>
          <a:p>
            <a:r>
              <a:rPr lang="sr-Latn-RS" dirty="0"/>
              <a:t>Relativno lako obuhvataju i predstavljaju rečenice prirodnog jezika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7201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338138"/>
            <a:ext cx="8610600" cy="804862"/>
          </a:xfrm>
        </p:spPr>
        <p:txBody>
          <a:bodyPr rIns="130174"/>
          <a:lstStyle/>
          <a:p>
            <a:pPr indent="0" eaLnBrk="1" hangingPunct="1">
              <a:defRPr/>
            </a:pPr>
            <a:r>
              <a:rPr lang="sr-Latn-RS" dirty="0"/>
              <a:t>Nedostaci semantičkih mreža</a:t>
            </a:r>
            <a:endParaRPr lang="en-US" dirty="0"/>
          </a:p>
        </p:txBody>
      </p:sp>
      <p:sp>
        <p:nvSpPr>
          <p:cNvPr id="4608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839200" cy="5715000"/>
          </a:xfrm>
        </p:spPr>
        <p:txBody>
          <a:bodyPr rIns="130174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sr-Latn-RS" sz="2400" dirty="0"/>
              <a:t>Izražajnost</a:t>
            </a:r>
            <a:endParaRPr lang="en-US" sz="2400" dirty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/>
              <a:t>Čvor nema internu strukturu</a:t>
            </a:r>
            <a:endParaRPr lang="en-US" sz="2000" dirty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/>
              <a:t>Problem predstavljanja nebinarnih relacija (relacije između više čvorova)</a:t>
            </a:r>
          </a:p>
          <a:p>
            <a:pPr marL="1123950" lvl="2">
              <a:lnSpc>
                <a:spcPct val="90000"/>
              </a:lnSpc>
            </a:pPr>
            <a:r>
              <a:rPr lang="sr-Latn-RS" sz="1600" dirty="0"/>
              <a:t>Reifikacije umeju da „zakomplikuju“ mrežu</a:t>
            </a:r>
            <a:endParaRPr lang="en-US" sz="1600" dirty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/>
              <a:t>Nije lako reprezentovati heurističke informacije</a:t>
            </a:r>
            <a:endParaRPr lang="en-US" sz="2000" dirty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/>
              <a:t>Proširenje je moguće, ali ne baš na elegantan način</a:t>
            </a: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sr-Latn-RS" sz="2400" dirty="0"/>
              <a:t>Efikasnost</a:t>
            </a:r>
            <a:endParaRPr lang="en-US" sz="2400" dirty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/>
              <a:t>Može da dovede do velikih skupova čvorova i linkova</a:t>
            </a:r>
            <a:endParaRPr lang="en-US" sz="2000" dirty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/>
              <a:t>Pretraga može da dovede do kombinatorne eksplozije jer sama mreža ne sadrži informacije koje bi pomogle pri pretrazi</a:t>
            </a:r>
            <a:endParaRPr lang="en-US" sz="2000" dirty="0"/>
          </a:p>
          <a:p>
            <a:pPr marL="1066800" lvl="2" eaLnBrk="1" hangingPunct="1">
              <a:lnSpc>
                <a:spcPct val="90000"/>
              </a:lnSpc>
            </a:pPr>
            <a:r>
              <a:rPr lang="sr-Latn-RS" sz="1800" dirty="0"/>
              <a:t>Posebno za upite sa negativnim rezultatom – treba proći kroz celu mrežu</a:t>
            </a:r>
            <a:endParaRPr lang="en-US" sz="1800" dirty="0"/>
          </a:p>
          <a:p>
            <a:pPr eaLnBrk="1" hangingPunct="1">
              <a:lnSpc>
                <a:spcPct val="90000"/>
              </a:lnSpc>
            </a:pPr>
            <a:r>
              <a:rPr lang="sr-Latn-RS" sz="2400" dirty="0"/>
              <a:t>Upotrebljivost</a:t>
            </a:r>
            <a:endParaRPr lang="en-US" sz="2400" dirty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/>
              <a:t>Nedostatak standarda </a:t>
            </a:r>
          </a:p>
          <a:p>
            <a:pPr marL="1123950" lvl="2">
              <a:lnSpc>
                <a:spcPct val="90000"/>
              </a:lnSpc>
            </a:pPr>
            <a:r>
              <a:rPr lang="sr-Latn-RS" sz="1600" dirty="0"/>
              <a:t>Za tipove čvorova (razlikovanje instance od klasa)</a:t>
            </a:r>
          </a:p>
          <a:p>
            <a:pPr marL="1123950" lvl="2">
              <a:lnSpc>
                <a:spcPct val="90000"/>
              </a:lnSpc>
            </a:pPr>
            <a:r>
              <a:rPr lang="sr-Latn-RS" sz="1600" dirty="0"/>
              <a:t>Za tipove linkova (likonvi definišu proizvoljno)</a:t>
            </a:r>
            <a:endParaRPr lang="en-US" sz="1600" dirty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/>
              <a:t>Imenovanje čvorova</a:t>
            </a:r>
            <a:endParaRPr lang="en-US" sz="2000" dirty="0"/>
          </a:p>
          <a:p>
            <a:pPr marL="1066800" lvl="2" eaLnBrk="1" hangingPunct="1">
              <a:lnSpc>
                <a:spcPct val="90000"/>
              </a:lnSpc>
            </a:pPr>
            <a:r>
              <a:rPr lang="sr-Latn-RS" sz="1800" dirty="0"/>
              <a:t>Klase</a:t>
            </a:r>
            <a:r>
              <a:rPr lang="en-US" sz="1800" dirty="0"/>
              <a:t>, </a:t>
            </a:r>
            <a:r>
              <a:rPr lang="sr-Latn-RS" sz="1800" dirty="0"/>
              <a:t>instance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376286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Abraracourc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505" y="0"/>
            <a:ext cx="1507115" cy="157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54" y="5985555"/>
            <a:ext cx="1623362" cy="71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Image result for Ordralfabeti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08" y="5181600"/>
            <a:ext cx="1977492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73" name="Picture 6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2" y="3890283"/>
            <a:ext cx="1189290" cy="181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2"/>
          <p:cNvSpPr>
            <a:spLocks/>
          </p:cNvSpPr>
          <p:nvPr/>
        </p:nvSpPr>
        <p:spPr bwMode="auto">
          <a:xfrm>
            <a:off x="6021388" y="6553200"/>
            <a:ext cx="29845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9686" bIns="0"/>
          <a:lstStyle/>
          <a:p>
            <a:pPr marL="38100" algn="r"/>
            <a:r>
              <a:rPr lang="en-US" sz="1400" b="1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Knowledge Representation  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/>
              <a:t>Primer: </a:t>
            </a:r>
            <a:r>
              <a:rPr lang="en-US" dirty="0" err="1"/>
              <a:t>Semantix</a:t>
            </a:r>
            <a:r>
              <a:rPr lang="en-US" dirty="0"/>
              <a:t> Net</a:t>
            </a:r>
          </a:p>
        </p:txBody>
      </p:sp>
      <p:sp>
        <p:nvSpPr>
          <p:cNvPr id="38917" name="Oval 4"/>
          <p:cNvSpPr>
            <a:spLocks/>
          </p:cNvSpPr>
          <p:nvPr/>
        </p:nvSpPr>
        <p:spPr bwMode="auto">
          <a:xfrm>
            <a:off x="18669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18" name="Oval 5"/>
          <p:cNvSpPr>
            <a:spLocks/>
          </p:cNvSpPr>
          <p:nvPr/>
        </p:nvSpPr>
        <p:spPr bwMode="auto">
          <a:xfrm>
            <a:off x="7985125" y="36195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19" name="Oval 6"/>
          <p:cNvSpPr>
            <a:spLocks/>
          </p:cNvSpPr>
          <p:nvPr/>
        </p:nvSpPr>
        <p:spPr bwMode="auto">
          <a:xfrm>
            <a:off x="3810000" y="16764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0" name="Oval 7"/>
          <p:cNvSpPr>
            <a:spLocks/>
          </p:cNvSpPr>
          <p:nvPr/>
        </p:nvSpPr>
        <p:spPr bwMode="auto">
          <a:xfrm>
            <a:off x="1333500" y="3887788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8921" name="Group 10"/>
          <p:cNvGrpSpPr>
            <a:grpSpLocks/>
          </p:cNvGrpSpPr>
          <p:nvPr/>
        </p:nvGrpSpPr>
        <p:grpSpPr bwMode="auto">
          <a:xfrm>
            <a:off x="4264707" y="3213100"/>
            <a:ext cx="771525" cy="723900"/>
            <a:chOff x="0" y="0"/>
            <a:chExt cx="486" cy="456"/>
          </a:xfrm>
        </p:grpSpPr>
        <p:sp>
          <p:nvSpPr>
            <p:cNvPr id="38978" name="Oval 8"/>
            <p:cNvSpPr>
              <a:spLocks/>
            </p:cNvSpPr>
            <p:nvPr/>
          </p:nvSpPr>
          <p:spPr bwMode="auto">
            <a:xfrm>
              <a:off x="29" y="0"/>
              <a:ext cx="427" cy="456"/>
            </a:xfrm>
            <a:prstGeom prst="ellipse">
              <a:avLst/>
            </a:prstGeom>
            <a:solidFill>
              <a:srgbClr val="FFAF1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79" name="Rectangle 9"/>
            <p:cNvSpPr>
              <a:spLocks/>
            </p:cNvSpPr>
            <p:nvPr/>
          </p:nvSpPr>
          <p:spPr bwMode="auto">
            <a:xfrm>
              <a:off x="0" y="88"/>
              <a:ext cx="486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b="1">
                  <a:solidFill>
                    <a:schemeClr val="tx1"/>
                  </a:solidFill>
                  <a:cs typeface="Times" charset="0"/>
                </a:rPr>
                <a:t>Gaul</a:t>
              </a:r>
            </a:p>
          </p:txBody>
        </p:sp>
      </p:grpSp>
      <p:sp>
        <p:nvSpPr>
          <p:cNvPr id="38922" name="Oval 11"/>
          <p:cNvSpPr>
            <a:spLocks/>
          </p:cNvSpPr>
          <p:nvPr/>
        </p:nvSpPr>
        <p:spPr bwMode="auto">
          <a:xfrm>
            <a:off x="2684463" y="5413375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3" name="Oval 12"/>
          <p:cNvSpPr>
            <a:spLocks/>
          </p:cNvSpPr>
          <p:nvPr/>
        </p:nvSpPr>
        <p:spPr bwMode="auto">
          <a:xfrm>
            <a:off x="6748463" y="5334000"/>
            <a:ext cx="533400" cy="533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4" name="Oval 13"/>
          <p:cNvSpPr>
            <a:spLocks/>
          </p:cNvSpPr>
          <p:nvPr/>
        </p:nvSpPr>
        <p:spPr bwMode="auto">
          <a:xfrm>
            <a:off x="6130925" y="1789113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8925" name="AutoShape 14"/>
          <p:cNvCxnSpPr>
            <a:cxnSpLocks noChangeShapeType="1"/>
            <a:stCxn id="38919" idx="6"/>
            <a:endCxn id="38924" idx="2"/>
          </p:cNvCxnSpPr>
          <p:nvPr/>
        </p:nvCxnSpPr>
        <p:spPr bwMode="auto">
          <a:xfrm>
            <a:off x="4343400" y="1943100"/>
            <a:ext cx="1787525" cy="1127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6" name="AutoShape 15"/>
          <p:cNvCxnSpPr>
            <a:cxnSpLocks noChangeShapeType="1"/>
            <a:stCxn id="38919" idx="4"/>
          </p:cNvCxnSpPr>
          <p:nvPr/>
        </p:nvCxnSpPr>
        <p:spPr bwMode="auto">
          <a:xfrm>
            <a:off x="4076700" y="2209800"/>
            <a:ext cx="466670" cy="103356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7" name="AutoShape 16"/>
          <p:cNvCxnSpPr>
            <a:cxnSpLocks noChangeShapeType="1"/>
            <a:stCxn id="38924" idx="5"/>
            <a:endCxn id="38918" idx="1"/>
          </p:cNvCxnSpPr>
          <p:nvPr/>
        </p:nvCxnSpPr>
        <p:spPr bwMode="auto">
          <a:xfrm>
            <a:off x="6586210" y="2244398"/>
            <a:ext cx="1477030" cy="145321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8" name="AutoShape 17"/>
          <p:cNvCxnSpPr>
            <a:cxnSpLocks noChangeShapeType="1"/>
          </p:cNvCxnSpPr>
          <p:nvPr/>
        </p:nvCxnSpPr>
        <p:spPr bwMode="auto">
          <a:xfrm flipH="1">
            <a:off x="7151690" y="4152900"/>
            <a:ext cx="925510" cy="121972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9" name="AutoShape 18"/>
          <p:cNvCxnSpPr>
            <a:cxnSpLocks noChangeShapeType="1"/>
            <a:stCxn id="38918" idx="2"/>
            <a:endCxn id="38978" idx="6"/>
          </p:cNvCxnSpPr>
          <p:nvPr/>
        </p:nvCxnSpPr>
        <p:spPr bwMode="auto">
          <a:xfrm flipH="1" flipV="1">
            <a:off x="4988608" y="3575050"/>
            <a:ext cx="2996517" cy="3111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0" name="AutoShape 19"/>
          <p:cNvCxnSpPr>
            <a:cxnSpLocks noChangeShapeType="1"/>
            <a:stCxn id="38923" idx="2"/>
            <a:endCxn id="38922" idx="6"/>
          </p:cNvCxnSpPr>
          <p:nvPr/>
        </p:nvCxnSpPr>
        <p:spPr bwMode="auto">
          <a:xfrm flipH="1">
            <a:off x="3217863" y="5600700"/>
            <a:ext cx="3530600" cy="793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1" name="AutoShape 20"/>
          <p:cNvCxnSpPr>
            <a:cxnSpLocks noChangeShapeType="1"/>
            <a:stCxn id="38922" idx="1"/>
            <a:endCxn id="38920" idx="5"/>
          </p:cNvCxnSpPr>
          <p:nvPr/>
        </p:nvCxnSpPr>
        <p:spPr bwMode="auto">
          <a:xfrm flipH="1" flipV="1">
            <a:off x="1788785" y="4343073"/>
            <a:ext cx="973793" cy="114841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2" name="AutoShape 21"/>
          <p:cNvCxnSpPr>
            <a:cxnSpLocks noChangeShapeType="1"/>
            <a:endCxn id="38917" idx="6"/>
          </p:cNvCxnSpPr>
          <p:nvPr/>
        </p:nvCxnSpPr>
        <p:spPr bwMode="auto">
          <a:xfrm flipH="1">
            <a:off x="2400300" y="1999456"/>
            <a:ext cx="1409700" cy="40084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3" name="AutoShape 22"/>
          <p:cNvCxnSpPr>
            <a:cxnSpLocks noChangeShapeType="1"/>
            <a:stCxn id="38920" idx="0"/>
            <a:endCxn id="38917" idx="4"/>
          </p:cNvCxnSpPr>
          <p:nvPr/>
        </p:nvCxnSpPr>
        <p:spPr bwMode="auto">
          <a:xfrm flipV="1">
            <a:off x="1600200" y="2667000"/>
            <a:ext cx="533400" cy="12207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34" name="Rectangle 23"/>
          <p:cNvSpPr>
            <a:spLocks/>
          </p:cNvSpPr>
          <p:nvPr/>
        </p:nvSpPr>
        <p:spPr bwMode="auto">
          <a:xfrm>
            <a:off x="5667375" y="1331913"/>
            <a:ext cx="11017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 dirty="0" err="1">
                <a:solidFill>
                  <a:schemeClr val="tx1"/>
                </a:solidFill>
                <a:cs typeface="Times" charset="0"/>
              </a:rPr>
              <a:t>Astérix</a:t>
            </a:r>
            <a:endParaRPr lang="en-US" b="1" dirty="0">
              <a:solidFill>
                <a:schemeClr val="tx1"/>
              </a:solidFill>
              <a:cs typeface="Times" charset="0"/>
            </a:endParaRPr>
          </a:p>
        </p:txBody>
      </p:sp>
      <p:sp>
        <p:nvSpPr>
          <p:cNvPr id="38935" name="Rectangle 24"/>
          <p:cNvSpPr>
            <a:spLocks/>
          </p:cNvSpPr>
          <p:nvPr/>
        </p:nvSpPr>
        <p:spPr bwMode="auto">
          <a:xfrm>
            <a:off x="7985125" y="3046413"/>
            <a:ext cx="10175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>
                <a:solidFill>
                  <a:schemeClr val="tx1"/>
                </a:solidFill>
                <a:cs typeface="Times" charset="0"/>
              </a:rPr>
              <a:t>Obélix</a:t>
            </a:r>
          </a:p>
        </p:txBody>
      </p:sp>
      <p:sp>
        <p:nvSpPr>
          <p:cNvPr id="38936" name="Rectangle 25"/>
          <p:cNvSpPr>
            <a:spLocks/>
          </p:cNvSpPr>
          <p:nvPr/>
        </p:nvSpPr>
        <p:spPr bwMode="auto">
          <a:xfrm>
            <a:off x="6249988" y="5791200"/>
            <a:ext cx="9017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 dirty="0" err="1">
                <a:solidFill>
                  <a:schemeClr val="tx1"/>
                </a:solidFill>
                <a:cs typeface="Times" charset="0"/>
              </a:rPr>
              <a:t>Idéfix</a:t>
            </a:r>
            <a:endParaRPr lang="en-US" b="1" dirty="0">
              <a:solidFill>
                <a:schemeClr val="tx1"/>
              </a:solidFill>
              <a:cs typeface="Times" charset="0"/>
            </a:endParaRPr>
          </a:p>
        </p:txBody>
      </p:sp>
      <p:cxnSp>
        <p:nvCxnSpPr>
          <p:cNvPr id="38937" name="AutoShape 26"/>
          <p:cNvCxnSpPr>
            <a:cxnSpLocks noChangeShapeType="1"/>
            <a:stCxn id="38922" idx="7"/>
          </p:cNvCxnSpPr>
          <p:nvPr/>
        </p:nvCxnSpPr>
        <p:spPr bwMode="auto">
          <a:xfrm flipV="1">
            <a:off x="3139748" y="3701257"/>
            <a:ext cx="1203652" cy="179023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8" name="AutoShape 27"/>
          <p:cNvCxnSpPr>
            <a:cxnSpLocks noChangeShapeType="1"/>
          </p:cNvCxnSpPr>
          <p:nvPr/>
        </p:nvCxnSpPr>
        <p:spPr bwMode="auto">
          <a:xfrm flipH="1" flipV="1">
            <a:off x="6586210" y="4675188"/>
            <a:ext cx="356353" cy="65881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9" name="AutoShape 28"/>
          <p:cNvCxnSpPr>
            <a:cxnSpLocks noChangeShapeType="1"/>
            <a:stCxn id="38924" idx="3"/>
            <a:endCxn id="38978" idx="7"/>
          </p:cNvCxnSpPr>
          <p:nvPr/>
        </p:nvCxnSpPr>
        <p:spPr bwMode="auto">
          <a:xfrm flipH="1">
            <a:off x="4889337" y="2244398"/>
            <a:ext cx="1319703" cy="107471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0" name="AutoShape 29"/>
          <p:cNvCxnSpPr>
            <a:cxnSpLocks noChangeShapeType="1"/>
            <a:stCxn id="38917" idx="5"/>
          </p:cNvCxnSpPr>
          <p:nvPr/>
        </p:nvCxnSpPr>
        <p:spPr bwMode="auto">
          <a:xfrm>
            <a:off x="2322185" y="2588885"/>
            <a:ext cx="2021215" cy="91197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1" name="AutoShape 30"/>
          <p:cNvCxnSpPr>
            <a:cxnSpLocks noChangeShapeType="1"/>
            <a:stCxn id="38920" idx="6"/>
            <a:endCxn id="38978" idx="2"/>
          </p:cNvCxnSpPr>
          <p:nvPr/>
        </p:nvCxnSpPr>
        <p:spPr bwMode="auto">
          <a:xfrm flipV="1">
            <a:off x="1866900" y="3575050"/>
            <a:ext cx="2443845" cy="57943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8942" name="Group 33"/>
          <p:cNvGrpSpPr>
            <a:grpSpLocks/>
          </p:cNvGrpSpPr>
          <p:nvPr/>
        </p:nvGrpSpPr>
        <p:grpSpPr bwMode="auto">
          <a:xfrm>
            <a:off x="6073775" y="4122738"/>
            <a:ext cx="652463" cy="533400"/>
            <a:chOff x="0" y="0"/>
            <a:chExt cx="411" cy="336"/>
          </a:xfrm>
        </p:grpSpPr>
        <p:sp>
          <p:nvSpPr>
            <p:cNvPr id="38976" name="Oval 31"/>
            <p:cNvSpPr>
              <a:spLocks/>
            </p:cNvSpPr>
            <p:nvPr/>
          </p:nvSpPr>
          <p:spPr bwMode="auto">
            <a:xfrm>
              <a:off x="37" y="0"/>
              <a:ext cx="336" cy="336"/>
            </a:xfrm>
            <a:prstGeom prst="ellipse">
              <a:avLst/>
            </a:prstGeom>
            <a:solidFill>
              <a:srgbClr val="5B3D2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77" name="Rectangle 32"/>
            <p:cNvSpPr>
              <a:spLocks/>
            </p:cNvSpPr>
            <p:nvPr/>
          </p:nvSpPr>
          <p:spPr bwMode="auto">
            <a:xfrm>
              <a:off x="0" y="28"/>
              <a:ext cx="41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b="1">
                  <a:solidFill>
                    <a:schemeClr val="tx1"/>
                  </a:solidFill>
                  <a:cs typeface="Times" charset="0"/>
                </a:rPr>
                <a:t>Dog</a:t>
              </a:r>
            </a:p>
          </p:txBody>
        </p:sp>
      </p:grpSp>
      <p:cxnSp>
        <p:nvCxnSpPr>
          <p:cNvPr id="38943" name="AutoShape 34"/>
          <p:cNvCxnSpPr>
            <a:cxnSpLocks noChangeShapeType="1"/>
            <a:stCxn id="38976" idx="2"/>
          </p:cNvCxnSpPr>
          <p:nvPr/>
        </p:nvCxnSpPr>
        <p:spPr bwMode="auto">
          <a:xfrm flipH="1">
            <a:off x="4775201" y="4389438"/>
            <a:ext cx="1357312" cy="4722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44" name="Rectangle 35"/>
          <p:cNvSpPr>
            <a:spLocks/>
          </p:cNvSpPr>
          <p:nvPr/>
        </p:nvSpPr>
        <p:spPr bwMode="auto">
          <a:xfrm>
            <a:off x="2495550" y="1143000"/>
            <a:ext cx="20780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 dirty="0" err="1">
                <a:solidFill>
                  <a:schemeClr val="tx1"/>
                </a:solidFill>
                <a:cs typeface="Times" charset="0"/>
              </a:rPr>
              <a:t>Abraracourcix</a:t>
            </a:r>
            <a:endParaRPr lang="en-US" b="1" dirty="0">
              <a:solidFill>
                <a:schemeClr val="tx1"/>
              </a:solidFill>
              <a:cs typeface="Times" charset="0"/>
            </a:endParaRPr>
          </a:p>
        </p:txBody>
      </p:sp>
      <p:sp>
        <p:nvSpPr>
          <p:cNvPr id="38945" name="Rectangle 36"/>
          <p:cNvSpPr>
            <a:spLocks/>
          </p:cNvSpPr>
          <p:nvPr/>
        </p:nvSpPr>
        <p:spPr bwMode="auto">
          <a:xfrm>
            <a:off x="0" y="3684588"/>
            <a:ext cx="159385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 dirty="0" err="1">
                <a:solidFill>
                  <a:schemeClr val="tx1"/>
                </a:solidFill>
                <a:cs typeface="Times" charset="0"/>
              </a:rPr>
              <a:t>Panoramix</a:t>
            </a:r>
            <a:endParaRPr lang="en-US" b="1" dirty="0">
              <a:solidFill>
                <a:schemeClr val="tx1"/>
              </a:solidFill>
              <a:cs typeface="Times" charset="0"/>
            </a:endParaRPr>
          </a:p>
        </p:txBody>
      </p:sp>
      <p:sp>
        <p:nvSpPr>
          <p:cNvPr id="38946" name="Rectangle 37"/>
          <p:cNvSpPr>
            <a:spLocks/>
          </p:cNvSpPr>
          <p:nvPr/>
        </p:nvSpPr>
        <p:spPr bwMode="auto">
          <a:xfrm>
            <a:off x="2345420" y="5943600"/>
            <a:ext cx="19653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 dirty="0" err="1">
                <a:solidFill>
                  <a:schemeClr val="tx1"/>
                </a:solidFill>
                <a:cs typeface="Times" charset="0"/>
              </a:rPr>
              <a:t>Ordralfabetix</a:t>
            </a:r>
            <a:endParaRPr lang="en-US" b="1" dirty="0">
              <a:solidFill>
                <a:schemeClr val="tx1"/>
              </a:solidFill>
              <a:cs typeface="Times" charset="0"/>
            </a:endParaRPr>
          </a:p>
        </p:txBody>
      </p:sp>
      <p:sp>
        <p:nvSpPr>
          <p:cNvPr id="38947" name="Rectangle 38"/>
          <p:cNvSpPr>
            <a:spLocks/>
          </p:cNvSpPr>
          <p:nvPr/>
        </p:nvSpPr>
        <p:spPr bwMode="auto">
          <a:xfrm>
            <a:off x="377470" y="2261800"/>
            <a:ext cx="14430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40639" bIns="0">
            <a:spAutoFit/>
          </a:bodyPr>
          <a:lstStyle/>
          <a:p>
            <a:pPr marL="39688"/>
            <a:r>
              <a:rPr lang="en-US" b="1" dirty="0" err="1">
                <a:solidFill>
                  <a:schemeClr val="tx1"/>
                </a:solidFill>
                <a:cs typeface="Times" charset="0"/>
              </a:rPr>
              <a:t>Cétautomatix</a:t>
            </a:r>
            <a:endParaRPr lang="en-US" b="1" dirty="0">
              <a:solidFill>
                <a:schemeClr val="tx1"/>
              </a:solidFill>
              <a:cs typeface="Times" charset="0"/>
            </a:endParaRPr>
          </a:p>
        </p:txBody>
      </p:sp>
      <p:sp>
        <p:nvSpPr>
          <p:cNvPr id="38948" name="Rectangle 39"/>
          <p:cNvSpPr>
            <a:spLocks/>
          </p:cNvSpPr>
          <p:nvPr/>
        </p:nvSpPr>
        <p:spPr bwMode="auto">
          <a:xfrm rot="-900000">
            <a:off x="2870200" y="3730625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is-a</a:t>
            </a:r>
          </a:p>
        </p:txBody>
      </p:sp>
      <p:sp>
        <p:nvSpPr>
          <p:cNvPr id="38949" name="Rectangle 40"/>
          <p:cNvSpPr>
            <a:spLocks/>
          </p:cNvSpPr>
          <p:nvPr/>
        </p:nvSpPr>
        <p:spPr bwMode="auto">
          <a:xfrm rot="1200000">
            <a:off x="2993452" y="2755254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is-a</a:t>
            </a:r>
          </a:p>
        </p:txBody>
      </p:sp>
      <p:sp>
        <p:nvSpPr>
          <p:cNvPr id="38950" name="Rectangle 41"/>
          <p:cNvSpPr>
            <a:spLocks/>
          </p:cNvSpPr>
          <p:nvPr/>
        </p:nvSpPr>
        <p:spPr bwMode="auto">
          <a:xfrm rot="4200000">
            <a:off x="4011613" y="2479675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is-a</a:t>
            </a:r>
          </a:p>
        </p:txBody>
      </p:sp>
      <p:sp>
        <p:nvSpPr>
          <p:cNvPr id="38951" name="Rectangle 42"/>
          <p:cNvSpPr>
            <a:spLocks/>
          </p:cNvSpPr>
          <p:nvPr/>
        </p:nvSpPr>
        <p:spPr bwMode="auto">
          <a:xfrm rot="-2280000">
            <a:off x="5283537" y="2621874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is-a</a:t>
            </a:r>
          </a:p>
        </p:txBody>
      </p:sp>
      <p:sp>
        <p:nvSpPr>
          <p:cNvPr id="38952" name="Rectangle 43"/>
          <p:cNvSpPr>
            <a:spLocks/>
          </p:cNvSpPr>
          <p:nvPr/>
        </p:nvSpPr>
        <p:spPr bwMode="auto">
          <a:xfrm rot="420000">
            <a:off x="6022975" y="3352800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is-a</a:t>
            </a:r>
          </a:p>
        </p:txBody>
      </p:sp>
      <p:sp>
        <p:nvSpPr>
          <p:cNvPr id="38953" name="Rectangle 44"/>
          <p:cNvSpPr>
            <a:spLocks/>
          </p:cNvSpPr>
          <p:nvPr/>
        </p:nvSpPr>
        <p:spPr bwMode="auto">
          <a:xfrm rot="4200000">
            <a:off x="6295053" y="4818202"/>
            <a:ext cx="545191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is-a</a:t>
            </a:r>
          </a:p>
        </p:txBody>
      </p:sp>
      <p:sp>
        <p:nvSpPr>
          <p:cNvPr id="38954" name="Rectangle 45"/>
          <p:cNvSpPr>
            <a:spLocks/>
          </p:cNvSpPr>
          <p:nvPr/>
        </p:nvSpPr>
        <p:spPr bwMode="auto">
          <a:xfrm rot="-3480000">
            <a:off x="3028022" y="4452938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is-a</a:t>
            </a:r>
          </a:p>
        </p:txBody>
      </p:sp>
      <p:cxnSp>
        <p:nvCxnSpPr>
          <p:cNvPr id="38955" name="AutoShape 46"/>
          <p:cNvCxnSpPr>
            <a:cxnSpLocks noChangeShapeType="1"/>
            <a:stCxn id="38922" idx="0"/>
            <a:endCxn id="38917" idx="5"/>
          </p:cNvCxnSpPr>
          <p:nvPr/>
        </p:nvCxnSpPr>
        <p:spPr bwMode="auto">
          <a:xfrm flipH="1" flipV="1">
            <a:off x="2322185" y="2588885"/>
            <a:ext cx="628978" cy="282449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56" name="Rectangle 47"/>
          <p:cNvSpPr>
            <a:spLocks/>
          </p:cNvSpPr>
          <p:nvPr/>
        </p:nvSpPr>
        <p:spPr bwMode="auto">
          <a:xfrm>
            <a:off x="4128663" y="5372622"/>
            <a:ext cx="1422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barks-at</a:t>
            </a:r>
          </a:p>
        </p:txBody>
      </p:sp>
      <p:sp>
        <p:nvSpPr>
          <p:cNvPr id="38957" name="Rectangle 48"/>
          <p:cNvSpPr>
            <a:spLocks/>
          </p:cNvSpPr>
          <p:nvPr/>
        </p:nvSpPr>
        <p:spPr bwMode="auto">
          <a:xfrm rot="18497799">
            <a:off x="6741789" y="4380226"/>
            <a:ext cx="193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takes-care-of</a:t>
            </a:r>
          </a:p>
        </p:txBody>
      </p:sp>
      <p:sp>
        <p:nvSpPr>
          <p:cNvPr id="38958" name="Rectangle 49"/>
          <p:cNvSpPr>
            <a:spLocks/>
          </p:cNvSpPr>
          <p:nvPr/>
        </p:nvSpPr>
        <p:spPr bwMode="auto">
          <a:xfrm rot="2700000">
            <a:off x="6599238" y="2647950"/>
            <a:ext cx="193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is-friend-of</a:t>
            </a:r>
          </a:p>
        </p:txBody>
      </p:sp>
      <p:sp>
        <p:nvSpPr>
          <p:cNvPr id="38959" name="Rectangle 50"/>
          <p:cNvSpPr>
            <a:spLocks/>
          </p:cNvSpPr>
          <p:nvPr/>
        </p:nvSpPr>
        <p:spPr bwMode="auto">
          <a:xfrm rot="239999">
            <a:off x="4487863" y="1520825"/>
            <a:ext cx="193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is-boss-of</a:t>
            </a:r>
          </a:p>
        </p:txBody>
      </p:sp>
      <p:sp>
        <p:nvSpPr>
          <p:cNvPr id="38960" name="Rectangle 51"/>
          <p:cNvSpPr>
            <a:spLocks/>
          </p:cNvSpPr>
          <p:nvPr/>
        </p:nvSpPr>
        <p:spPr bwMode="auto">
          <a:xfrm rot="-1019999">
            <a:off x="2397125" y="1638300"/>
            <a:ext cx="1460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is-boss-of</a:t>
            </a:r>
          </a:p>
        </p:txBody>
      </p:sp>
      <p:sp>
        <p:nvSpPr>
          <p:cNvPr id="38961" name="Rectangle 52"/>
          <p:cNvSpPr>
            <a:spLocks/>
          </p:cNvSpPr>
          <p:nvPr/>
        </p:nvSpPr>
        <p:spPr bwMode="auto">
          <a:xfrm rot="4606922">
            <a:off x="1655689" y="3438524"/>
            <a:ext cx="1778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fights-with</a:t>
            </a:r>
          </a:p>
        </p:txBody>
      </p:sp>
      <p:sp>
        <p:nvSpPr>
          <p:cNvPr id="38962" name="Rectangle 53"/>
          <p:cNvSpPr>
            <a:spLocks/>
          </p:cNvSpPr>
          <p:nvPr/>
        </p:nvSpPr>
        <p:spPr bwMode="auto">
          <a:xfrm rot="2639999">
            <a:off x="1401763" y="4953000"/>
            <a:ext cx="1422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sells-to</a:t>
            </a:r>
          </a:p>
        </p:txBody>
      </p:sp>
      <p:sp>
        <p:nvSpPr>
          <p:cNvPr id="38963" name="Rectangle 54"/>
          <p:cNvSpPr>
            <a:spLocks/>
          </p:cNvSpPr>
          <p:nvPr/>
        </p:nvSpPr>
        <p:spPr bwMode="auto">
          <a:xfrm rot="17588616">
            <a:off x="849511" y="3042481"/>
            <a:ext cx="1501377" cy="38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buys-from</a:t>
            </a:r>
          </a:p>
        </p:txBody>
      </p:sp>
      <p:sp>
        <p:nvSpPr>
          <p:cNvPr id="38964" name="Rectangle 55"/>
          <p:cNvSpPr>
            <a:spLocks/>
          </p:cNvSpPr>
          <p:nvPr/>
        </p:nvSpPr>
        <p:spPr bwMode="auto">
          <a:xfrm rot="20601385">
            <a:off x="4906360" y="4599893"/>
            <a:ext cx="1333500" cy="32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Apple Chancery" charset="0"/>
                <a:ea typeface="Apple Chancery" charset="0"/>
                <a:cs typeface="Apple Chancery" charset="0"/>
                <a:sym typeface="Courier New" charset="0"/>
              </a:rPr>
              <a:t>lives-with</a:t>
            </a:r>
          </a:p>
        </p:txBody>
      </p:sp>
      <p:grpSp>
        <p:nvGrpSpPr>
          <p:cNvPr id="38965" name="Group 58"/>
          <p:cNvGrpSpPr>
            <a:grpSpLocks/>
          </p:cNvGrpSpPr>
          <p:nvPr/>
        </p:nvGrpSpPr>
        <p:grpSpPr bwMode="auto">
          <a:xfrm>
            <a:off x="3881438" y="4610100"/>
            <a:ext cx="1111250" cy="723900"/>
            <a:chOff x="0" y="0"/>
            <a:chExt cx="700" cy="456"/>
          </a:xfrm>
        </p:grpSpPr>
        <p:sp>
          <p:nvSpPr>
            <p:cNvPr id="38974" name="Oval 56"/>
            <p:cNvSpPr>
              <a:spLocks/>
            </p:cNvSpPr>
            <p:nvPr/>
          </p:nvSpPr>
          <p:spPr bwMode="auto">
            <a:xfrm>
              <a:off x="136" y="0"/>
              <a:ext cx="427" cy="456"/>
            </a:xfrm>
            <a:prstGeom prst="ellipse">
              <a:avLst/>
            </a:prstGeom>
            <a:solidFill>
              <a:srgbClr val="FFAF1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75" name="Rectangle 57"/>
            <p:cNvSpPr>
              <a:spLocks/>
            </p:cNvSpPr>
            <p:nvPr/>
          </p:nvSpPr>
          <p:spPr bwMode="auto">
            <a:xfrm>
              <a:off x="0" y="88"/>
              <a:ext cx="700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b="1">
                  <a:solidFill>
                    <a:schemeClr val="tx1"/>
                  </a:solidFill>
                  <a:cs typeface="Times" charset="0"/>
                </a:rPr>
                <a:t>Human</a:t>
              </a:r>
            </a:p>
          </p:txBody>
        </p:sp>
      </p:grpSp>
      <p:pic>
        <p:nvPicPr>
          <p:cNvPr id="38968" name="Picture 61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500" y="4075906"/>
            <a:ext cx="1158875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70" name="Rectangle 63"/>
          <p:cNvSpPr>
            <a:spLocks/>
          </p:cNvSpPr>
          <p:nvPr/>
        </p:nvSpPr>
        <p:spPr bwMode="auto">
          <a:xfrm>
            <a:off x="3429000" y="6629400"/>
            <a:ext cx="20510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 u="sng" dirty="0">
                <a:solidFill>
                  <a:srgbClr val="C000C0"/>
                </a:solidFill>
                <a:latin typeface="Helvetica" charset="0"/>
                <a:cs typeface="Helvetica" charset="0"/>
                <a:sym typeface="Helvetica" charset="0"/>
                <a:hlinkClick r:id="rId8"/>
              </a:rPr>
              <a:t>[http://www.asterix.tm.fr]</a:t>
            </a:r>
            <a:endParaRPr lang="en-US" sz="1400" u="sng" dirty="0">
              <a:solidFill>
                <a:srgbClr val="C000C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38971" name="Picture 64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563" y="128200"/>
            <a:ext cx="1309262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Image result for CÃ©tautomatix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2846"/>
            <a:ext cx="1169746" cy="189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AutoShape 28"/>
          <p:cNvCxnSpPr>
            <a:cxnSpLocks noChangeShapeType="1"/>
            <a:stCxn id="38978" idx="4"/>
            <a:endCxn id="38974" idx="0"/>
          </p:cNvCxnSpPr>
          <p:nvPr/>
        </p:nvCxnSpPr>
        <p:spPr bwMode="auto">
          <a:xfrm flipH="1">
            <a:off x="4436270" y="3937000"/>
            <a:ext cx="213407" cy="673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1" name="Rectangle 42"/>
          <p:cNvSpPr>
            <a:spLocks/>
          </p:cNvSpPr>
          <p:nvPr/>
        </p:nvSpPr>
        <p:spPr bwMode="auto">
          <a:xfrm rot="17020005">
            <a:off x="4048516" y="3816739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sr-Latn-R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AKO</a:t>
            </a:r>
            <a:endParaRPr lang="en-US" dirty="0">
              <a:latin typeface="Calibri Light" panose="020F0302020204030204" pitchFamily="34" charset="0"/>
              <a:ea typeface="Apple Chancery" charset="0"/>
              <a:cs typeface="Calibri Light" panose="020F0302020204030204" pitchFamily="34" charset="0"/>
              <a:sym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0654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en-US" dirty="0" err="1"/>
              <a:t>Semantix</a:t>
            </a:r>
            <a:r>
              <a:rPr lang="en-US" dirty="0"/>
              <a:t> Net </a:t>
            </a:r>
            <a:r>
              <a:rPr lang="sr-Latn-RS" dirty="0"/>
              <a:t>nije baš najpreciznija</a:t>
            </a:r>
            <a:endParaRPr lang="en-US" dirty="0"/>
          </a:p>
        </p:txBody>
      </p:sp>
      <p:sp>
        <p:nvSpPr>
          <p:cNvPr id="3994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sr-Latn-RS" sz="2400" dirty="0"/>
              <a:t>boje</a:t>
            </a:r>
            <a:endParaRPr lang="en-US" sz="2400" dirty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/>
              <a:t>Trebale bi da budu pravilno kodirane kao </a:t>
            </a:r>
            <a:r>
              <a:rPr lang="sr-Latn-RS" sz="2000" b="1" dirty="0"/>
              <a:t>posebni čvorovi</a:t>
            </a:r>
            <a:r>
              <a:rPr lang="sr-Latn-RS" sz="2000" dirty="0"/>
              <a:t> sa relacijama ka odgovarajućim objektima</a:t>
            </a: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sr-Latn-RS" sz="2400" dirty="0"/>
              <a:t>Tipovi fontova</a:t>
            </a:r>
            <a:endParaRPr lang="en-US" sz="2400" dirty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/>
              <a:t>Impliciraju različite </a:t>
            </a:r>
            <a:r>
              <a:rPr lang="sr-Latn-RS" sz="2000" b="1" dirty="0"/>
              <a:t>tipove relacija</a:t>
            </a:r>
            <a:endParaRPr lang="en-US" sz="2000" b="1" dirty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/>
              <a:t>Da nije tako nacrtano, trebali bi dodatni čvo</a:t>
            </a:r>
            <a:r>
              <a:rPr lang="en-GB" sz="2000" dirty="0"/>
              <a:t>r</a:t>
            </a:r>
            <a:r>
              <a:rPr lang="sr-Latn-RS" sz="2000" dirty="0"/>
              <a:t>ovi i relacije</a:t>
            </a: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sr-Latn-RS" sz="2400" dirty="0"/>
              <a:t>Relacije među klasama</a:t>
            </a:r>
            <a:endParaRPr lang="en-US" sz="2400" dirty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/>
              <a:t>Ne žive svi psi </a:t>
            </a:r>
            <a:r>
              <a:rPr lang="sr-Latn-RS" sz="2000"/>
              <a:t>sa Ljudima</a:t>
            </a:r>
            <a:endParaRPr lang="en-US" sz="2000" dirty="0"/>
          </a:p>
          <a:p>
            <a:pPr marL="723900" lvl="1" eaLnBrk="1" hangingPunct="1">
              <a:lnSpc>
                <a:spcPct val="90000"/>
              </a:lnSpc>
            </a:pPr>
            <a:r>
              <a:rPr lang="en-US" sz="2000" dirty="0"/>
              <a:t>AKO (a-kind-of) </a:t>
            </a:r>
            <a:r>
              <a:rPr lang="sr-Latn-RS" sz="2000" dirty="0"/>
              <a:t>relacija je specijalna </a:t>
            </a:r>
            <a:r>
              <a:rPr lang="en-US" sz="2000" dirty="0"/>
              <a:t>(</a:t>
            </a:r>
            <a:r>
              <a:rPr lang="sr-Latn-RS" sz="2000" dirty="0"/>
              <a:t>nasleđivanje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sr-Latn-RS" sz="2400" dirty="0"/>
              <a:t>Instance </a:t>
            </a:r>
            <a:endParaRPr lang="en-US" sz="2400" dirty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/>
              <a:t>Strelice od individuala koji su ljudi ka klasi </a:t>
            </a:r>
            <a:r>
              <a:rPr lang="en-US" sz="2000" dirty="0"/>
              <a:t>Human </a:t>
            </a:r>
            <a:r>
              <a:rPr lang="sr-Latn-RS" sz="2000" dirty="0"/>
              <a:t>su izostavljenje</a:t>
            </a:r>
            <a:endParaRPr lang="en-US" sz="2000" dirty="0"/>
          </a:p>
          <a:p>
            <a:pPr marL="1066800" lvl="2" eaLnBrk="1" hangingPunct="1">
              <a:lnSpc>
                <a:spcPct val="90000"/>
              </a:lnSpc>
            </a:pPr>
            <a:r>
              <a:rPr lang="sr-Latn-RS" sz="1800" dirty="0"/>
              <a:t>Pretpostavljeno da </a:t>
            </a:r>
            <a:r>
              <a:rPr lang="en-US" sz="1800" dirty="0"/>
              <a:t>AKO </a:t>
            </a:r>
            <a:r>
              <a:rPr lang="sr-Latn-RS" sz="1800" dirty="0"/>
              <a:t>dozvoljava nasleđivanje</a:t>
            </a:r>
            <a:endParaRPr lang="en-US" sz="1800" dirty="0"/>
          </a:p>
          <a:p>
            <a:pPr eaLnBrk="1" hangingPunct="1">
              <a:lnSpc>
                <a:spcPct val="90000"/>
              </a:lnSpc>
            </a:pPr>
            <a:r>
              <a:rPr lang="sr-Latn-RS" sz="2400" dirty="0"/>
              <a:t>Usmerenosti </a:t>
            </a:r>
            <a:endParaRPr lang="en-US" sz="2400" dirty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/>
              <a:t>Smer strelica je važan, ne smer teksta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09058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Nedostaci</a:t>
            </a:r>
            <a:r>
              <a:rPr lang="en-US" dirty="0"/>
              <a:t> </a:t>
            </a:r>
            <a:r>
              <a:rPr lang="en-US" dirty="0" err="1"/>
              <a:t>semanti</a:t>
            </a:r>
            <a:r>
              <a:rPr lang="sr-Latn-RS" dirty="0"/>
              <a:t>č</a:t>
            </a:r>
            <a:r>
              <a:rPr lang="en-US" dirty="0" err="1"/>
              <a:t>kih</a:t>
            </a:r>
            <a:r>
              <a:rPr lang="en-US" dirty="0"/>
              <a:t> </a:t>
            </a:r>
            <a:r>
              <a:rPr lang="en-US" dirty="0" err="1"/>
              <a:t>mre</a:t>
            </a:r>
            <a:r>
              <a:rPr lang="sr-Latn-RS" dirty="0"/>
              <a:t>ž</a:t>
            </a:r>
            <a:r>
              <a:rPr lang="en-US" dirty="0"/>
              <a:t>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Imenovanje čvorova i linkova</a:t>
            </a:r>
            <a:endParaRPr lang="en-US" dirty="0"/>
          </a:p>
          <a:p>
            <a:r>
              <a:rPr lang="sr-Latn-RS" dirty="0"/>
              <a:t>Kombinatorna eksplozija pri pretrazi linkova</a:t>
            </a:r>
            <a:endParaRPr lang="en-US" dirty="0"/>
          </a:p>
          <a:p>
            <a:pPr lvl="1"/>
            <a:r>
              <a:rPr lang="sr-Latn-RS" dirty="0"/>
              <a:t>Heuristika</a:t>
            </a:r>
            <a:r>
              <a:rPr lang="en-US" dirty="0"/>
              <a:t>??</a:t>
            </a:r>
          </a:p>
          <a:p>
            <a:pPr lvl="1"/>
            <a:r>
              <a:rPr lang="sr-Latn-RS" dirty="0"/>
              <a:t>Kontrolne strategije</a:t>
            </a:r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5637953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Metode za reprezentaciju znanja </a:t>
            </a:r>
            <a:br>
              <a:rPr lang="sr-Latn-RS" dirty="0"/>
            </a:br>
            <a:r>
              <a:rPr lang="sr-Latn-RS" dirty="0"/>
              <a:t>(ZR metode)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Produkciona pravila</a:t>
            </a:r>
            <a:endParaRPr lang="en-US" dirty="0"/>
          </a:p>
          <a:p>
            <a:r>
              <a:rPr lang="sr-Latn-RS" dirty="0"/>
              <a:t>Stabla</a:t>
            </a:r>
            <a:r>
              <a:rPr lang="en-US" dirty="0"/>
              <a:t>, </a:t>
            </a:r>
            <a:r>
              <a:rPr lang="sr-Latn-RS" dirty="0"/>
              <a:t>grafovi</a:t>
            </a:r>
            <a:r>
              <a:rPr lang="en-US" dirty="0"/>
              <a:t> (</a:t>
            </a:r>
            <a:r>
              <a:rPr lang="sr-Latn-RS" dirty="0"/>
              <a:t>n</a:t>
            </a:r>
            <a:r>
              <a:rPr lang="en-US" dirty="0"/>
              <a:t>.</a:t>
            </a:r>
            <a:r>
              <a:rPr lang="sr-Latn-RS" dirty="0"/>
              <a:t>pr</a:t>
            </a:r>
            <a:r>
              <a:rPr lang="en-US" dirty="0"/>
              <a:t>. </a:t>
            </a:r>
            <a:r>
              <a:rPr lang="sr-Latn-RS" dirty="0"/>
              <a:t>Semantičke mreže</a:t>
            </a:r>
            <a:r>
              <a:rPr lang="en-US" dirty="0"/>
              <a:t>, </a:t>
            </a:r>
            <a:r>
              <a:rPr lang="sr-Latn-RS" dirty="0"/>
              <a:t>konceptne mape</a:t>
            </a:r>
            <a:r>
              <a:rPr lang="en-US" dirty="0"/>
              <a:t>, </a:t>
            </a:r>
            <a:r>
              <a:rPr lang="sr-Latn-RS" dirty="0"/>
              <a:t>konceptni grafovi</a:t>
            </a:r>
            <a:r>
              <a:rPr lang="en-US" dirty="0"/>
              <a:t>, </a:t>
            </a:r>
            <a:r>
              <a:rPr lang="sr-Latn-RS" dirty="0"/>
              <a:t>ontologija</a:t>
            </a:r>
            <a:r>
              <a:rPr lang="en-US" dirty="0"/>
              <a:t>)</a:t>
            </a:r>
          </a:p>
          <a:p>
            <a:r>
              <a:rPr lang="sr-Latn-RS" b="1" dirty="0"/>
              <a:t>Šeme i frejmovi</a:t>
            </a:r>
            <a:endParaRPr lang="en-US" b="1" dirty="0"/>
          </a:p>
          <a:p>
            <a:r>
              <a:rPr lang="en-US" dirty="0" err="1"/>
              <a:t>Logi</a:t>
            </a:r>
            <a:r>
              <a:rPr lang="sr-Latn-RS" dirty="0"/>
              <a:t>ka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5029200"/>
            <a:ext cx="381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 </a:t>
            </a:r>
            <a:r>
              <a:rPr lang="sr-Latn-RS" sz="3200" i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Rezonovanje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92939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Plitko i duboko znanje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4953000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/>
              <a:t>Plitko znanje:</a:t>
            </a:r>
          </a:p>
          <a:p>
            <a:pPr lvl="1"/>
            <a:r>
              <a:rPr lang="sr-Latn-RS" dirty="0"/>
              <a:t>Znanje bazirano na činjenicama</a:t>
            </a:r>
          </a:p>
          <a:p>
            <a:pPr lvl="1"/>
            <a:r>
              <a:rPr lang="sr-Latn-RS" dirty="0"/>
              <a:t>Bez razumevanja </a:t>
            </a:r>
            <a:r>
              <a:rPr lang="sr-Latn-RS" b="1" dirty="0"/>
              <a:t>uslova koji dovode do tih činjenica</a:t>
            </a:r>
            <a:endParaRPr lang="sr-Latn-RS" dirty="0"/>
          </a:p>
          <a:p>
            <a:r>
              <a:rPr lang="sr-Latn-RS" dirty="0"/>
              <a:t>Semantičke mreže su primer formalizma za predstavljanje plitkog znanja</a:t>
            </a:r>
          </a:p>
          <a:p>
            <a:pPr lvl="1"/>
            <a:r>
              <a:rPr lang="sr-Latn-RS" dirty="0"/>
              <a:t>Svo znanje je u čvorovima i vezama</a:t>
            </a:r>
          </a:p>
          <a:p>
            <a:r>
              <a:rPr lang="sr-Latn-RS" dirty="0"/>
              <a:t>Duboko znanje:</a:t>
            </a:r>
          </a:p>
          <a:p>
            <a:pPr lvl="1"/>
            <a:r>
              <a:rPr lang="sr-Latn-RS" dirty="0"/>
              <a:t>Znanje zasnovano na formalnoj teoriji domena</a:t>
            </a:r>
          </a:p>
          <a:p>
            <a:pPr lvl="1"/>
            <a:r>
              <a:rPr lang="sr-Latn-RS" dirty="0"/>
              <a:t>Objašnjava semantiku zašto se nešto dešava</a:t>
            </a:r>
          </a:p>
          <a:p>
            <a:pPr lvl="1"/>
            <a:r>
              <a:rPr lang="sr-Latn-RS" dirty="0"/>
              <a:t>Na primer, zaključivanje o bolesti na osnovu znanja patofiziološkog procesa</a:t>
            </a:r>
          </a:p>
          <a:p>
            <a:r>
              <a:rPr lang="sr-Latn-RS" dirty="0"/>
              <a:t>Šeme su primer formalizma za predstavljanje dubokog znanja</a:t>
            </a:r>
          </a:p>
          <a:p>
            <a:pPr lvl="1"/>
            <a:r>
              <a:rPr lang="sr-Latn-RS" dirty="0"/>
              <a:t>Objašnjavaju semantiku zašto se nešto dešava</a:t>
            </a:r>
          </a:p>
        </p:txBody>
      </p:sp>
    </p:spTree>
    <p:extLst>
      <p:ext uri="{BB962C8B-B14F-4D97-AF65-F5344CB8AC3E}">
        <p14:creationId xmlns:p14="http://schemas.microsoft.com/office/powerpoint/2010/main" val="9815390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Plitko i duboko znanje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4525963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Posmatrajmo plitki medicinski SBZ izgrađen sa pravilima poput sledećeg</a:t>
            </a:r>
            <a:endParaRPr lang="en-US" dirty="0"/>
          </a:p>
          <a:p>
            <a:pPr lvl="1"/>
            <a:r>
              <a:rPr lang="en-US" dirty="0"/>
              <a:t>IF </a:t>
            </a:r>
            <a:r>
              <a:rPr lang="sr-Latn-RS" dirty="0"/>
              <a:t>osoba ima temperaturu</a:t>
            </a:r>
            <a:br>
              <a:rPr lang="sr-Latn-RS" dirty="0"/>
            </a:br>
            <a:r>
              <a:rPr lang="en-US" sz="2800" dirty="0"/>
              <a:t>THEN </a:t>
            </a:r>
            <a:r>
              <a:rPr lang="sr-Latn-RS" sz="2800" dirty="0"/>
              <a:t>uzeti </a:t>
            </a:r>
            <a:r>
              <a:rPr lang="en-US" sz="2800" dirty="0"/>
              <a:t>aspirin</a:t>
            </a:r>
          </a:p>
          <a:p>
            <a:pPr lvl="2"/>
            <a:r>
              <a:rPr lang="sr-Latn-RS" dirty="0"/>
              <a:t>Nema objašnjenja zašto će aspirin pomoći da se smanji temperatura</a:t>
            </a:r>
            <a:endParaRPr lang="en-US" dirty="0"/>
          </a:p>
          <a:p>
            <a:r>
              <a:rPr lang="sr-Latn-RS" dirty="0"/>
              <a:t>Znanje je </a:t>
            </a:r>
            <a:r>
              <a:rPr lang="sr-Latn-RS" b="1" dirty="0"/>
              <a:t>bazirano na sintaksi</a:t>
            </a:r>
            <a:r>
              <a:rPr lang="sr-Latn-RS" dirty="0"/>
              <a:t>, </a:t>
            </a:r>
            <a:r>
              <a:rPr lang="sr-Latn-RS" b="1" dirty="0"/>
              <a:t>ne na semantici</a:t>
            </a:r>
            <a:endParaRPr lang="en-US" b="1" dirty="0"/>
          </a:p>
          <a:p>
            <a:r>
              <a:rPr lang="sr-Latn-RS" dirty="0"/>
              <a:t>Domenski ekspert </a:t>
            </a:r>
            <a:r>
              <a:rPr lang="en-US" dirty="0"/>
              <a:t>(</a:t>
            </a:r>
            <a:r>
              <a:rPr lang="sr-Latn-RS" dirty="0"/>
              <a:t>lekar</a:t>
            </a:r>
            <a:r>
              <a:rPr lang="en-US" dirty="0"/>
              <a:t>) </a:t>
            </a:r>
            <a:r>
              <a:rPr lang="sr-Latn-RS" dirty="0"/>
              <a:t>ima duboko znanje o problemu</a:t>
            </a:r>
            <a:r>
              <a:rPr lang="en-US" dirty="0"/>
              <a:t> (</a:t>
            </a:r>
            <a:r>
              <a:rPr lang="sr-Latn-RS" dirty="0"/>
              <a:t>u većini slučajeva</a:t>
            </a:r>
            <a:r>
              <a:rPr lang="en-US" dirty="0"/>
              <a:t>…)</a:t>
            </a:r>
            <a:endParaRPr lang="sr-Latn-RS" dirty="0"/>
          </a:p>
          <a:p>
            <a:pPr lvl="1"/>
            <a:r>
              <a:rPr lang="sr-Latn-RS" dirty="0"/>
              <a:t>Zašto pacijent ima temperaturu? (patofiziologija)</a:t>
            </a:r>
          </a:p>
          <a:p>
            <a:pPr lvl="1"/>
            <a:r>
              <a:rPr lang="sr-Latn-RS" dirty="0"/>
              <a:t>Kako deluje aspirin? (farmakologija)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9" name="Rectangle 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Primer</a:t>
            </a:r>
            <a:r>
              <a:rPr lang="en-US" dirty="0"/>
              <a:t> </a:t>
            </a:r>
            <a:r>
              <a:rPr lang="sr-Latn-RS" dirty="0"/>
              <a:t>2</a:t>
            </a:r>
            <a:r>
              <a:rPr lang="en-US" dirty="0"/>
              <a:t> </a:t>
            </a:r>
            <a:r>
              <a:rPr lang="sr-Latn-RS" dirty="0"/>
              <a:t>Stablo parsiranja</a:t>
            </a:r>
            <a:endParaRPr lang="en-US" dirty="0"/>
          </a:p>
        </p:txBody>
      </p:sp>
      <p:sp>
        <p:nvSpPr>
          <p:cNvPr id="2867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F1CE2A54-5C0A-473E-9E8F-DF84F08254A5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12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8700" name="Rectangle 30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8229600" cy="4906963"/>
          </a:xfrm>
        </p:spPr>
        <p:txBody>
          <a:bodyPr/>
          <a:lstStyle/>
          <a:p>
            <a:pPr marL="495300" indent="-457200"/>
            <a:r>
              <a:rPr lang="sr-Latn-RS" dirty="0"/>
              <a:t>Primer rečenice</a:t>
            </a:r>
            <a:r>
              <a:rPr lang="en-US" dirty="0"/>
              <a:t>:</a:t>
            </a:r>
            <a:r>
              <a:rPr lang="sr-Latn-RS" dirty="0"/>
              <a:t> </a:t>
            </a:r>
            <a:r>
              <a:rPr lang="de-DE" dirty="0"/>
              <a:t>Die laute Frau schimpft das Kind </a:t>
            </a:r>
            <a:endParaRPr lang="en-US" sz="2400" dirty="0">
              <a:latin typeface="Courier" charset="0"/>
              <a:sym typeface="Courier" charset="0"/>
            </a:endParaRPr>
          </a:p>
        </p:txBody>
      </p:sp>
      <p:sp>
        <p:nvSpPr>
          <p:cNvPr id="28678" name="Rectangle 8"/>
          <p:cNvSpPr>
            <a:spLocks/>
          </p:cNvSpPr>
          <p:nvPr/>
        </p:nvSpPr>
        <p:spPr bwMode="auto">
          <a:xfrm>
            <a:off x="2255738" y="5682673"/>
            <a:ext cx="4215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sr-Latn-RS" sz="1600" dirty="0" err="1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Frau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  <p:sp>
        <p:nvSpPr>
          <p:cNvPr id="28679" name="Rectangle 9"/>
          <p:cNvSpPr>
            <a:spLocks/>
          </p:cNvSpPr>
          <p:nvPr/>
        </p:nvSpPr>
        <p:spPr bwMode="auto">
          <a:xfrm>
            <a:off x="3212298" y="5627761"/>
            <a:ext cx="82234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sr-Latn-RS" sz="1600" dirty="0" err="1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schimpft</a:t>
            </a:r>
            <a:r>
              <a:rPr lang="sr-Latn-RS" sz="1600" dirty="0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 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  <p:sp>
        <p:nvSpPr>
          <p:cNvPr id="28680" name="Rectangle 10"/>
          <p:cNvSpPr>
            <a:spLocks/>
          </p:cNvSpPr>
          <p:nvPr/>
        </p:nvSpPr>
        <p:spPr bwMode="auto">
          <a:xfrm>
            <a:off x="6776361" y="5572211"/>
            <a:ext cx="40876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sr-Latn-RS" sz="1600" dirty="0" err="1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Kind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  <p:sp>
        <p:nvSpPr>
          <p:cNvPr id="28682" name="Rectangle 12"/>
          <p:cNvSpPr>
            <a:spLocks/>
          </p:cNvSpPr>
          <p:nvPr/>
        </p:nvSpPr>
        <p:spPr bwMode="auto">
          <a:xfrm>
            <a:off x="3429000" y="2209800"/>
            <a:ext cx="1612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&lt;sentence&gt;</a:t>
            </a:r>
          </a:p>
        </p:txBody>
      </p:sp>
      <p:sp>
        <p:nvSpPr>
          <p:cNvPr id="28683" name="Rectangle 13"/>
          <p:cNvSpPr>
            <a:spLocks/>
          </p:cNvSpPr>
          <p:nvPr/>
        </p:nvSpPr>
        <p:spPr bwMode="auto">
          <a:xfrm>
            <a:off x="4435475" y="3581400"/>
            <a:ext cx="147155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&lt;object</a:t>
            </a:r>
            <a:r>
              <a:rPr lang="sr-Latn-R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 phrase</a:t>
            </a:r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&gt;</a:t>
            </a:r>
          </a:p>
        </p:txBody>
      </p:sp>
      <p:sp>
        <p:nvSpPr>
          <p:cNvPr id="28684" name="Rectangle 14"/>
          <p:cNvSpPr>
            <a:spLocks/>
          </p:cNvSpPr>
          <p:nvPr/>
        </p:nvSpPr>
        <p:spPr bwMode="auto">
          <a:xfrm>
            <a:off x="2052701" y="4470502"/>
            <a:ext cx="1003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&lt;noun&gt;</a:t>
            </a:r>
          </a:p>
        </p:txBody>
      </p:sp>
      <p:sp>
        <p:nvSpPr>
          <p:cNvPr id="28685" name="Rectangle 15"/>
          <p:cNvSpPr>
            <a:spLocks/>
          </p:cNvSpPr>
          <p:nvPr/>
        </p:nvSpPr>
        <p:spPr bwMode="auto">
          <a:xfrm>
            <a:off x="6553200" y="4797104"/>
            <a:ext cx="1003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&lt;noun&gt;</a:t>
            </a:r>
          </a:p>
        </p:txBody>
      </p:sp>
      <p:sp>
        <p:nvSpPr>
          <p:cNvPr id="28687" name="Rectangle 17"/>
          <p:cNvSpPr>
            <a:spLocks/>
          </p:cNvSpPr>
          <p:nvPr/>
        </p:nvSpPr>
        <p:spPr bwMode="auto">
          <a:xfrm>
            <a:off x="3134511" y="3646561"/>
            <a:ext cx="1003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&lt;verb&gt;</a:t>
            </a:r>
          </a:p>
        </p:txBody>
      </p:sp>
      <p:cxnSp>
        <p:nvCxnSpPr>
          <p:cNvPr id="28689" name="AutoShape 19"/>
          <p:cNvCxnSpPr>
            <a:cxnSpLocks noChangeShapeType="1"/>
          </p:cNvCxnSpPr>
          <p:nvPr/>
        </p:nvCxnSpPr>
        <p:spPr bwMode="auto">
          <a:xfrm flipH="1">
            <a:off x="1447800" y="2438400"/>
            <a:ext cx="2514600" cy="9144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0" name="AutoShape 20"/>
          <p:cNvCxnSpPr>
            <a:cxnSpLocks noChangeShapeType="1"/>
            <a:endCxn id="28687" idx="0"/>
          </p:cNvCxnSpPr>
          <p:nvPr/>
        </p:nvCxnSpPr>
        <p:spPr bwMode="auto">
          <a:xfrm flipH="1">
            <a:off x="3636161" y="2503561"/>
            <a:ext cx="338931" cy="11430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1" name="AutoShape 21"/>
          <p:cNvCxnSpPr>
            <a:cxnSpLocks noChangeShapeType="1"/>
            <a:endCxn id="28683" idx="0"/>
          </p:cNvCxnSpPr>
          <p:nvPr/>
        </p:nvCxnSpPr>
        <p:spPr bwMode="auto">
          <a:xfrm>
            <a:off x="3962400" y="2438400"/>
            <a:ext cx="1208854" cy="11430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2" name="AutoShape 22"/>
          <p:cNvCxnSpPr>
            <a:cxnSpLocks noChangeShapeType="1"/>
            <a:stCxn id="28683" idx="2"/>
          </p:cNvCxnSpPr>
          <p:nvPr/>
        </p:nvCxnSpPr>
        <p:spPr bwMode="auto">
          <a:xfrm flipH="1">
            <a:off x="5041900" y="3827621"/>
            <a:ext cx="129354" cy="83968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4" name="AutoShape 24"/>
          <p:cNvCxnSpPr>
            <a:cxnSpLocks noChangeShapeType="1"/>
            <a:endCxn id="28679" idx="0"/>
          </p:cNvCxnSpPr>
          <p:nvPr/>
        </p:nvCxnSpPr>
        <p:spPr bwMode="auto">
          <a:xfrm>
            <a:off x="3538444" y="3883407"/>
            <a:ext cx="85025" cy="1744354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5" name="AutoShape 25"/>
          <p:cNvCxnSpPr>
            <a:cxnSpLocks noChangeShapeType="1"/>
            <a:stCxn id="45" idx="2"/>
          </p:cNvCxnSpPr>
          <p:nvPr/>
        </p:nvCxnSpPr>
        <p:spPr bwMode="auto">
          <a:xfrm flipH="1">
            <a:off x="660726" y="3602720"/>
            <a:ext cx="787074" cy="81688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6" name="AutoShape 26"/>
          <p:cNvCxnSpPr>
            <a:cxnSpLocks noChangeShapeType="1"/>
          </p:cNvCxnSpPr>
          <p:nvPr/>
        </p:nvCxnSpPr>
        <p:spPr bwMode="auto">
          <a:xfrm>
            <a:off x="2503225" y="4796197"/>
            <a:ext cx="25563" cy="824405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7" name="AutoShape 27"/>
          <p:cNvCxnSpPr>
            <a:cxnSpLocks noChangeShapeType="1"/>
          </p:cNvCxnSpPr>
          <p:nvPr/>
        </p:nvCxnSpPr>
        <p:spPr bwMode="auto">
          <a:xfrm>
            <a:off x="1454796" y="3634296"/>
            <a:ext cx="0" cy="9906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Rectangle 16"/>
          <p:cNvSpPr>
            <a:spLocks/>
          </p:cNvSpPr>
          <p:nvPr/>
        </p:nvSpPr>
        <p:spPr bwMode="auto">
          <a:xfrm>
            <a:off x="660725" y="3356499"/>
            <a:ext cx="15741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&lt;subject</a:t>
            </a:r>
            <a:r>
              <a:rPr lang="sr-Latn-R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 phrase</a:t>
            </a:r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&gt;</a:t>
            </a:r>
          </a:p>
        </p:txBody>
      </p:sp>
      <p:cxnSp>
        <p:nvCxnSpPr>
          <p:cNvPr id="50" name="AutoShape 25"/>
          <p:cNvCxnSpPr>
            <a:cxnSpLocks noChangeShapeType="1"/>
            <a:stCxn id="45" idx="2"/>
          </p:cNvCxnSpPr>
          <p:nvPr/>
        </p:nvCxnSpPr>
        <p:spPr bwMode="auto">
          <a:xfrm>
            <a:off x="1447800" y="3602720"/>
            <a:ext cx="914400" cy="867782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Rectangle 14"/>
          <p:cNvSpPr>
            <a:spLocks/>
          </p:cNvSpPr>
          <p:nvPr/>
        </p:nvSpPr>
        <p:spPr bwMode="auto">
          <a:xfrm>
            <a:off x="159075" y="4421080"/>
            <a:ext cx="1221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</a:t>
            </a:r>
            <a:r>
              <a:rPr lang="sr-Latn-RS" sz="1600" dirty="0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determiner</a:t>
            </a:r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&gt;</a:t>
            </a:r>
          </a:p>
        </p:txBody>
      </p:sp>
      <p:cxnSp>
        <p:nvCxnSpPr>
          <p:cNvPr id="56" name="AutoShape 26"/>
          <p:cNvCxnSpPr>
            <a:cxnSpLocks noChangeShapeType="1"/>
          </p:cNvCxnSpPr>
          <p:nvPr/>
        </p:nvCxnSpPr>
        <p:spPr bwMode="auto">
          <a:xfrm flipH="1">
            <a:off x="635163" y="4624896"/>
            <a:ext cx="25563" cy="937704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Rectangle 8"/>
          <p:cNvSpPr>
            <a:spLocks/>
          </p:cNvSpPr>
          <p:nvPr/>
        </p:nvSpPr>
        <p:spPr bwMode="auto">
          <a:xfrm>
            <a:off x="336550" y="5633251"/>
            <a:ext cx="30617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sr-Latn-RS" sz="1600" dirty="0" err="1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Die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  <p:sp>
        <p:nvSpPr>
          <p:cNvPr id="80" name="Rectangle 14"/>
          <p:cNvSpPr>
            <a:spLocks/>
          </p:cNvSpPr>
          <p:nvPr/>
        </p:nvSpPr>
        <p:spPr bwMode="auto">
          <a:xfrm>
            <a:off x="4414457" y="4679518"/>
            <a:ext cx="1221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</a:t>
            </a:r>
            <a:r>
              <a:rPr lang="sr-Latn-RS" sz="1600" dirty="0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determiner</a:t>
            </a:r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&gt;</a:t>
            </a:r>
          </a:p>
        </p:txBody>
      </p:sp>
      <p:cxnSp>
        <p:nvCxnSpPr>
          <p:cNvPr id="81" name="AutoShape 22"/>
          <p:cNvCxnSpPr>
            <a:cxnSpLocks noChangeShapeType="1"/>
          </p:cNvCxnSpPr>
          <p:nvPr/>
        </p:nvCxnSpPr>
        <p:spPr bwMode="auto">
          <a:xfrm>
            <a:off x="5106577" y="4952386"/>
            <a:ext cx="0" cy="569603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Rectangle 10"/>
          <p:cNvSpPr>
            <a:spLocks/>
          </p:cNvSpPr>
          <p:nvPr/>
        </p:nvSpPr>
        <p:spPr bwMode="auto">
          <a:xfrm>
            <a:off x="4872538" y="5597316"/>
            <a:ext cx="33021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sr-Latn-RS" sz="1600" dirty="0" err="1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das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  <p:cxnSp>
        <p:nvCxnSpPr>
          <p:cNvPr id="85" name="AutoShape 27"/>
          <p:cNvCxnSpPr>
            <a:cxnSpLocks noChangeShapeType="1"/>
            <a:stCxn id="28683" idx="2"/>
          </p:cNvCxnSpPr>
          <p:nvPr/>
        </p:nvCxnSpPr>
        <p:spPr bwMode="auto">
          <a:xfrm>
            <a:off x="5171254" y="3827621"/>
            <a:ext cx="1839146" cy="954579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Rectangle 14"/>
          <p:cNvSpPr>
            <a:spLocks/>
          </p:cNvSpPr>
          <p:nvPr/>
        </p:nvSpPr>
        <p:spPr bwMode="auto">
          <a:xfrm>
            <a:off x="1003752" y="4656443"/>
            <a:ext cx="104836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</a:t>
            </a:r>
            <a:r>
              <a:rPr lang="sr-Latn-R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adjective</a:t>
            </a:r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&gt;</a:t>
            </a:r>
          </a:p>
        </p:txBody>
      </p:sp>
      <p:cxnSp>
        <p:nvCxnSpPr>
          <p:cNvPr id="90" name="AutoShape 27"/>
          <p:cNvCxnSpPr>
            <a:cxnSpLocks noChangeShapeType="1"/>
          </p:cNvCxnSpPr>
          <p:nvPr/>
        </p:nvCxnSpPr>
        <p:spPr bwMode="auto">
          <a:xfrm>
            <a:off x="1473155" y="4870880"/>
            <a:ext cx="0" cy="732616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Rectangle 10"/>
          <p:cNvSpPr>
            <a:spLocks/>
          </p:cNvSpPr>
          <p:nvPr/>
        </p:nvSpPr>
        <p:spPr bwMode="auto">
          <a:xfrm>
            <a:off x="1233186" y="5603496"/>
            <a:ext cx="5017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sr-Latn-RS" sz="1600" dirty="0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laute 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  <p:cxnSp>
        <p:nvCxnSpPr>
          <p:cNvPr id="34" name="AutoShape 22"/>
          <p:cNvCxnSpPr>
            <a:cxnSpLocks noChangeShapeType="1"/>
          </p:cNvCxnSpPr>
          <p:nvPr/>
        </p:nvCxnSpPr>
        <p:spPr bwMode="auto">
          <a:xfrm>
            <a:off x="6948087" y="4981254"/>
            <a:ext cx="0" cy="569603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537988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Plitko i duboko znanje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/>
              <a:t>U SBZ sa plitkim znanjem poptpuno su prihvatljiva pravila kao što je sledeće</a:t>
            </a:r>
            <a:endParaRPr lang="en-US" dirty="0"/>
          </a:p>
          <a:p>
            <a:pPr lvl="1"/>
            <a:r>
              <a:rPr lang="en-US" dirty="0"/>
              <a:t>IF </a:t>
            </a:r>
            <a:r>
              <a:rPr lang="sr-Latn-RS" dirty="0"/>
              <a:t>kiša pada u Kaću</a:t>
            </a:r>
            <a:br>
              <a:rPr lang="sr-Latn-RS" dirty="0"/>
            </a:br>
            <a:r>
              <a:rPr lang="en-US" dirty="0"/>
              <a:t>THEN </a:t>
            </a:r>
            <a:r>
              <a:rPr lang="sr-Latn-RS" dirty="0"/>
              <a:t>biće zemljotres na Aljasci</a:t>
            </a:r>
          </a:p>
          <a:p>
            <a:r>
              <a:rPr lang="sr-Latn-RS" dirty="0"/>
              <a:t>Sve dok činjenice same nisu kontradiktorne:</a:t>
            </a:r>
          </a:p>
          <a:p>
            <a:pPr lvl="1"/>
            <a:r>
              <a:rPr lang="en-US" dirty="0"/>
              <a:t>IF </a:t>
            </a:r>
            <a:r>
              <a:rPr lang="sr-Latn-RS" dirty="0"/>
              <a:t>kiša pada u Kaću</a:t>
            </a:r>
            <a:br>
              <a:rPr lang="sr-Latn-RS" dirty="0"/>
            </a:br>
            <a:r>
              <a:rPr lang="sr-Latn-RS" dirty="0"/>
              <a:t>THEN ne pada kiša u Kaću</a:t>
            </a:r>
            <a:endParaRPr lang="en-US" dirty="0"/>
          </a:p>
          <a:p>
            <a:r>
              <a:rPr lang="sr-Latn-RS" dirty="0"/>
              <a:t>Plitko znanje je dovoljno za mnoge realne probleme, ali složeni problemi zahtevaju duboko znanje.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729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64863FEF-D466-4679-8E4E-E5B9E9C51843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121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Šeme</a:t>
            </a:r>
            <a:endParaRPr lang="en-US" dirty="0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067800" cy="5257800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sr-Latn-RS" dirty="0"/>
              <a:t>U psihologiji </a:t>
            </a:r>
            <a:r>
              <a:rPr lang="sr-Latn-RS" b="1" dirty="0"/>
              <a:t>š</a:t>
            </a:r>
            <a:r>
              <a:rPr lang="en-US" b="1" dirty="0" err="1"/>
              <a:t>ema</a:t>
            </a:r>
            <a:r>
              <a:rPr lang="en-US" dirty="0"/>
              <a:t> </a:t>
            </a:r>
            <a:r>
              <a:rPr lang="sr-Latn-RS" dirty="0"/>
              <a:t>se tumači kao </a:t>
            </a:r>
            <a:r>
              <a:rPr lang="sr-Latn-RS" b="1" dirty="0"/>
              <a:t>mreža koncepata </a:t>
            </a:r>
            <a:r>
              <a:rPr lang="sr-Latn-RS" dirty="0"/>
              <a:t>kojom se upravlja proces razmišljanja. Predstavlja aktivnu </a:t>
            </a:r>
            <a:r>
              <a:rPr lang="sr-Latn-RS" b="1" dirty="0"/>
              <a:t>organizaciju prošlih iskustava i reakcija</a:t>
            </a:r>
            <a:r>
              <a:rPr lang="sr-Latn-RS" dirty="0"/>
              <a:t> koji se koriste pri razmišljanju i percepciji.</a:t>
            </a:r>
          </a:p>
          <a:p>
            <a:pPr lvl="1"/>
            <a:r>
              <a:rPr lang="sr-Latn-RS" dirty="0"/>
              <a:t>Npr. Kada bi prisustvovali </a:t>
            </a:r>
            <a:r>
              <a:rPr lang="sr-Latn-RS" b="1" dirty="0"/>
              <a:t>Bečkom</a:t>
            </a:r>
            <a:r>
              <a:rPr lang="sr-Latn-RS" dirty="0"/>
              <a:t> novogodišnjem koncertu očekujete da vidite lepo obučene ljude koji sviraju klasičnu muziku, retko bi čekivali da tamo vidite ljude u staroj pocepanoj i kožnoj odeći koji sviraju metal ili punk.</a:t>
            </a:r>
          </a:p>
          <a:p>
            <a:r>
              <a:rPr lang="sr-Latn-RS" dirty="0"/>
              <a:t>U AI </a:t>
            </a:r>
            <a:r>
              <a:rPr lang="sr-Latn-RS" b="1" dirty="0"/>
              <a:t>šema</a:t>
            </a:r>
            <a:r>
              <a:rPr lang="sr-Latn-RS" dirty="0"/>
              <a:t> se tumači kao mreža bazičnih gadivnih blokova za organizovanje, čuvanje i pronalaženje znanja.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755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64863FEF-D466-4679-8E4E-E5B9E9C51843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122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Šeme</a:t>
            </a:r>
            <a:endParaRPr lang="en-US" dirty="0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sr-Latn-RS" dirty="0"/>
              <a:t>Pogodne za reprezentovanje složenijih znanja</a:t>
            </a:r>
            <a:endParaRPr lang="en-US" dirty="0"/>
          </a:p>
          <a:p>
            <a:pPr marL="685800" lvl="1" eaLnBrk="1" hangingPunct="1"/>
            <a:r>
              <a:rPr lang="sr-Latn-RS" b="1" dirty="0"/>
              <a:t>Kauzalne (uzročne) veze između opažaja ili akcije i odgovarajućeg ishoda</a:t>
            </a:r>
          </a:p>
          <a:p>
            <a:pPr marL="1085850" lvl="2"/>
            <a:r>
              <a:rPr lang="sr-Latn-RS" dirty="0"/>
              <a:t>Na primer, hodanje je jedna senzomotorna shema koja uključuje koordinaciju čulnih opažaja sa motornim radnjama</a:t>
            </a:r>
            <a:endParaRPr lang="en-US" dirty="0"/>
          </a:p>
          <a:p>
            <a:pPr marL="685800" lvl="1" eaLnBrk="1" hangingPunct="1"/>
            <a:r>
              <a:rPr lang="en-US" dirty="0"/>
              <a:t>“</a:t>
            </a:r>
            <a:r>
              <a:rPr lang="sr-Latn-RS" dirty="0"/>
              <a:t>dublje</a:t>
            </a:r>
            <a:r>
              <a:rPr lang="en-US" dirty="0"/>
              <a:t>” </a:t>
            </a:r>
            <a:r>
              <a:rPr lang="sr-Latn-RS" dirty="0"/>
              <a:t>znanje nego semantičke mreže</a:t>
            </a:r>
            <a:endParaRPr lang="en-US" dirty="0"/>
          </a:p>
          <a:p>
            <a:pPr marL="968375" lvl="2" eaLnBrk="1" hangingPunct="1"/>
            <a:r>
              <a:rPr lang="sr-Latn-RS" b="1" dirty="0"/>
              <a:t>Čvorovi mogu da imaju internu strukturu!</a:t>
            </a:r>
            <a:endParaRPr lang="en-US" b="1" dirty="0"/>
          </a:p>
          <a:p>
            <a:pPr marL="685800" lvl="1" eaLnBrk="1" hangingPunct="1"/>
            <a:r>
              <a:rPr lang="sr-Latn-RS" dirty="0"/>
              <a:t>Za ljude često </a:t>
            </a:r>
            <a:r>
              <a:rPr lang="sr-Latn-RS" b="1" dirty="0"/>
              <a:t>tacitsko znanje</a:t>
            </a:r>
          </a:p>
          <a:p>
            <a:pPr marL="1085850" lvl="2"/>
            <a:r>
              <a:rPr lang="sr-Latn-RS" dirty="0"/>
              <a:t>Semantičke mreže omogućuju predstavljanje deklarativnog znanja</a:t>
            </a:r>
            <a:endParaRPr lang="en-US" dirty="0"/>
          </a:p>
          <a:p>
            <a:r>
              <a:rPr lang="sr-Latn-RS"/>
              <a:t>Posmatraćemo </a:t>
            </a:r>
            <a:r>
              <a:rPr lang="sr-Latn-RS" dirty="0"/>
              <a:t>šemu kao mrežu koncepata kojom se opisuje neki drugi koncept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127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030D9B2C-3724-48F4-A35D-3C32F18DD261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123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Konceptna šema</a:t>
            </a:r>
            <a:endParaRPr lang="en-US" dirty="0"/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105399"/>
          </a:xfrm>
        </p:spPr>
        <p:txBody>
          <a:bodyPr>
            <a:normAutofit fontScale="85000" lnSpcReduction="20000"/>
          </a:bodyPr>
          <a:lstStyle/>
          <a:p>
            <a:r>
              <a:rPr lang="sr-Latn-RS" b="1" dirty="0"/>
              <a:t>Apstrakcija</a:t>
            </a:r>
            <a:r>
              <a:rPr lang="sr-Latn-RS" dirty="0"/>
              <a:t> koja obuhvata </a:t>
            </a:r>
            <a:r>
              <a:rPr lang="sr-Latn-RS" b="1" dirty="0"/>
              <a:t>opšte/tipične karakteristike konkretnih objekta</a:t>
            </a:r>
            <a:endParaRPr lang="en-US" b="1" dirty="0"/>
          </a:p>
          <a:p>
            <a:pPr marL="685800" lvl="1" eaLnBrk="1" hangingPunct="1"/>
            <a:r>
              <a:rPr lang="sr-Latn-RS" b="1" dirty="0"/>
              <a:t>Sadrži najvažnija svojstva </a:t>
            </a:r>
            <a:r>
              <a:rPr lang="sr-Latn-RS" dirty="0"/>
              <a:t>koja se obično pridružuju objektu tog tipa</a:t>
            </a:r>
            <a:endParaRPr lang="en-US" dirty="0"/>
          </a:p>
          <a:p>
            <a:pPr marL="968375" lvl="2" eaLnBrk="1" hangingPunct="1"/>
            <a:r>
              <a:rPr lang="sr-Latn-RS" dirty="0"/>
              <a:t>Može biti zavisna od zadatka, konteksta, </a:t>
            </a:r>
            <a:r>
              <a:rPr lang="sr-Latn-RS" dirty="0" err="1"/>
              <a:t>spos</a:t>
            </a:r>
            <a:r>
              <a:rPr lang="en-US" dirty="0"/>
              <a:t>o</a:t>
            </a:r>
            <a:r>
              <a:rPr lang="sr-Latn-RS" dirty="0" err="1"/>
              <a:t>bnosti</a:t>
            </a:r>
            <a:r>
              <a:rPr lang="sr-Latn-RS" dirty="0"/>
              <a:t> korisnika</a:t>
            </a:r>
            <a:r>
              <a:rPr lang="en-US" dirty="0"/>
              <a:t>, …</a:t>
            </a:r>
          </a:p>
          <a:p>
            <a:pPr marL="685800" lvl="1" eaLnBrk="1" hangingPunct="1"/>
            <a:r>
              <a:rPr lang="sr-Latn-RS" dirty="0"/>
              <a:t>Slično stereotipovima</a:t>
            </a:r>
          </a:p>
          <a:p>
            <a:pPr marL="685800" lvl="1"/>
            <a:r>
              <a:rPr lang="sr-Latn-RS" dirty="0"/>
              <a:t>Na primer, </a:t>
            </a:r>
            <a:r>
              <a:rPr lang="sr-Latn-RS" b="1" dirty="0"/>
              <a:t>konceptualna shema jabuke </a:t>
            </a:r>
            <a:r>
              <a:rPr lang="sr-Latn-RS" dirty="0"/>
              <a:t>će uključiti opšte </a:t>
            </a:r>
            <a:r>
              <a:rPr lang="sr-Latn-RS" b="1" dirty="0"/>
              <a:t>karakteristike jabuka </a:t>
            </a:r>
            <a:r>
              <a:rPr lang="sr-Latn-RS" dirty="0"/>
              <a:t>kao što su </a:t>
            </a:r>
            <a:r>
              <a:rPr lang="sr-Latn-RS" b="1" dirty="0"/>
              <a:t>veličina, boja, ukus, ...</a:t>
            </a:r>
            <a:endParaRPr lang="en-US" b="1" dirty="0"/>
          </a:p>
          <a:p>
            <a:pPr eaLnBrk="1" hangingPunct="1"/>
            <a:r>
              <a:rPr lang="sr-Latn-RS" dirty="0"/>
              <a:t>Pojednostavljuje rasuđivanje koncentrisanjem na </a:t>
            </a:r>
            <a:r>
              <a:rPr lang="sr-Latn-RS" b="1" dirty="0"/>
              <a:t>suštinske aspekte</a:t>
            </a:r>
            <a:endParaRPr lang="en-US" b="1" dirty="0"/>
          </a:p>
          <a:p>
            <a:pPr eaLnBrk="1" hangingPunct="1"/>
            <a:r>
              <a:rPr lang="sr-Latn-RS" dirty="0"/>
              <a:t>Ipak može da zahteva metode zaključivanja specifične za konkretne veze</a:t>
            </a:r>
          </a:p>
          <a:p>
            <a:pPr lvl="1"/>
            <a:r>
              <a:rPr lang="sr-Latn-RS" dirty="0"/>
              <a:t>Kao što smo imali da se rezonovanje u semantičkim mrežama baziralo na tipovima veza, na primer AKO veze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4351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64863FEF-D466-4679-8E4E-E5B9E9C51843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124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Šeme</a:t>
            </a:r>
            <a:endParaRPr lang="en-US" dirty="0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067800" cy="5105400"/>
          </a:xfrm>
        </p:spPr>
        <p:txBody>
          <a:bodyPr>
            <a:normAutofit/>
          </a:bodyPr>
          <a:lstStyle/>
          <a:p>
            <a:pPr eaLnBrk="1" hangingPunct="1"/>
            <a:r>
              <a:rPr lang="sr-Latn-RS" dirty="0"/>
              <a:t>Šema može da se linkuje sa drugim šemama</a:t>
            </a:r>
          </a:p>
          <a:p>
            <a:pPr eaLnBrk="1" hangingPunct="1"/>
            <a:r>
              <a:rPr lang="sr-Latn-RS" dirty="0"/>
              <a:t>Šeme mogu da se hijerahijski organizuju</a:t>
            </a:r>
          </a:p>
          <a:p>
            <a:pPr eaLnBrk="1" hangingPunct="1"/>
            <a:r>
              <a:rPr lang="sr-Latn-RS" dirty="0"/>
              <a:t>Frejmovi su najbolji primeri šema</a:t>
            </a:r>
          </a:p>
        </p:txBody>
      </p:sp>
    </p:spTree>
    <p:extLst>
      <p:ext uri="{BB962C8B-B14F-4D97-AF65-F5344CB8AC3E}">
        <p14:creationId xmlns:p14="http://schemas.microsoft.com/office/powerpoint/2010/main" val="201482779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C4255364-FC09-42B7-89C1-3B36DAFCB63F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125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Primeri šeme</a:t>
            </a:r>
            <a:endParaRPr lang="en-US" dirty="0"/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Najčešće korišćene </a:t>
            </a:r>
            <a:r>
              <a:rPr lang="sr-Latn-RS" b="1" dirty="0"/>
              <a:t>instance šema </a:t>
            </a:r>
            <a:r>
              <a:rPr lang="sr-Latn-RS" dirty="0"/>
              <a:t>su</a:t>
            </a:r>
            <a:endParaRPr lang="en-US" dirty="0"/>
          </a:p>
          <a:p>
            <a:pPr marL="685800" lvl="1" eaLnBrk="1" hangingPunct="1"/>
            <a:r>
              <a:rPr lang="sr-Latn-RS" dirty="0"/>
              <a:t>frejmovi</a:t>
            </a:r>
            <a:r>
              <a:rPr lang="en-US" dirty="0"/>
              <a:t> [</a:t>
            </a:r>
            <a:r>
              <a:rPr lang="en-US" dirty="0" err="1"/>
              <a:t>Minsky</a:t>
            </a:r>
            <a:r>
              <a:rPr lang="en-US" dirty="0"/>
              <a:t> 1975]</a:t>
            </a:r>
          </a:p>
          <a:p>
            <a:pPr marL="685800" lvl="1" eaLnBrk="1" hangingPunct="1"/>
            <a:r>
              <a:rPr lang="sr-Latn-RS" dirty="0"/>
              <a:t>skriptovi</a:t>
            </a:r>
            <a:r>
              <a:rPr lang="en-US" dirty="0"/>
              <a:t> [</a:t>
            </a:r>
            <a:r>
              <a:rPr lang="en-US" dirty="0" err="1"/>
              <a:t>Schank</a:t>
            </a:r>
            <a:r>
              <a:rPr lang="en-US" dirty="0"/>
              <a:t> 1977]</a:t>
            </a:r>
          </a:p>
          <a:p>
            <a:pPr eaLnBrk="1" hangingPunct="1"/>
            <a:r>
              <a:rPr lang="sr-Latn-RS" b="1" dirty="0"/>
              <a:t>Frejmovi</a:t>
            </a:r>
            <a:r>
              <a:rPr lang="sr-Latn-RS" dirty="0"/>
              <a:t> su </a:t>
            </a:r>
            <a:r>
              <a:rPr lang="sr-Latn-RS" b="1" dirty="0"/>
              <a:t>grupe slotova</a:t>
            </a:r>
            <a:r>
              <a:rPr lang="sr-Latn-RS" dirty="0"/>
              <a:t> pomoću kojih se definišu </a:t>
            </a:r>
            <a:r>
              <a:rPr lang="sr-Latn-RS" b="1" dirty="0"/>
              <a:t>stereotipni objekti</a:t>
            </a:r>
            <a:endParaRPr lang="en-US" b="1" dirty="0"/>
          </a:p>
          <a:p>
            <a:pPr eaLnBrk="1" hangingPunct="1"/>
            <a:r>
              <a:rPr lang="sr-Latn-RS" b="1" dirty="0"/>
              <a:t>Skriptovi</a:t>
            </a:r>
            <a:r>
              <a:rPr lang="sr-Latn-RS" dirty="0"/>
              <a:t> su </a:t>
            </a:r>
            <a:r>
              <a:rPr lang="sr-Latn-RS" b="1" dirty="0"/>
              <a:t>vremenski uređene sekvence frejmova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08AA7-AA8F-4382-82F7-8E9A628B7299}"/>
              </a:ext>
            </a:extLst>
          </p:cNvPr>
          <p:cNvSpPr txBox="1"/>
          <p:nvPr/>
        </p:nvSpPr>
        <p:spPr>
          <a:xfrm>
            <a:off x="6781800" y="622852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FF0000"/>
                </a:solidFill>
              </a:rPr>
              <a:t>više naredni čas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8721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E8C261EF-C86E-4BE9-BA31-3B88BAA4F94F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126</a:t>
            </a:fld>
            <a:endParaRPr lang="en-US" sz="900" dirty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Frejm </a:t>
            </a:r>
            <a:endParaRPr lang="en-US" dirty="0"/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76200" y="1219200"/>
            <a:ext cx="9067800" cy="5638800"/>
          </a:xfrm>
        </p:spPr>
        <p:txBody>
          <a:bodyPr>
            <a:noAutofit/>
          </a:bodyPr>
          <a:lstStyle/>
          <a:p>
            <a:pPr eaLnBrk="1" hangingPunct="1">
              <a:spcBef>
                <a:spcPts val="0"/>
              </a:spcBef>
            </a:pPr>
            <a:r>
              <a:rPr lang="sr-Latn-RS" sz="2800" dirty="0"/>
              <a:t>Predstavlja znanje o objektu</a:t>
            </a:r>
            <a:endParaRPr lang="en-US" sz="2800" dirty="0"/>
          </a:p>
          <a:p>
            <a:pPr marL="685800" lvl="1" eaLnBrk="1" hangingPunct="1">
              <a:spcBef>
                <a:spcPts val="0"/>
              </a:spcBef>
            </a:pPr>
            <a:r>
              <a:rPr lang="sr-Latn-RS" sz="2400" dirty="0"/>
              <a:t>Ima pretpostavljene (dafault) vrednosti za većinu slotova</a:t>
            </a:r>
            <a:endParaRPr lang="en-US" sz="2400" dirty="0"/>
          </a:p>
          <a:p>
            <a:pPr>
              <a:spcBef>
                <a:spcPts val="0"/>
              </a:spcBef>
            </a:pPr>
            <a:r>
              <a:rPr lang="sr-Latn-RS" sz="2800" dirty="0"/>
              <a:t>Frejmovi mogu se koristiti za predstavu:</a:t>
            </a:r>
          </a:p>
          <a:p>
            <a:pPr lvl="1">
              <a:spcBef>
                <a:spcPts val="0"/>
              </a:spcBef>
            </a:pPr>
            <a:r>
              <a:rPr lang="sr-Latn-RS" sz="2400" dirty="0"/>
              <a:t>Deklarativnog znanja (objekti i propertiji)</a:t>
            </a:r>
          </a:p>
          <a:p>
            <a:pPr lvl="1">
              <a:spcBef>
                <a:spcPts val="0"/>
              </a:spcBef>
            </a:pPr>
            <a:r>
              <a:rPr lang="sr-Latn-RS" sz="2400" dirty="0"/>
              <a:t>Proceduralnog zananja (preuzimanje informacija i dostizanje cilja)</a:t>
            </a:r>
          </a:p>
          <a:p>
            <a:pPr lvl="1">
              <a:spcBef>
                <a:spcPts val="0"/>
              </a:spcBef>
            </a:pPr>
            <a:r>
              <a:rPr lang="sr-Latn-RS" sz="2400" dirty="0"/>
              <a:t>Nasleđivanja</a:t>
            </a:r>
          </a:p>
          <a:p>
            <a:pPr>
              <a:spcBef>
                <a:spcPts val="0"/>
              </a:spcBef>
            </a:pPr>
            <a:r>
              <a:rPr lang="sr-Latn-RS" sz="2800" dirty="0"/>
              <a:t>Frejmovi su organizovani hijerarhijski</a:t>
            </a:r>
            <a:endParaRPr lang="en-US" sz="2800" dirty="0"/>
          </a:p>
          <a:p>
            <a:pPr marL="685800" lvl="1">
              <a:spcBef>
                <a:spcPts val="0"/>
              </a:spcBef>
            </a:pPr>
            <a:r>
              <a:rPr lang="sr-Latn-RS" sz="2400" dirty="0"/>
              <a:t>Kao i semantičke mreže, podržavaju </a:t>
            </a:r>
            <a:r>
              <a:rPr lang="sr-Latn-RS" sz="2400" b="1" dirty="0"/>
              <a:t>nasleđivanje</a:t>
            </a:r>
          </a:p>
          <a:p>
            <a:pPr marL="685800" lvl="1">
              <a:spcBef>
                <a:spcPts val="0"/>
              </a:spcBef>
            </a:pPr>
            <a:r>
              <a:rPr lang="sr-Latn-RS" sz="2400" dirty="0"/>
              <a:t>Zajedno sa svim problemima koje to donosi</a:t>
            </a:r>
          </a:p>
          <a:p>
            <a:pPr marL="285750">
              <a:spcBef>
                <a:spcPts val="0"/>
              </a:spcBef>
            </a:pPr>
            <a:r>
              <a:rPr lang="sr-Latn-RS" sz="2800" dirty="0"/>
              <a:t>Znanje se najčešće organizuje po vezama uzroka i efekta (slično kao u rule based sistemima)</a:t>
            </a:r>
          </a:p>
        </p:txBody>
      </p:sp>
    </p:spTree>
    <p:extLst>
      <p:ext uri="{BB962C8B-B14F-4D97-AF65-F5344CB8AC3E}">
        <p14:creationId xmlns:p14="http://schemas.microsoft.com/office/powerpoint/2010/main" val="40109207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Primer jednostavnog frejma</a:t>
            </a:r>
            <a:endParaRPr lang="en-US" dirty="0"/>
          </a:p>
        </p:txBody>
      </p:sp>
      <p:sp>
        <p:nvSpPr>
          <p:cNvPr id="5120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582646EA-828D-4EB9-B4D5-B1FF2E6D5EA8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127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graphicFrame>
        <p:nvGraphicFramePr>
          <p:cNvPr id="51206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0662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Slot Name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Filler</a:t>
                      </a:r>
                      <a:r>
                        <a:rPr kumimoji="0" lang="sr-Latn-R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 value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News Gothic MT" charset="0"/>
                        <a:ea typeface="News Gothic MT" charset="0"/>
                        <a:cs typeface="News Gothic MT" charset="0"/>
                        <a:sym typeface="News Gothic M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Astérix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height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weight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low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profession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warrior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armor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helmet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intelligence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very high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marital status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presumed single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1393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E8C261EF-C86E-4BE9-BA31-3B88BAA4F94F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128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Slotovi frejma </a:t>
            </a:r>
            <a:endParaRPr lang="en-US" dirty="0"/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76200" y="1219200"/>
            <a:ext cx="9067800" cy="5638800"/>
          </a:xfrm>
        </p:spPr>
        <p:txBody>
          <a:bodyPr>
            <a:noAutofit/>
          </a:bodyPr>
          <a:lstStyle/>
          <a:p>
            <a:pPr marL="285750">
              <a:spcBef>
                <a:spcPts val="0"/>
              </a:spcBef>
            </a:pPr>
            <a:r>
              <a:rPr lang="sr-Latn-RS" sz="2800" dirty="0"/>
              <a:t>Slotovi mogu da sadrže razne podatke tipa:</a:t>
            </a:r>
          </a:p>
          <a:p>
            <a:pPr marL="685800" lvl="1">
              <a:spcBef>
                <a:spcPts val="0"/>
              </a:spcBef>
            </a:pPr>
            <a:r>
              <a:rPr lang="sr-Latn-RS" sz="2400" dirty="0"/>
              <a:t>Pravila, činjenice</a:t>
            </a:r>
            <a:r>
              <a:rPr lang="en-US" sz="2400" dirty="0"/>
              <a:t>, </a:t>
            </a:r>
            <a:r>
              <a:rPr lang="sr-Latn-RS" sz="2400" dirty="0"/>
              <a:t>slike</a:t>
            </a:r>
            <a:r>
              <a:rPr lang="en-US" sz="2400" dirty="0"/>
              <a:t>, video, </a:t>
            </a:r>
            <a:r>
              <a:rPr lang="sr-Latn-RS" sz="2400" dirty="0"/>
              <a:t>komentari</a:t>
            </a:r>
            <a:r>
              <a:rPr lang="en-US" sz="2400" dirty="0"/>
              <a:t>, </a:t>
            </a:r>
            <a:r>
              <a:rPr lang="sr-Latn-RS" sz="2400" dirty="0"/>
              <a:t>informacije za debagovanje, pitanja, hipoteze,  ali i druge frejmove</a:t>
            </a:r>
            <a:endParaRPr lang="en-US" sz="2400" dirty="0"/>
          </a:p>
          <a:p>
            <a:pPr marL="285750">
              <a:spcBef>
                <a:spcPts val="0"/>
              </a:spcBef>
            </a:pPr>
            <a:r>
              <a:rPr lang="sr-Latn-RS" sz="2800" dirty="0"/>
              <a:t>Slotovi mogu da sadrže proceduralne dodatke</a:t>
            </a:r>
          </a:p>
          <a:p>
            <a:pPr marL="968375" lvl="2">
              <a:spcBef>
                <a:spcPts val="0"/>
              </a:spcBef>
            </a:pPr>
            <a:r>
              <a:rPr lang="sr-Latn-RS" dirty="0"/>
              <a:t>Procedure koje se pozivaju u specifičnim situacijama u koje je uključen određeni slot</a:t>
            </a:r>
            <a:endParaRPr lang="en-US" dirty="0"/>
          </a:p>
          <a:p>
            <a:pPr marL="1263650" lvl="3">
              <a:spcBef>
                <a:spcPts val="0"/>
              </a:spcBef>
            </a:pPr>
            <a:r>
              <a:rPr lang="sr-Latn-RS" dirty="0"/>
              <a:t>Pri kreiranju, modifikaciji, uklanjanju vrednosti slota</a:t>
            </a:r>
            <a:endParaRPr lang="en-US" dirty="0"/>
          </a:p>
          <a:p>
            <a:pPr marL="285750">
              <a:spcBef>
                <a:spcPts val="0"/>
              </a:spcBef>
            </a:pPr>
            <a:endParaRPr lang="en-US" dirty="0"/>
          </a:p>
          <a:p>
            <a:pPr marL="28575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8028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E8C261EF-C86E-4BE9-BA31-3B88BAA4F94F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129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Struktura frejma </a:t>
            </a:r>
            <a:endParaRPr lang="en-US" dirty="0"/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76200" y="1143000"/>
            <a:ext cx="9067800" cy="5715000"/>
          </a:xfrm>
        </p:spPr>
        <p:txBody>
          <a:bodyPr>
            <a:noAutofit/>
          </a:bodyPr>
          <a:lstStyle/>
          <a:p>
            <a:pPr marL="285750">
              <a:spcBef>
                <a:spcPts val="0"/>
              </a:spcBef>
            </a:pPr>
            <a:r>
              <a:rPr lang="sr-Latn-RS" sz="2800" dirty="0"/>
              <a:t>Dva osnovna elementa strukture frejma</a:t>
            </a:r>
            <a:r>
              <a:rPr lang="en-US" sz="2800" dirty="0"/>
              <a:t>: </a:t>
            </a:r>
            <a:r>
              <a:rPr lang="en-US" sz="2800" b="1" dirty="0"/>
              <a:t>slot</a:t>
            </a:r>
            <a:r>
              <a:rPr lang="sr-Latn-RS" sz="2800" b="1" dirty="0"/>
              <a:t>ovi </a:t>
            </a:r>
            <a:r>
              <a:rPr lang="sr-Latn-RS" sz="2800" dirty="0"/>
              <a:t>i </a:t>
            </a:r>
            <a:r>
              <a:rPr lang="sr-Latn-RS" sz="2800" b="1" dirty="0"/>
              <a:t>faceti</a:t>
            </a:r>
            <a:r>
              <a:rPr lang="sr-Latn-RS" sz="2800" dirty="0"/>
              <a:t>.</a:t>
            </a:r>
          </a:p>
          <a:p>
            <a:pPr marL="285750">
              <a:spcBef>
                <a:spcPts val="0"/>
              </a:spcBef>
            </a:pPr>
            <a:r>
              <a:rPr lang="sr-Latn-RS" sz="2800" dirty="0"/>
              <a:t>Svaki slot sadrži jedan ili više faceta.</a:t>
            </a:r>
          </a:p>
          <a:p>
            <a:pPr>
              <a:spcBef>
                <a:spcPts val="0"/>
              </a:spcBef>
            </a:pPr>
            <a:r>
              <a:rPr lang="sr-Latn-RS" sz="2800" dirty="0"/>
              <a:t>Postoje slotovi kojima se definišu </a:t>
            </a:r>
            <a:r>
              <a:rPr lang="sr-Latn-RS" sz="2800" b="1" dirty="0"/>
              <a:t>preci i potomci</a:t>
            </a:r>
            <a:endParaRPr lang="en-US" sz="2800" b="1" dirty="0"/>
          </a:p>
          <a:p>
            <a:pPr marL="685800" lvl="1">
              <a:spcBef>
                <a:spcPts val="0"/>
              </a:spcBef>
            </a:pPr>
            <a:r>
              <a:rPr lang="sr-Latn-RS" sz="2400" dirty="0"/>
              <a:t>Korišćene za uspostavljanje hijerarhije nasleđivanja svojstava</a:t>
            </a:r>
            <a:r>
              <a:rPr lang="en-US" sz="2400" dirty="0"/>
              <a:t> (</a:t>
            </a:r>
            <a:r>
              <a:rPr lang="sr-Latn-RS" sz="2400" dirty="0"/>
              <a:t>n</a:t>
            </a:r>
            <a:r>
              <a:rPr lang="en-US" sz="2400" dirty="0"/>
              <a:t>.</a:t>
            </a:r>
            <a:r>
              <a:rPr lang="sr-Latn-RS" sz="2400" dirty="0"/>
              <a:t>pr</a:t>
            </a:r>
            <a:r>
              <a:rPr lang="en-US" sz="2400" dirty="0"/>
              <a:t>., specialization-of)</a:t>
            </a:r>
            <a:endParaRPr lang="sr-Latn-RS" sz="2800" dirty="0"/>
          </a:p>
          <a:p>
            <a:pPr>
              <a:spcBef>
                <a:spcPts val="0"/>
              </a:spcBef>
            </a:pPr>
            <a:r>
              <a:rPr lang="sr-Latn-RS" sz="2800" dirty="0"/>
              <a:t>Postoje deskritpivni slotovi</a:t>
            </a:r>
            <a:endParaRPr lang="en-US" sz="2800" dirty="0"/>
          </a:p>
          <a:p>
            <a:pPr marL="685800" lvl="1">
              <a:spcBef>
                <a:spcPts val="0"/>
              </a:spcBef>
            </a:pPr>
            <a:r>
              <a:rPr lang="sr-Latn-RS" sz="2400" dirty="0"/>
              <a:t>Sadrže deklarativne informacije ili podatke</a:t>
            </a:r>
            <a:r>
              <a:rPr lang="en-US" sz="2400" dirty="0"/>
              <a:t> (</a:t>
            </a:r>
            <a:r>
              <a:rPr lang="sr-Latn-RS" sz="2400" dirty="0"/>
              <a:t>statičko znanje</a:t>
            </a:r>
            <a:r>
              <a:rPr lang="en-US" sz="2400" dirty="0"/>
              <a:t>)</a:t>
            </a:r>
            <a:endParaRPr lang="sr-Latn-RS" sz="2400" dirty="0"/>
          </a:p>
          <a:p>
            <a:pPr marL="285750">
              <a:spcBef>
                <a:spcPts val="0"/>
              </a:spcBef>
            </a:pPr>
            <a:r>
              <a:rPr lang="sr-Latn-RS" sz="2800" dirty="0"/>
              <a:t>Proceduralni dodaci za slotove</a:t>
            </a:r>
            <a:endParaRPr lang="en-US" sz="2800" dirty="0"/>
          </a:p>
          <a:p>
            <a:pPr marL="685800" lvl="1">
              <a:spcBef>
                <a:spcPts val="0"/>
              </a:spcBef>
            </a:pPr>
            <a:r>
              <a:rPr lang="sr-Latn-RS" sz="2400" dirty="0"/>
              <a:t>Sadrže funkcije koje mogu da usmeravaju proces rezonovanje </a:t>
            </a:r>
            <a:r>
              <a:rPr lang="en-US" sz="2400" dirty="0"/>
              <a:t>(d</a:t>
            </a:r>
            <a:r>
              <a:rPr lang="sr-Latn-RS" sz="2400" dirty="0"/>
              <a:t>inamičko znanje</a:t>
            </a:r>
            <a:r>
              <a:rPr lang="en-US" sz="2400" dirty="0"/>
              <a:t>) (</a:t>
            </a:r>
            <a:r>
              <a:rPr lang="sr-Latn-RS" sz="2400" dirty="0"/>
              <a:t>n</a:t>
            </a:r>
            <a:r>
              <a:rPr lang="en-US" sz="2400" dirty="0"/>
              <a:t>.</a:t>
            </a:r>
            <a:r>
              <a:rPr lang="sr-Latn-RS" sz="2400" dirty="0"/>
              <a:t>pr</a:t>
            </a:r>
            <a:r>
              <a:rPr lang="en-US" sz="2400" dirty="0"/>
              <a:t>., „</a:t>
            </a:r>
            <a:r>
              <a:rPr lang="sr-Latn-RS" sz="2400" dirty="0"/>
              <a:t>aktiviraj određeno pravilo ako vrednost pređe neki nivo</a:t>
            </a:r>
            <a:r>
              <a:rPr lang="en-US" sz="2400" dirty="0"/>
              <a:t>")</a:t>
            </a:r>
            <a:endParaRPr lang="sr-Latn-RS" sz="2400" dirty="0"/>
          </a:p>
          <a:p>
            <a:pPr marL="285750">
              <a:spcBef>
                <a:spcPts val="0"/>
              </a:spcBef>
            </a:pPr>
            <a:r>
              <a:rPr lang="sr-Latn-RS" sz="2800" dirty="0"/>
              <a:t>Pokazivači na povezane frejmove/skriptove – mogu se koristiti za transfer upravljanja na pogodniji frejm ili pokazivač na drugi slot u frejmu.</a:t>
            </a:r>
          </a:p>
          <a:p>
            <a:pPr marL="285750">
              <a:spcBef>
                <a:spcPts val="0"/>
              </a:spcBef>
            </a:pPr>
            <a:endParaRPr lang="sr-Latn-RS" sz="2800" dirty="0"/>
          </a:p>
          <a:p>
            <a:pPr marL="285750">
              <a:spcBef>
                <a:spcPts val="0"/>
              </a:spcBef>
            </a:pPr>
            <a:endParaRPr lang="sr-Latn-RS" sz="2800" dirty="0"/>
          </a:p>
          <a:p>
            <a:pPr marL="285750">
              <a:spcBef>
                <a:spcPts val="0"/>
              </a:spcBef>
            </a:pPr>
            <a:endParaRPr lang="sr-Latn-RS" sz="2800" dirty="0"/>
          </a:p>
        </p:txBody>
      </p:sp>
    </p:spTree>
    <p:extLst>
      <p:ext uri="{BB962C8B-B14F-4D97-AF65-F5344CB8AC3E}">
        <p14:creationId xmlns:p14="http://schemas.microsoft.com/office/powerpoint/2010/main" val="3165573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sr-Latn-RS" dirty="0"/>
              <a:t>Z</a:t>
            </a:r>
            <a:r>
              <a:rPr lang="en-US" dirty="0" err="1"/>
              <a:t>aklju</a:t>
            </a:r>
            <a:r>
              <a:rPr lang="sr-Latn-RS" dirty="0"/>
              <a:t>č</a:t>
            </a:r>
            <a:r>
              <a:rPr lang="en-US" dirty="0" err="1"/>
              <a:t>ivanje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produkcionim</a:t>
            </a:r>
            <a:r>
              <a:rPr lang="en-US" dirty="0"/>
              <a:t> </a:t>
            </a:r>
            <a:r>
              <a:rPr lang="en-US" dirty="0" err="1"/>
              <a:t>pravilima</a:t>
            </a:r>
            <a:endParaRPr lang="el-GR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1" y="1827214"/>
            <a:ext cx="8455270" cy="4306887"/>
          </a:xfrm>
        </p:spPr>
        <p:txBody>
          <a:bodyPr>
            <a:normAutofit/>
          </a:bodyPr>
          <a:lstStyle/>
          <a:p>
            <a:pPr eaLnBrk="1" hangingPunct="1"/>
            <a:r>
              <a:rPr lang="sr-Latn-RS" dirty="0"/>
              <a:t>Način korišćenja baze znanja određen je modulom za zaključivanje</a:t>
            </a:r>
            <a:endParaRPr lang="en-US" dirty="0"/>
          </a:p>
          <a:p>
            <a:pPr lvl="1" eaLnBrk="1" hangingPunct="1"/>
            <a:r>
              <a:rPr lang="sr-Latn-RS" dirty="0"/>
              <a:t>Osnovni princip produkcionih sistema je da bi </a:t>
            </a:r>
            <a:r>
              <a:rPr lang="sr-Latn-RS" b="1" dirty="0"/>
              <a:t>svako pravilo trebalo da bude nezavisan deo znanja</a:t>
            </a:r>
            <a:r>
              <a:rPr lang="sr-Latn-RS" dirty="0"/>
              <a:t> i da </a:t>
            </a:r>
            <a:r>
              <a:rPr lang="sr-Latn-RS" b="1" dirty="0"/>
              <a:t>ne bi trebalo da bude svesno drugih pravila</a:t>
            </a:r>
            <a:endParaRPr lang="en-US" b="1" dirty="0"/>
          </a:p>
          <a:p>
            <a:pPr lvl="1" eaLnBrk="1" hangingPunct="1"/>
            <a:r>
              <a:rPr lang="sr-Latn-RS" dirty="0"/>
              <a:t>U tom slučaju modul za zaključivanje može jednostavno da aktivira pravilo svaki put kada su premise pravila zadovoljene</a:t>
            </a:r>
            <a:r>
              <a:rPr lang="el-G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449019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F217AFC0-BC97-4BAA-A5D5-C5489FAEC640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130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Struktura frejma</a:t>
            </a:r>
            <a:endParaRPr lang="en-US" dirty="0"/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915400" cy="5664200"/>
          </a:xfrm>
        </p:spPr>
        <p:txBody>
          <a:bodyPr>
            <a:noAutofit/>
          </a:bodyPr>
          <a:lstStyle/>
          <a:p>
            <a:pPr marL="514350" indent="-457200">
              <a:spcBef>
                <a:spcPts val="0"/>
              </a:spcBef>
            </a:pPr>
            <a:r>
              <a:rPr lang="sr-Latn-RS" sz="2800" dirty="0"/>
              <a:t>Frejm je lista imenovanih </a:t>
            </a:r>
            <a:r>
              <a:rPr lang="sr-Latn-RS" sz="2800" b="1" dirty="0"/>
              <a:t>slotova</a:t>
            </a:r>
            <a:r>
              <a:rPr lang="sr-Latn-RS" sz="2800" dirty="0"/>
              <a:t>. Svaki slot može da sadrži </a:t>
            </a:r>
            <a:r>
              <a:rPr lang="sr-Latn-RS" sz="2800" b="1" dirty="0"/>
              <a:t>činjenicu</a:t>
            </a:r>
            <a:r>
              <a:rPr lang="sr-Latn-RS" sz="2800" dirty="0"/>
              <a:t>, </a:t>
            </a:r>
            <a:r>
              <a:rPr lang="sr-Latn-RS" sz="2800" b="1" dirty="0"/>
              <a:t>pokazivač</a:t>
            </a:r>
            <a:r>
              <a:rPr lang="sr-Latn-RS" sz="2800" dirty="0"/>
              <a:t> na drugi frejm ili drugi slot u frejmu, </a:t>
            </a:r>
            <a:r>
              <a:rPr lang="sr-Latn-RS" sz="2800" b="1" dirty="0"/>
              <a:t>pravilo</a:t>
            </a:r>
            <a:r>
              <a:rPr lang="sr-Latn-RS" sz="2800" dirty="0"/>
              <a:t> kojim se izvodi vrednost slota, ili </a:t>
            </a:r>
            <a:r>
              <a:rPr lang="sr-Latn-RS" sz="2800" b="1" dirty="0"/>
              <a:t>proceduru</a:t>
            </a:r>
            <a:r>
              <a:rPr lang="sr-Latn-RS" sz="2800" dirty="0"/>
              <a:t> kojom se izračunava vrednost slota. </a:t>
            </a:r>
          </a:p>
          <a:p>
            <a:pPr marL="514350" indent="-457200">
              <a:spcBef>
                <a:spcPts val="0"/>
              </a:spcBef>
            </a:pPr>
            <a:endParaRPr lang="sr-Latn-RS" sz="2800" dirty="0"/>
          </a:p>
          <a:p>
            <a:pPr marL="514350" indent="-457200">
              <a:spcBef>
                <a:spcPts val="0"/>
              </a:spcBef>
            </a:pPr>
            <a:r>
              <a:rPr lang="sr-Latn-RS" sz="2800" dirty="0"/>
              <a:t>Pokazivači kao vrednosti slotova omogućavaju frejmovima da podrže nasleđivanje.</a:t>
            </a:r>
          </a:p>
          <a:p>
            <a:pPr marL="514350" indent="-457200">
              <a:spcBef>
                <a:spcPts val="0"/>
              </a:spcBef>
            </a:pPr>
            <a:endParaRPr lang="sr-Latn-RS" sz="2800" dirty="0"/>
          </a:p>
          <a:p>
            <a:pPr marL="514350" indent="-457200">
              <a:spcBef>
                <a:spcPts val="0"/>
              </a:spcBef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0855645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F217AFC0-BC97-4BAA-A5D5-C5489FAEC640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131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Frejm</a:t>
            </a:r>
            <a:endParaRPr lang="en-US" dirty="0"/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915400" cy="5664200"/>
          </a:xfrm>
        </p:spPr>
        <p:txBody>
          <a:bodyPr>
            <a:noAutofit/>
          </a:bodyPr>
          <a:lstStyle/>
          <a:p>
            <a:pPr marL="514350" indent="-457200">
              <a:spcBef>
                <a:spcPts val="0"/>
              </a:spcBef>
            </a:pPr>
            <a:r>
              <a:rPr lang="sr-Latn-RS" sz="2800" dirty="0"/>
              <a:t>Postoje dve vrste frejmova</a:t>
            </a:r>
          </a:p>
          <a:p>
            <a:pPr marL="914400" lvl="1" indent="-457200">
              <a:spcBef>
                <a:spcPts val="0"/>
              </a:spcBef>
            </a:pPr>
            <a:r>
              <a:rPr lang="sr-Latn-RS" sz="2400" dirty="0"/>
              <a:t>Frejmovi koji reprezentuju </a:t>
            </a:r>
            <a:r>
              <a:rPr lang="sr-Latn-RS" sz="2400" b="1" dirty="0"/>
              <a:t>klase</a:t>
            </a:r>
            <a:r>
              <a:rPr lang="sr-Latn-RS" sz="2400" dirty="0"/>
              <a:t> (Class Frames)</a:t>
            </a:r>
          </a:p>
          <a:p>
            <a:pPr marL="914400" lvl="1" indent="-457200">
              <a:spcBef>
                <a:spcPts val="0"/>
              </a:spcBef>
            </a:pPr>
            <a:r>
              <a:rPr lang="sr-Latn-RS" sz="2400" dirty="0"/>
              <a:t>Frejmovi koji reprezentuju </a:t>
            </a:r>
            <a:r>
              <a:rPr lang="sr-Latn-RS" sz="2400" b="1" dirty="0"/>
              <a:t>individuale</a:t>
            </a:r>
            <a:r>
              <a:rPr lang="sr-Latn-RS" sz="2400" dirty="0"/>
              <a:t> ili </a:t>
            </a:r>
            <a:r>
              <a:rPr lang="sr-Latn-RS" sz="2400" b="1" dirty="0"/>
              <a:t>instance</a:t>
            </a:r>
            <a:r>
              <a:rPr lang="sr-Latn-RS" sz="2400" dirty="0"/>
              <a:t> (Instance Fremes)</a:t>
            </a:r>
          </a:p>
          <a:p>
            <a:pPr marL="514350" indent="-457200">
              <a:spcBef>
                <a:spcPts val="0"/>
              </a:spcBef>
            </a:pPr>
            <a:r>
              <a:rPr lang="sr-Latn-RS" sz="2800" dirty="0"/>
              <a:t>Obe vrste su identične u pogledu strukture i konstrukcije stime što:</a:t>
            </a:r>
          </a:p>
          <a:p>
            <a:pPr marL="914400" lvl="1" indent="-457200">
              <a:spcBef>
                <a:spcPts val="0"/>
              </a:spcBef>
            </a:pPr>
            <a:r>
              <a:rPr lang="sr-Latn-RS" sz="2400" b="1" dirty="0"/>
              <a:t>frejmovi klasa </a:t>
            </a:r>
            <a:r>
              <a:rPr lang="sr-Latn-RS" sz="2400" dirty="0"/>
              <a:t>se koriste za opis čitavih klasa npr. frejm koji bi predstavljao </a:t>
            </a:r>
            <a:r>
              <a:rPr lang="sr-Latn-RS" sz="2400" b="1" i="1" dirty="0"/>
              <a:t>finansiski izveštaj</a:t>
            </a:r>
            <a:r>
              <a:rPr lang="sr-Latn-RS" sz="2400" dirty="0"/>
              <a:t> ili aktivnost </a:t>
            </a:r>
            <a:r>
              <a:rPr lang="sr-Latn-RS" sz="2400" b="1" i="1" dirty="0"/>
              <a:t>ručanje u restoranu </a:t>
            </a:r>
          </a:p>
          <a:p>
            <a:pPr marL="914400" lvl="1" indent="-457200">
              <a:spcBef>
                <a:spcPts val="0"/>
              </a:spcBef>
            </a:pPr>
            <a:r>
              <a:rPr lang="sr-Latn-RS" sz="2400" b="1" dirty="0"/>
              <a:t>frejmovi instanci </a:t>
            </a:r>
            <a:r>
              <a:rPr lang="sr-Latn-RS" sz="2400" dirty="0"/>
              <a:t>se koriste da opišu individualne objekte ili individualne događaje npr. frejm </a:t>
            </a:r>
            <a:r>
              <a:rPr lang="sr-Latn-RS" sz="2400" b="1" i="1" dirty="0"/>
              <a:t>finansijski izveštaj br. 5 za 2018 godinu</a:t>
            </a:r>
            <a:r>
              <a:rPr lang="sr-Latn-RS" sz="2400" dirty="0"/>
              <a:t> ili </a:t>
            </a:r>
            <a:r>
              <a:rPr lang="sr-Latn-RS" sz="2400" b="1" i="1" dirty="0"/>
              <a:t>petar petrović je ručao u restoranu  </a:t>
            </a:r>
          </a:p>
          <a:p>
            <a:pPr marL="514350" indent="-457200">
              <a:spcBef>
                <a:spcPts val="0"/>
              </a:spcBef>
            </a:pPr>
            <a:endParaRPr lang="sr-Latn-RS" sz="2800" dirty="0"/>
          </a:p>
          <a:p>
            <a:pPr marL="514350" indent="-457200">
              <a:spcBef>
                <a:spcPts val="0"/>
              </a:spcBef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799344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F217AFC0-BC97-4BAA-A5D5-C5489FAEC640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132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Rezonovanje</a:t>
            </a:r>
            <a:endParaRPr lang="en-US" dirty="0"/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915400" cy="5664200"/>
          </a:xfrm>
        </p:spPr>
        <p:txBody>
          <a:bodyPr>
            <a:noAutofit/>
          </a:bodyPr>
          <a:lstStyle/>
          <a:p>
            <a:pPr marL="514350" indent="-457200">
              <a:spcBef>
                <a:spcPts val="0"/>
              </a:spcBef>
            </a:pPr>
            <a:r>
              <a:rPr lang="sr-Latn-RS" sz="2800" dirty="0"/>
              <a:t>Postoje dve vrste rezonovanja nad frejmovima:</a:t>
            </a:r>
          </a:p>
          <a:p>
            <a:pPr marL="800100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2400" dirty="0"/>
              <a:t>bottom-up </a:t>
            </a:r>
            <a:r>
              <a:rPr lang="sr-Latn-RS" sz="2400" dirty="0"/>
              <a:t>rezonovanje – vođeno podacima, vođeno događajima</a:t>
            </a:r>
            <a:endParaRPr lang="en-US" sz="2400" dirty="0"/>
          </a:p>
          <a:p>
            <a:pPr marL="800100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2400" dirty="0"/>
              <a:t>top-down </a:t>
            </a:r>
            <a:r>
              <a:rPr lang="sr-Latn-RS" sz="2400" dirty="0"/>
              <a:t>rezonovanje – viđeno očekivanjima </a:t>
            </a:r>
            <a:endParaRPr lang="en-US" sz="2400" dirty="0"/>
          </a:p>
          <a:p>
            <a:pPr marL="514350" indent="-457200">
              <a:spcBef>
                <a:spcPts val="0"/>
              </a:spcBef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63852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9932CCDC-4BAD-4F83-9427-653B59485EBA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133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838200"/>
          </a:xfrm>
        </p:spPr>
        <p:txBody>
          <a:bodyPr/>
          <a:lstStyle/>
          <a:p>
            <a:pPr eaLnBrk="1" hangingPunct="1"/>
            <a:r>
              <a:rPr lang="en-US" dirty="0"/>
              <a:t>Slot</a:t>
            </a:r>
            <a:r>
              <a:rPr lang="sr-Latn-RS" dirty="0"/>
              <a:t>ovi</a:t>
            </a:r>
            <a:endParaRPr lang="en-US" dirty="0"/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76200" y="609600"/>
            <a:ext cx="9067800" cy="6248400"/>
          </a:xfrm>
        </p:spPr>
        <p:txBody>
          <a:bodyPr>
            <a:noAutofit/>
          </a:bodyPr>
          <a:lstStyle/>
          <a:p>
            <a:pPr eaLnBrk="1" hangingPunct="1">
              <a:spcBef>
                <a:spcPts val="0"/>
              </a:spcBef>
            </a:pPr>
            <a:r>
              <a:rPr lang="sr-Latn-RS" sz="2800" dirty="0"/>
              <a:t>Faceti u slotovima mogu da budu sledećeg oblika</a:t>
            </a:r>
            <a:r>
              <a:rPr lang="en-US" sz="2800" dirty="0"/>
              <a:t>: </a:t>
            </a:r>
            <a:endParaRPr lang="sr-Latn-RS" sz="2800" dirty="0"/>
          </a:p>
          <a:p>
            <a:pPr lvl="1">
              <a:spcBef>
                <a:spcPts val="0"/>
              </a:spcBef>
            </a:pPr>
            <a:r>
              <a:rPr lang="sr-Latn-RS" sz="2400" dirty="0"/>
              <a:t>Eksplicitno zadata vrednosti (</a:t>
            </a:r>
            <a:r>
              <a:rPr lang="en-US" sz="2400" dirty="0"/>
              <a:t>values</a:t>
            </a:r>
            <a:r>
              <a:rPr lang="sr-Latn-RS" sz="2400" dirty="0"/>
              <a:t>)</a:t>
            </a:r>
            <a:r>
              <a:rPr lang="en-US" sz="2400" dirty="0"/>
              <a:t> </a:t>
            </a:r>
            <a:endParaRPr lang="sr-Latn-RS" sz="2400" dirty="0"/>
          </a:p>
          <a:p>
            <a:pPr lvl="1">
              <a:spcBef>
                <a:spcPts val="0"/>
              </a:spcBef>
            </a:pPr>
            <a:r>
              <a:rPr lang="sr-Latn-RS" sz="2400" dirty="0"/>
              <a:t>Pretpostavljena vrednost (</a:t>
            </a:r>
            <a:r>
              <a:rPr lang="en-US" sz="2400" dirty="0"/>
              <a:t>default</a:t>
            </a:r>
            <a:r>
              <a:rPr lang="sr-Latn-RS" sz="2400" dirty="0"/>
              <a:t>)</a:t>
            </a:r>
          </a:p>
          <a:p>
            <a:pPr lvl="2">
              <a:spcBef>
                <a:spcPts val="0"/>
              </a:spcBef>
            </a:pPr>
            <a:r>
              <a:rPr lang="sr-Latn-RS" sz="2000" dirty="0"/>
              <a:t>Koristi se ako nije zadata druga vrednost</a:t>
            </a:r>
            <a:r>
              <a:rPr lang="en-US" sz="2000" dirty="0"/>
              <a:t> </a:t>
            </a:r>
            <a:endParaRPr lang="sr-Latn-RS" sz="2000" dirty="0"/>
          </a:p>
          <a:p>
            <a:pPr lvl="1">
              <a:spcBef>
                <a:spcPts val="0"/>
              </a:spcBef>
            </a:pPr>
            <a:r>
              <a:rPr lang="sr-Latn-RS" sz="2400" dirty="0"/>
              <a:t>Opseg (</a:t>
            </a:r>
            <a:r>
              <a:rPr lang="en-US" sz="2400" dirty="0"/>
              <a:t>range</a:t>
            </a:r>
            <a:r>
              <a:rPr lang="sr-Latn-RS" sz="2400" dirty="0"/>
              <a:t>)</a:t>
            </a:r>
          </a:p>
          <a:p>
            <a:pPr lvl="2">
              <a:spcBef>
                <a:spcPts val="0"/>
              </a:spcBef>
            </a:pPr>
            <a:r>
              <a:rPr lang="sr-Latn-RS" sz="2000" dirty="0"/>
              <a:t>Koja vrsta informacija može da se pojavi u slotu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if-added</a:t>
            </a:r>
            <a:endParaRPr lang="sr-Latn-RS" sz="2400" dirty="0"/>
          </a:p>
          <a:p>
            <a:pPr lvl="2">
              <a:spcBef>
                <a:spcPts val="0"/>
              </a:spcBef>
            </a:pPr>
            <a:r>
              <a:rPr lang="sr-Latn-RS" sz="2000" dirty="0"/>
              <a:t>Proceduralni dodatak koji specificira akciju koja će biti preduzeta ako se vrednost slota doda ili modifikuje</a:t>
            </a:r>
            <a:r>
              <a:rPr lang="en-US" sz="2000" dirty="0"/>
              <a:t> (data-driven, event-driven</a:t>
            </a:r>
            <a:r>
              <a:rPr lang="sr-Latn-RS" sz="2000" dirty="0"/>
              <a:t>,</a:t>
            </a:r>
            <a:r>
              <a:rPr lang="en-US" sz="2000" dirty="0"/>
              <a:t> bottom-up </a:t>
            </a:r>
            <a:r>
              <a:rPr lang="sr-Latn-RS" sz="2000" dirty="0"/>
              <a:t>rezonovanje</a:t>
            </a:r>
            <a:r>
              <a:rPr lang="en-US" sz="2000" dirty="0"/>
              <a:t>) </a:t>
            </a:r>
            <a:endParaRPr lang="sr-Latn-RS" sz="2000" dirty="0"/>
          </a:p>
          <a:p>
            <a:pPr lvl="1">
              <a:spcBef>
                <a:spcPts val="0"/>
              </a:spcBef>
            </a:pPr>
            <a:r>
              <a:rPr lang="en-US" sz="2400" dirty="0"/>
              <a:t>if-needed</a:t>
            </a:r>
            <a:endParaRPr lang="sr-Latn-RS" sz="2400" dirty="0"/>
          </a:p>
          <a:p>
            <a:pPr lvl="2">
              <a:spcBef>
                <a:spcPts val="0"/>
              </a:spcBef>
            </a:pPr>
            <a:r>
              <a:rPr lang="sr-Latn-RS" sz="2000" dirty="0"/>
              <a:t>Proceduralni dodatak koji aktivira proceduru koja spolja pribavlja informacije koje slot nema </a:t>
            </a:r>
            <a:r>
              <a:rPr lang="en-US" sz="2000" dirty="0"/>
              <a:t>(expectation-driven; top-down </a:t>
            </a:r>
            <a:r>
              <a:rPr lang="sr-Latn-RS" sz="2000" dirty="0"/>
              <a:t>rezonovanje</a:t>
            </a:r>
            <a:r>
              <a:rPr lang="en-US" sz="2000" dirty="0"/>
              <a:t>) </a:t>
            </a:r>
            <a:endParaRPr lang="sr-Latn-RS" sz="2000" dirty="0"/>
          </a:p>
          <a:p>
            <a:pPr lvl="1">
              <a:spcBef>
                <a:spcPts val="0"/>
              </a:spcBef>
            </a:pPr>
            <a:r>
              <a:rPr lang="en-US" sz="2400" dirty="0"/>
              <a:t>if-removed</a:t>
            </a:r>
            <a:endParaRPr lang="sr-Latn-RS" sz="2400" dirty="0"/>
          </a:p>
          <a:p>
            <a:pPr lvl="2">
              <a:spcBef>
                <a:spcPts val="0"/>
              </a:spcBef>
            </a:pPr>
            <a:r>
              <a:rPr lang="sr-Latn-RS" sz="2000" dirty="0"/>
              <a:t>Procedura koja će se izvršiti kada se vrednost ukloni iz slot</a:t>
            </a:r>
          </a:p>
          <a:p>
            <a:pPr lvl="1">
              <a:spcBef>
                <a:spcPts val="0"/>
              </a:spcBef>
            </a:pPr>
            <a:r>
              <a:rPr lang="sr-Latn-RS" sz="2400" dirty="0"/>
              <a:t>Ostalo</a:t>
            </a:r>
          </a:p>
          <a:p>
            <a:pPr lvl="2">
              <a:spcBef>
                <a:spcPts val="0"/>
              </a:spcBef>
            </a:pPr>
            <a:r>
              <a:rPr lang="sr-Latn-RS" sz="2000" dirty="0"/>
              <a:t>Može da sadrži frejmove, pravila, semantičke mreže ili druge tipove zananja.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93698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9932CCDC-4BAD-4F83-9427-653B59485EBA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134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838200"/>
          </a:xfrm>
        </p:spPr>
        <p:txBody>
          <a:bodyPr/>
          <a:lstStyle/>
          <a:p>
            <a:r>
              <a:rPr lang="sr-Latn-RS" dirty="0"/>
              <a:t>Pretpostavljena vrednost s</a:t>
            </a:r>
            <a:r>
              <a:rPr lang="en-US" dirty="0"/>
              <a:t>lot</a:t>
            </a:r>
            <a:r>
              <a:rPr lang="sr-Latn-RS" dirty="0"/>
              <a:t>ova</a:t>
            </a:r>
            <a:endParaRPr lang="en-US" dirty="0"/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76200" y="609600"/>
            <a:ext cx="9067800" cy="62484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sr-Latn-RS" dirty="0"/>
              <a:t>Pretpostavljena vrednost su od primarne važnosti u frejmovima</a:t>
            </a:r>
          </a:p>
          <a:p>
            <a:pPr>
              <a:spcBef>
                <a:spcPts val="0"/>
              </a:spcBef>
            </a:pPr>
            <a:r>
              <a:rPr lang="sr-Latn-RS" dirty="0"/>
              <a:t>Kako su frejmovi instance šema, a šemama se ostvaruje </a:t>
            </a:r>
            <a:r>
              <a:rPr lang="sr-Latn-RS"/>
              <a:t>aktivna organizacija </a:t>
            </a:r>
            <a:r>
              <a:rPr lang="sr-Latn-RS" dirty="0"/>
              <a:t>prošlih iskustava i reakcija koji se koriste pri razmišljanju i percepciji, tada pretpostavljene vrednosti </a:t>
            </a:r>
          </a:p>
          <a:p>
            <a:pPr lvl="1">
              <a:spcBef>
                <a:spcPts val="0"/>
              </a:spcBef>
            </a:pPr>
            <a:r>
              <a:rPr lang="sr-Latn-RS" dirty="0"/>
              <a:t>Odgovararaju očekivanjima koja su se formirala na osnovu iskustva iz određenih situacija</a:t>
            </a:r>
          </a:p>
          <a:p>
            <a:pPr lvl="1">
              <a:spcBef>
                <a:spcPts val="0"/>
              </a:spcBef>
            </a:pPr>
            <a:r>
              <a:rPr lang="sr-Latn-RS" dirty="0"/>
              <a:t>Kada se dogodi nova situacija, najrelevantniji frejm (najbliži) se modifikuje da bi se prilagodili novonastaloj situaciji</a:t>
            </a:r>
          </a:p>
          <a:p>
            <a:pPr lvl="1">
              <a:spcBef>
                <a:spcPts val="0"/>
              </a:spcBef>
            </a:pPr>
            <a:r>
              <a:rPr lang="sr-Latn-RS" dirty="0"/>
              <a:t>Koriste se da predstave </a:t>
            </a:r>
            <a:r>
              <a:rPr lang="en-US" dirty="0"/>
              <a:t>common</a:t>
            </a:r>
            <a:r>
              <a:rPr lang="sr-Latn-RS" dirty="0"/>
              <a:t> sense znanje</a:t>
            </a:r>
          </a:p>
          <a:p>
            <a:pPr lvl="1">
              <a:spcBef>
                <a:spcPts val="0"/>
              </a:spcBef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52623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A3179AC8-B818-46CF-8B5A-5EC81BFF55B5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135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Korišćenje frejmova</a:t>
            </a:r>
            <a:endParaRPr lang="en-US" dirty="0"/>
          </a:p>
        </p:txBody>
      </p:sp>
      <p:sp>
        <p:nvSpPr>
          <p:cNvPr id="5427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9154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sr-Latn-RS" dirty="0"/>
              <a:t>Popunjavanje slotova u frejmu</a:t>
            </a:r>
            <a:endParaRPr lang="en-US" dirty="0"/>
          </a:p>
          <a:p>
            <a:pPr marL="685800" lvl="1" eaLnBrk="1" hangingPunct="1"/>
            <a:r>
              <a:rPr lang="sr-Latn-RS" dirty="0"/>
              <a:t>Vrednost se može direktno naslediti</a:t>
            </a:r>
            <a:endParaRPr lang="en-US" dirty="0"/>
          </a:p>
          <a:p>
            <a:pPr marL="685800" lvl="1" eaLnBrk="1" hangingPunct="1"/>
            <a:r>
              <a:rPr lang="sr-Latn-RS" dirty="0"/>
              <a:t>Može se uzeti pretpostavljena vrednost</a:t>
            </a:r>
            <a:endParaRPr lang="en-US" dirty="0"/>
          </a:p>
          <a:p>
            <a:pPr marL="1085850" lvl="2"/>
            <a:r>
              <a:rPr lang="sr-Latn-RS" dirty="0"/>
              <a:t>Ovo su relativno jeftine stvari</a:t>
            </a:r>
            <a:endParaRPr lang="en-US" dirty="0"/>
          </a:p>
          <a:p>
            <a:pPr marL="685800" lvl="1" eaLnBrk="1" hangingPunct="1"/>
            <a:r>
              <a:rPr lang="sr-Latn-RS" dirty="0"/>
              <a:t>Informacija se može izvesti proceduralnim dodatcima </a:t>
            </a:r>
            <a:r>
              <a:rPr lang="en-US" dirty="0"/>
              <a:t>(</a:t>
            </a:r>
            <a:r>
              <a:rPr lang="sr-Latn-RS" dirty="0"/>
              <a:t>ili metodama</a:t>
            </a:r>
            <a:r>
              <a:rPr lang="en-US" dirty="0"/>
              <a:t>) </a:t>
            </a:r>
            <a:r>
              <a:rPr lang="sr-Latn-RS" dirty="0"/>
              <a:t>koje koriste prednost tekućeg konteksta</a:t>
            </a:r>
            <a:r>
              <a:rPr lang="en-US" dirty="0"/>
              <a:t> (slot-</a:t>
            </a:r>
            <a:r>
              <a:rPr lang="en-US" dirty="0" err="1"/>
              <a:t>specifi</a:t>
            </a:r>
            <a:r>
              <a:rPr lang="sr-Latn-RS" dirty="0"/>
              <a:t>čna heuristika</a:t>
            </a:r>
            <a:r>
              <a:rPr lang="en-US" dirty="0"/>
              <a:t>) </a:t>
            </a:r>
          </a:p>
          <a:p>
            <a:pPr marL="685800" lvl="1" eaLnBrk="1" hangingPunct="1"/>
            <a:r>
              <a:rPr lang="sr-Latn-RS" dirty="0"/>
              <a:t>Popunjavanje slota takođe potvrđuje da je frejm ili skript podesan za tu određenu situaciju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2193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03C12F90-EB2E-44D4-9DE1-0DCF18CD786B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136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Primer </a:t>
            </a:r>
            <a:r>
              <a:rPr lang="sr-Latn-RS" dirty="0" err="1"/>
              <a:t>frejma</a:t>
            </a:r>
            <a:r>
              <a:rPr lang="sr-Latn-RS" dirty="0"/>
              <a:t> za restoran</a:t>
            </a:r>
            <a:endParaRPr lang="en-US" dirty="0"/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Generički šablon za restorane</a:t>
            </a:r>
            <a:endParaRPr lang="en-US" dirty="0"/>
          </a:p>
          <a:p>
            <a:pPr marL="685800" lvl="1" eaLnBrk="1" hangingPunct="1"/>
            <a:r>
              <a:rPr lang="sr-Latn-RS" dirty="0"/>
              <a:t>Različiti tipovi</a:t>
            </a:r>
            <a:endParaRPr lang="en-US" dirty="0"/>
          </a:p>
          <a:p>
            <a:pPr marL="685800" lvl="1" eaLnBrk="1" hangingPunct="1"/>
            <a:r>
              <a:rPr lang="sr-Latn-RS" dirty="0"/>
              <a:t>Predefinisane vrednosti</a:t>
            </a:r>
            <a:endParaRPr lang="en-US" dirty="0"/>
          </a:p>
          <a:p>
            <a:pPr eaLnBrk="1" hangingPunct="1"/>
            <a:r>
              <a:rPr lang="sr-Latn-RS" dirty="0"/>
              <a:t>Skript za tipične sekvence aktivnosti u restoranu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6159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Generički frejm za restoran</a:t>
            </a:r>
            <a:endParaRPr lang="en-GB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143000"/>
            <a:ext cx="8915400" cy="5638800"/>
          </a:xfrm>
          <a:solidFill>
            <a:srgbClr val="FFE957"/>
          </a:solidFill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Generic RESTAURANT Frame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altLang="en-US" sz="1400" dirty="0">
              <a:solidFill>
                <a:srgbClr val="000000"/>
              </a:solidFill>
              <a:latin typeface="Lucida Grande" charset="0"/>
            </a:endParaRP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Specialization-o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f:  Business-Establishment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Types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range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    (Cafeteria, Fast-Food, Seat-Yourself, Wait-To-Be-Seated)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default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  Seat-Yourself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if-needed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IF plastic-orange-counter THEN Fast-Food,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                   IF stack-of-trays THEN Cafeteria,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                   IF wait-for-waitress-sign or reservations-made THEN Wait-To-Be-Seated,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                        OTHERWISE Seat-Yourself.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Location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range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       an ADDRESS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if-needed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(Look at the MENU)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Name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 if-needed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(Look at the MENU)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Food-Style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range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      (Burgers, Chinese, American, Seafood, French)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default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    American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if-added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 (Update Alternatives of Restaurant)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Times-of-Operation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range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      a Time-of-Day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default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    open evenings except Mondays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Payment-Form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range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      (Cash, </a:t>
            </a:r>
            <a:r>
              <a:rPr lang="en-US" altLang="en-US" sz="1400" dirty="0" err="1">
                <a:solidFill>
                  <a:srgbClr val="000000"/>
                </a:solidFill>
                <a:latin typeface="Lucida Grande" charset="0"/>
              </a:rPr>
              <a:t>CreditCard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, Check, Washing-Dishes-Script)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Event-Sequence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default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    Eat-at-Restaurant Script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Alternatives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range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      all restaurants with same </a:t>
            </a:r>
            <a:r>
              <a:rPr lang="en-US" altLang="en-US" sz="1400" dirty="0" err="1">
                <a:solidFill>
                  <a:srgbClr val="000000"/>
                </a:solidFill>
                <a:latin typeface="Lucida Grande" charset="0"/>
              </a:rPr>
              <a:t>Foodstyle</a:t>
            </a:r>
            <a:endParaRPr lang="en-US" altLang="en-US" sz="1400" dirty="0">
              <a:solidFill>
                <a:srgbClr val="000000"/>
              </a:solidFill>
              <a:latin typeface="Lucida Grande" charset="0"/>
            </a:endParaRP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if-needed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(Find all Restaurants with the same </a:t>
            </a:r>
            <a:r>
              <a:rPr lang="en-US" altLang="en-US" sz="1400" dirty="0" err="1">
                <a:solidFill>
                  <a:srgbClr val="000000"/>
                </a:solidFill>
                <a:latin typeface="Lucida Grande" charset="0"/>
              </a:rPr>
              <a:t>Foodstyle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)</a:t>
            </a: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9287273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338138"/>
            <a:ext cx="8610600" cy="804862"/>
          </a:xfrm>
        </p:spPr>
        <p:txBody>
          <a:bodyPr rIns="130174"/>
          <a:lstStyle/>
          <a:p>
            <a:pPr indent="0" eaLnBrk="1" hangingPunct="1">
              <a:defRPr/>
            </a:pPr>
            <a:r>
              <a:rPr lang="en-US" dirty="0"/>
              <a:t>Restaurant </a:t>
            </a:r>
            <a:r>
              <a:rPr lang="sr-Latn-RS" dirty="0"/>
              <a:t>skript</a:t>
            </a:r>
            <a:endParaRPr lang="en-US" dirty="0"/>
          </a:p>
        </p:txBody>
      </p:sp>
      <p:sp>
        <p:nvSpPr>
          <p:cNvPr id="5734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5715000"/>
          </a:xfrm>
          <a:solidFill>
            <a:srgbClr val="FFE957"/>
          </a:solidFill>
        </p:spPr>
        <p:txBody>
          <a:bodyPr rIns="130174"/>
          <a:lstStyle/>
          <a:p>
            <a:pPr eaLnBrk="1" hangingPunct="1">
              <a:spcBef>
                <a:spcPct val="0"/>
              </a:spcBef>
              <a:buFont typeface="Wingdings" charset="2"/>
              <a:buNone/>
            </a:pPr>
            <a:r>
              <a:rPr lang="en-US" sz="1400" b="1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EAT-AT-RESTAURANT Script</a:t>
            </a:r>
            <a:endParaRPr lang="en-US" sz="1400" b="1" dirty="0">
              <a:solidFill>
                <a:srgbClr val="000000"/>
              </a:solidFill>
              <a:latin typeface="Lucida Grande" charset="0"/>
              <a:ea typeface="ヒラギノ角ゴ ProN W6" charset="0"/>
              <a:cs typeface="ヒラギノ角ゴ ProN W6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endParaRPr lang="en-US" sz="1400" dirty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b="1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Props</a:t>
            </a: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                        (Restaurant, Money, Food, Menu, Tables, Chairs)</a:t>
            </a:r>
            <a:endParaRPr lang="en-US" sz="1400" dirty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b="1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Roles</a:t>
            </a: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                         (Hungry-Persons, Wait-Persons, Chef-Persons)</a:t>
            </a:r>
            <a:endParaRPr lang="en-US" sz="1400" dirty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b="1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Point-of-View</a:t>
            </a: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          Hungry-Persons</a:t>
            </a:r>
            <a:endParaRPr lang="en-US" sz="1400" dirty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b="1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Time-of-Occurrence</a:t>
            </a: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(Times-of-Operation of Restaurant)</a:t>
            </a:r>
            <a:endParaRPr lang="en-US" sz="1400" dirty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b="1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Place-of-Occurrence</a:t>
            </a: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(Location of Restaurant)</a:t>
            </a:r>
            <a:endParaRPr lang="en-US" sz="1400" dirty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b="1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Event-Sequence</a:t>
            </a: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</a:t>
            </a:r>
            <a:endParaRPr lang="en-US" sz="1400" dirty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     </a:t>
            </a:r>
            <a:r>
              <a:rPr lang="en-US" sz="1400" b="1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first</a:t>
            </a: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      Enter-Restaurant Script</a:t>
            </a:r>
            <a:endParaRPr lang="en-US" sz="1400" dirty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     </a:t>
            </a:r>
            <a:r>
              <a:rPr lang="en-US" sz="1400" b="1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then</a:t>
            </a: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      if (Wait-To-Be-Seated-Sign or Reservations)</a:t>
            </a:r>
            <a:endParaRPr lang="en-US" sz="1400" dirty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                       then Get-</a:t>
            </a:r>
            <a:r>
              <a:rPr lang="en-US" sz="1400" dirty="0" err="1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Maitre</a:t>
            </a: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-d's-Attention Script</a:t>
            </a:r>
            <a:endParaRPr lang="en-US" sz="1400" dirty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     </a:t>
            </a:r>
            <a:r>
              <a:rPr lang="en-US" sz="1400" b="1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then</a:t>
            </a: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      Please-Be-Seated Script</a:t>
            </a:r>
            <a:endParaRPr lang="en-US" sz="1400" dirty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     </a:t>
            </a:r>
            <a:r>
              <a:rPr lang="en-US" sz="1400" b="1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then</a:t>
            </a: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      Order-Food-Script</a:t>
            </a:r>
            <a:endParaRPr lang="en-US" sz="1400" dirty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     </a:t>
            </a:r>
            <a:r>
              <a:rPr lang="en-US" sz="1400" b="1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then</a:t>
            </a: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      Eat-Food-Script unless (Long-Wait) when Exit-Restaurant-Angry Script</a:t>
            </a:r>
            <a:endParaRPr lang="en-US" sz="1400" dirty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     </a:t>
            </a:r>
            <a:r>
              <a:rPr lang="en-US" sz="1400" b="1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then</a:t>
            </a: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      if (Food-Quality was better than Palatable)</a:t>
            </a:r>
            <a:endParaRPr lang="en-US" sz="1400" dirty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                       then Compliments-To-The-Chef Script</a:t>
            </a:r>
            <a:endParaRPr lang="en-US" sz="1400" dirty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     </a:t>
            </a:r>
            <a:r>
              <a:rPr lang="en-US" sz="1400" b="1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then</a:t>
            </a: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      Pay-For-It-Script</a:t>
            </a:r>
            <a:endParaRPr lang="en-US" sz="1400" dirty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     </a:t>
            </a:r>
            <a:r>
              <a:rPr lang="en-US" sz="1400" b="1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finally</a:t>
            </a:r>
            <a:r>
              <a:rPr lang="en-US" sz="1400" dirty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   Leave-Restaurant Script</a:t>
            </a:r>
            <a:endParaRPr lang="en-US" sz="1400" dirty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7224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74FD6A53-4C6F-41E4-88CE-0540763DBA55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139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Frejmovi i Smentičke mreže</a:t>
            </a:r>
            <a:endParaRPr lang="en-US" dirty="0"/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sr-Latn-RS" dirty="0"/>
              <a:t>Frejmovi (i šeme generalo) imaju internu strukturu</a:t>
            </a:r>
          </a:p>
          <a:p>
            <a:pPr eaLnBrk="1" hangingPunct="1"/>
            <a:r>
              <a:rPr lang="sr-Latn-RS" dirty="0"/>
              <a:t>Semantičke mreže nemaju internu strukturu</a:t>
            </a:r>
          </a:p>
          <a:p>
            <a:pPr lvl="1"/>
            <a:r>
              <a:rPr lang="sr-Latn-RS" dirty="0"/>
              <a:t>labela koje se dodeljuje čvoru predstavlja jedino znanje o tom čvoru</a:t>
            </a:r>
          </a:p>
          <a:p>
            <a:pPr eaLnBrk="1" hangingPunct="1"/>
            <a:r>
              <a:rPr lang="sr-Latn-RS" dirty="0"/>
              <a:t>Semantička mreža je kao struktura koja se sastoji od delova podatka</a:t>
            </a:r>
          </a:p>
          <a:p>
            <a:r>
              <a:rPr lang="sr-Latn-RS" dirty="0"/>
              <a:t>Frejmovi su kao struktura podataka u kojoj čvorovi sadrže slogove.</a:t>
            </a:r>
          </a:p>
          <a:p>
            <a:pPr marL="0" indent="0" eaLnBrk="1" hangingPunct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6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Z</a:t>
            </a:r>
            <a:r>
              <a:rPr lang="en-US" dirty="0" err="1"/>
              <a:t>aklju</a:t>
            </a:r>
            <a:r>
              <a:rPr lang="sr-Latn-RS" dirty="0"/>
              <a:t>č</a:t>
            </a:r>
            <a:r>
              <a:rPr lang="en-US" dirty="0" err="1"/>
              <a:t>ivanje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produkcionim</a:t>
            </a:r>
            <a:r>
              <a:rPr lang="en-US" dirty="0"/>
              <a:t> </a:t>
            </a:r>
            <a:r>
              <a:rPr lang="en-US" dirty="0" err="1"/>
              <a:t>pravilima</a:t>
            </a:r>
            <a:endParaRPr lang="el-GR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1827214"/>
            <a:ext cx="7769469" cy="4548187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sr-Latn-RS" dirty="0"/>
              <a:t>Može se koristiti pristup ulančavanje unapred i ulančavanje unazad kroz pravila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sr-Latn-RS" dirty="0"/>
              <a:t>Svaki od sistema (pristupa) ima svoje prednosti i nedostatke i, u suštini, odgovara na različite tipove pitanja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sr-Latn-RS" dirty="0"/>
              <a:t>Primer</a:t>
            </a:r>
            <a:r>
              <a:rPr lang="el-GR" dirty="0"/>
              <a:t> Mycin</a:t>
            </a:r>
            <a:r>
              <a:rPr lang="sr-Latn-RS" dirty="0"/>
              <a:t>:</a:t>
            </a:r>
            <a:r>
              <a:rPr lang="el-GR" dirty="0"/>
              <a:t> 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sr-Latn-RS" dirty="0"/>
              <a:t>Ulančavanje unapred može da odgovori na pitanje</a:t>
            </a:r>
            <a:r>
              <a:rPr lang="el-GR" dirty="0"/>
              <a:t> „</a:t>
            </a:r>
            <a:r>
              <a:rPr lang="sr-Latn-RS" dirty="0"/>
              <a:t>na šta ovi simptomi ukazuju</a:t>
            </a:r>
            <a:r>
              <a:rPr lang="el-GR" dirty="0"/>
              <a:t>?" 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sr-Latn-RS" dirty="0"/>
              <a:t>Ulančavanje unazad moglo bi da odgovori na pitanje </a:t>
            </a:r>
            <a:r>
              <a:rPr lang="el-GR" dirty="0"/>
              <a:t>„</a:t>
            </a:r>
            <a:r>
              <a:rPr lang="sr-Latn-RS" dirty="0"/>
              <a:t>da li ovaj pacijent boluje od amnezije</a:t>
            </a:r>
            <a:r>
              <a:rPr lang="el-GR" dirty="0"/>
              <a:t>?" </a:t>
            </a:r>
          </a:p>
        </p:txBody>
      </p:sp>
    </p:spTree>
    <p:extLst>
      <p:ext uri="{BB962C8B-B14F-4D97-AF65-F5344CB8AC3E}">
        <p14:creationId xmlns:p14="http://schemas.microsoft.com/office/powerpoint/2010/main" val="415659616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74FD6A53-4C6F-41E4-88CE-0540763DBA55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140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Frejmovi i Smentičke mreže</a:t>
            </a:r>
            <a:endParaRPr lang="en-US" dirty="0"/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sr-Latn-RS" dirty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" y="1828800"/>
            <a:ext cx="8296275" cy="41243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165998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74FD6A53-4C6F-41E4-88CE-0540763DBA55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141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Frejmovi</a:t>
            </a:r>
            <a:endParaRPr lang="en-US" dirty="0"/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Frames </a:t>
            </a:r>
            <a:r>
              <a:rPr lang="sr-Latn-RS" dirty="0"/>
              <a:t>ne bi trebali da se mešaju sa pojomom zapisa (record)</a:t>
            </a:r>
          </a:p>
          <a:p>
            <a:pPr lvl="1"/>
            <a:r>
              <a:rPr lang="sr-Latn-RS" dirty="0"/>
              <a:t>Frejmovi ne moraju biti slični jedni drugima</a:t>
            </a:r>
          </a:p>
          <a:p>
            <a:pPr lvl="1"/>
            <a:r>
              <a:rPr lang="sr-Latn-RS" dirty="0"/>
              <a:t>Frejovi se organizuju u hijerahijske strukture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055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74FD6A53-4C6F-41E4-88CE-0540763DBA55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142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Prednosti frejma</a:t>
            </a:r>
            <a:endParaRPr lang="en-US" dirty="0"/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Prilično intuitivan za manipulaciju</a:t>
            </a:r>
            <a:endParaRPr lang="en-US" dirty="0"/>
          </a:p>
          <a:p>
            <a:pPr marL="685800" lvl="1" eaLnBrk="1" hangingPunct="1"/>
            <a:r>
              <a:rPr lang="sr-Latn-RS" dirty="0"/>
              <a:t>Sličan orgnizaciji znanja kod ljudi</a:t>
            </a:r>
            <a:endParaRPr lang="en-US" dirty="0"/>
          </a:p>
          <a:p>
            <a:pPr marL="685800" lvl="1" eaLnBrk="1" hangingPunct="1"/>
            <a:r>
              <a:rPr lang="sr-Latn-RS" dirty="0"/>
              <a:t>Podesan za kauzalna znanja</a:t>
            </a:r>
            <a:endParaRPr lang="en-US" dirty="0"/>
          </a:p>
          <a:p>
            <a:pPr marL="685800" lvl="1" eaLnBrk="1" hangingPunct="1"/>
            <a:r>
              <a:rPr lang="sr-Latn-RS" dirty="0"/>
              <a:t>Lakši za razumevanje od logike i pravila</a:t>
            </a:r>
            <a:endParaRPr lang="en-US" dirty="0"/>
          </a:p>
          <a:p>
            <a:pPr eaLnBrk="1" hangingPunct="1"/>
            <a:r>
              <a:rPr lang="sr-Latn-RS" dirty="0"/>
              <a:t>Vrlo fleksibilan</a:t>
            </a:r>
          </a:p>
        </p:txBody>
      </p:sp>
    </p:spTree>
    <p:extLst>
      <p:ext uri="{BB962C8B-B14F-4D97-AF65-F5344CB8AC3E}">
        <p14:creationId xmlns:p14="http://schemas.microsoft.com/office/powerpoint/2010/main" val="297906638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CE2B8D6E-F1A4-4132-9C9C-E5C182B6A354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143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Nedostaci frejma</a:t>
            </a:r>
            <a:endParaRPr lang="en-US" dirty="0"/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sr-Latn-RS" dirty="0"/>
              <a:t>Sklonost da se frejmovi koriste za definicije koncepata</a:t>
            </a:r>
            <a:endParaRPr lang="en-US" dirty="0"/>
          </a:p>
          <a:p>
            <a:pPr marL="685800" lvl="1" eaLnBrk="1" hangingPunct="1"/>
            <a:r>
              <a:rPr lang="sr-Latn-RS" dirty="0"/>
              <a:t>Nije prikladno jer </a:t>
            </a:r>
            <a:r>
              <a:rPr lang="sr-Latn-RS" b="1" dirty="0"/>
              <a:t>može da postoji validna instanca koncepta koja se ne uklapa u stereotip</a:t>
            </a:r>
            <a:endParaRPr lang="en-US" b="1" dirty="0"/>
          </a:p>
          <a:p>
            <a:pPr marL="685800" lvl="1" eaLnBrk="1" hangingPunct="1"/>
            <a:r>
              <a:rPr lang="sr-Latn-RS" dirty="0"/>
              <a:t>Za prevazilaženje problema mogu se koristiti izuzeci (</a:t>
            </a:r>
            <a:r>
              <a:rPr lang="en-US" dirty="0"/>
              <a:t>exceptions</a:t>
            </a:r>
            <a:r>
              <a:rPr lang="sr-Latn-RS" dirty="0"/>
              <a:t>)</a:t>
            </a:r>
            <a:endParaRPr lang="en-US" dirty="0"/>
          </a:p>
          <a:p>
            <a:pPr marL="968375" lvl="2" eaLnBrk="1" hangingPunct="1"/>
            <a:r>
              <a:rPr lang="sr-Latn-RS" dirty="0"/>
              <a:t>Može da proizvede priličnu zbrku</a:t>
            </a:r>
            <a:endParaRPr lang="en-US" dirty="0"/>
          </a:p>
          <a:p>
            <a:pPr eaLnBrk="1" hangingPunct="1"/>
            <a:r>
              <a:rPr lang="sr-Latn-RS" dirty="0"/>
              <a:t>Nasleđivanje</a:t>
            </a:r>
            <a:endParaRPr lang="en-US" dirty="0"/>
          </a:p>
          <a:p>
            <a:pPr marL="685800" lvl="1" eaLnBrk="1" hangingPunct="1"/>
            <a:r>
              <a:rPr lang="sr-Latn-RS" dirty="0"/>
              <a:t>Nije uvek potrebno sva svojstva klasnih stereotipova propagirati na podklase</a:t>
            </a:r>
            <a:endParaRPr lang="en-US" dirty="0"/>
          </a:p>
          <a:p>
            <a:pPr marL="685800" lvl="1" eaLnBrk="1" hangingPunct="1"/>
            <a:r>
              <a:rPr lang="sr-Latn-RS" dirty="0"/>
              <a:t>Promena slotova može da proizvede ne nemerne posledice na podklasama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305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Metode za reprezentaciju znanja </a:t>
            </a:r>
            <a:br>
              <a:rPr lang="sr-Latn-RS" dirty="0"/>
            </a:br>
            <a:r>
              <a:rPr lang="sr-Latn-RS" dirty="0"/>
              <a:t>(ZR metode)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Produkciona pravila</a:t>
            </a:r>
            <a:endParaRPr lang="en-US" dirty="0"/>
          </a:p>
          <a:p>
            <a:r>
              <a:rPr lang="sr-Latn-RS" dirty="0"/>
              <a:t>Stabla</a:t>
            </a:r>
            <a:r>
              <a:rPr lang="en-US" dirty="0"/>
              <a:t>, </a:t>
            </a:r>
            <a:r>
              <a:rPr lang="sr-Latn-RS" dirty="0"/>
              <a:t>grafovi</a:t>
            </a:r>
            <a:r>
              <a:rPr lang="en-US" dirty="0"/>
              <a:t> (</a:t>
            </a:r>
            <a:r>
              <a:rPr lang="sr-Latn-RS" dirty="0"/>
              <a:t>n</a:t>
            </a:r>
            <a:r>
              <a:rPr lang="en-US" dirty="0"/>
              <a:t>.</a:t>
            </a:r>
            <a:r>
              <a:rPr lang="sr-Latn-RS" dirty="0"/>
              <a:t>pr</a:t>
            </a:r>
            <a:r>
              <a:rPr lang="en-US" dirty="0"/>
              <a:t>. </a:t>
            </a:r>
            <a:r>
              <a:rPr lang="sr-Latn-RS" dirty="0"/>
              <a:t>Semantičke mreže</a:t>
            </a:r>
            <a:r>
              <a:rPr lang="en-US" dirty="0"/>
              <a:t>, </a:t>
            </a:r>
            <a:r>
              <a:rPr lang="sr-Latn-RS" dirty="0"/>
              <a:t>konceptne mape</a:t>
            </a:r>
            <a:r>
              <a:rPr lang="en-US" dirty="0"/>
              <a:t>, </a:t>
            </a:r>
            <a:r>
              <a:rPr lang="sr-Latn-RS" dirty="0"/>
              <a:t>konceptni grafovi</a:t>
            </a:r>
            <a:r>
              <a:rPr lang="en-US" dirty="0"/>
              <a:t>, </a:t>
            </a:r>
            <a:r>
              <a:rPr lang="sr-Latn-RS" dirty="0"/>
              <a:t>ontologija</a:t>
            </a:r>
            <a:r>
              <a:rPr lang="en-US" dirty="0"/>
              <a:t>)</a:t>
            </a:r>
          </a:p>
          <a:p>
            <a:r>
              <a:rPr lang="sr-Latn-RS" dirty="0"/>
              <a:t>Šeme i frejmovi</a:t>
            </a:r>
            <a:endParaRPr lang="en-US" dirty="0"/>
          </a:p>
          <a:p>
            <a:r>
              <a:rPr lang="en-US" b="1" dirty="0" err="1"/>
              <a:t>Logi</a:t>
            </a:r>
            <a:r>
              <a:rPr lang="sr-Latn-RS" b="1" dirty="0"/>
              <a:t>ka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09600" y="5029200"/>
            <a:ext cx="381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 </a:t>
            </a:r>
            <a:r>
              <a:rPr lang="sr-Latn-RS" sz="3200" i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Rezonovanje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92939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Logika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8991600" cy="51816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M</a:t>
            </a:r>
            <a:r>
              <a:rPr lang="en-GB" dirty="0"/>
              <a:t>a</a:t>
            </a:r>
            <a:r>
              <a:rPr lang="sr-Latn-RS" dirty="0"/>
              <a:t>t</a:t>
            </a:r>
            <a:r>
              <a:rPr lang="en-GB" dirty="0"/>
              <a:t>e</a:t>
            </a:r>
            <a:r>
              <a:rPr lang="sr-Latn-RS" dirty="0"/>
              <a:t>m</a:t>
            </a:r>
            <a:r>
              <a:rPr lang="en-GB" dirty="0"/>
              <a:t>a</a:t>
            </a:r>
            <a:r>
              <a:rPr lang="sr-Latn-RS" dirty="0"/>
              <a:t>tička logika uvodi tehnike reprezentacije znanja koje su razvijene davno pre rule based sistema i semantičkih mreža</a:t>
            </a:r>
          </a:p>
          <a:p>
            <a:r>
              <a:rPr lang="sr-Latn-RS" dirty="0"/>
              <a:t>Inicijalno su bile namenje za predstavljanje znanja u matematici</a:t>
            </a:r>
          </a:p>
          <a:p>
            <a:r>
              <a:rPr lang="sr-Latn-RS" dirty="0"/>
              <a:t>Našle su veliku primenu u AI</a:t>
            </a:r>
            <a:endParaRPr lang="en-US" dirty="0"/>
          </a:p>
          <a:p>
            <a:r>
              <a:rPr lang="sr-Latn-RS" dirty="0"/>
              <a:t>Mnogi SBZ koriste neku vrstu logike za reprezentaciju znanja (posebno SBZ starijih generacija)</a:t>
            </a:r>
          </a:p>
          <a:p>
            <a:pPr lvl="1"/>
            <a:r>
              <a:rPr lang="sr-Latn-RS" dirty="0"/>
              <a:t>Kod mnogih se mehanizam zaključivanja bazira na pravilima Popozicione logike ili Logike prvog reda.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73782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Logika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9067800" cy="5105400"/>
          </a:xfrm>
        </p:spPr>
        <p:txBody>
          <a:bodyPr>
            <a:normAutofit/>
          </a:bodyPr>
          <a:lstStyle/>
          <a:p>
            <a:r>
              <a:rPr lang="en-US" dirty="0" err="1"/>
              <a:t>Izr</a:t>
            </a:r>
            <a:r>
              <a:rPr lang="sr-Latn-RS" dirty="0"/>
              <a:t>ažava </a:t>
            </a:r>
            <a:r>
              <a:rPr lang="pl-PL" dirty="0"/>
              <a:t>znanje u određenoj matematičkoj notaciji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All birds have wings --&gt; </a:t>
            </a:r>
            <a:r>
              <a:rPr lang="en-US" sz="2000">
                <a:latin typeface="Courier New" pitchFamily="49" charset="0"/>
                <a:cs typeface="Courier New" pitchFamily="49" charset="0"/>
              </a:rPr>
              <a:t>∀x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Bird(x) -&gt;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HasWings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(x)</a:t>
            </a:r>
            <a:endParaRPr lang="sr-Latn-RS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sr-Latn-RS" dirty="0"/>
              <a:t>Pravila za zaključivanje</a:t>
            </a:r>
          </a:p>
          <a:p>
            <a:pPr lvl="1"/>
            <a:r>
              <a:rPr lang="sr-Latn-RS" dirty="0"/>
              <a:t>Ako su </a:t>
            </a:r>
            <a:r>
              <a:rPr lang="sr-Latn-RS" b="1" dirty="0"/>
              <a:t>tačne</a:t>
            </a:r>
            <a:r>
              <a:rPr lang="sr-Latn-RS" dirty="0"/>
              <a:t> prethostavke ili činjenice, tada su tačne i izvedene pretpostavke ili činjenice koje se dobijaju na osnovu pravila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All </a:t>
            </a:r>
            <a:r>
              <a:rPr lang="sr-Latn-RS" sz="2000" dirty="0">
                <a:latin typeface="Courier New" pitchFamily="49" charset="0"/>
                <a:cs typeface="Courier New" pitchFamily="49" charset="0"/>
              </a:rPr>
              <a:t>robins are birds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--&gt; ∀x </a:t>
            </a:r>
            <a:r>
              <a:rPr lang="sr-Latn-RS" sz="2000" dirty="0">
                <a:latin typeface="Courier New" pitchFamily="49" charset="0"/>
                <a:cs typeface="Courier New" pitchFamily="49" charset="0"/>
              </a:rPr>
              <a:t>Robin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(x) -&gt; </a:t>
            </a:r>
            <a:r>
              <a:rPr lang="sr-Latn-RS" sz="2000" dirty="0">
                <a:latin typeface="Courier New" pitchFamily="49" charset="0"/>
                <a:cs typeface="Courier New" pitchFamily="49" charset="0"/>
              </a:rPr>
              <a:t>Bird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(x)</a:t>
            </a:r>
            <a:endParaRPr lang="sr-Latn-RS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sr-Latn-RS" dirty="0"/>
              <a:t>Moglo bi se rezonovati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∀x </a:t>
            </a:r>
            <a:r>
              <a:rPr lang="sr-Latn-RS" sz="2000" dirty="0">
                <a:latin typeface="Courier New" pitchFamily="49" charset="0"/>
                <a:cs typeface="Courier New" pitchFamily="49" charset="0"/>
              </a:rPr>
              <a:t>Robin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(x) -&gt;</a:t>
            </a:r>
            <a:r>
              <a:rPr lang="sr-Latn-R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HasWings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(x)</a:t>
            </a:r>
            <a:endParaRPr lang="sr-Latn-R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3481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Pregled logičkih jezika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90678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b="1" dirty="0"/>
              <a:t>propositional logic	</a:t>
            </a:r>
          </a:p>
          <a:p>
            <a:pPr marL="508000" lvl="1"/>
            <a:r>
              <a:rPr lang="en-US" altLang="en-US" b="1" dirty="0"/>
              <a:t>facts</a:t>
            </a:r>
          </a:p>
          <a:p>
            <a:pPr marL="508000" lvl="1"/>
            <a:r>
              <a:rPr lang="en-US" altLang="en-US" b="1" dirty="0"/>
              <a:t>true/false/unknown</a:t>
            </a:r>
          </a:p>
          <a:p>
            <a:r>
              <a:rPr lang="en-US" altLang="en-US" dirty="0"/>
              <a:t>first-order logic</a:t>
            </a:r>
          </a:p>
          <a:p>
            <a:pPr marL="508000" lvl="1"/>
            <a:r>
              <a:rPr lang="en-US" altLang="en-US" dirty="0"/>
              <a:t>facts, objects, relations	</a:t>
            </a:r>
          </a:p>
          <a:p>
            <a:pPr marL="508000" lvl="1"/>
            <a:r>
              <a:rPr lang="en-US" altLang="en-US" dirty="0"/>
              <a:t>true/false/unknown</a:t>
            </a:r>
          </a:p>
          <a:p>
            <a:r>
              <a:rPr lang="en-US" altLang="en-US" dirty="0"/>
              <a:t>temporal logic</a:t>
            </a:r>
          </a:p>
          <a:p>
            <a:pPr marL="508000" lvl="1"/>
            <a:r>
              <a:rPr lang="en-US" altLang="en-US" dirty="0"/>
              <a:t>facts, objects, relations, times</a:t>
            </a:r>
          </a:p>
          <a:p>
            <a:pPr marL="508000" lvl="1"/>
            <a:r>
              <a:rPr lang="en-US" altLang="en-US" dirty="0"/>
              <a:t>true/false/unknown</a:t>
            </a:r>
          </a:p>
          <a:p>
            <a:r>
              <a:rPr lang="en-US" altLang="en-US" dirty="0"/>
              <a:t>probability theory</a:t>
            </a:r>
          </a:p>
          <a:p>
            <a:pPr marL="508000" lvl="1"/>
            <a:r>
              <a:rPr lang="en-US" altLang="en-US" dirty="0"/>
              <a:t>facts</a:t>
            </a:r>
          </a:p>
          <a:p>
            <a:pPr marL="508000" lvl="1"/>
            <a:r>
              <a:rPr lang="en-US" altLang="en-US" dirty="0"/>
              <a:t>degree of belief [0..1]</a:t>
            </a:r>
          </a:p>
          <a:p>
            <a:r>
              <a:rPr lang="en-US" altLang="en-US" dirty="0"/>
              <a:t>fuzzy logic</a:t>
            </a:r>
          </a:p>
          <a:p>
            <a:pPr marL="508000" lvl="1"/>
            <a:r>
              <a:rPr lang="en-US" altLang="en-US" dirty="0"/>
              <a:t>degree of truth	</a:t>
            </a:r>
          </a:p>
          <a:p>
            <a:pPr marL="508000" lvl="1"/>
            <a:r>
              <a:rPr lang="en-US" altLang="en-US" dirty="0"/>
              <a:t>degree of belief [0..1]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17745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Propoziciona logika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Izveo je iz bogatije predikatske logike Emil Post</a:t>
            </a:r>
          </a:p>
          <a:p>
            <a:r>
              <a:rPr lang="sr-Latn-RS" dirty="0"/>
              <a:t>Podskup predikatske logike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307447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Propoziciona logika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44" y="1600200"/>
            <a:ext cx="9119755" cy="52578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Određuje tačnost ili netačnost izjava (propozicija) kao što su:</a:t>
            </a:r>
          </a:p>
          <a:p>
            <a:pPr lvl="1"/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ventil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 je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zatvoren</a:t>
            </a:r>
            <a:endParaRPr lang="fr-FR" sz="2000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fr-FR" sz="2000" dirty="0">
                <a:latin typeface="Courier New" pitchFamily="49" charset="0"/>
                <a:cs typeface="Courier New" pitchFamily="49" charset="0"/>
              </a:rPr>
              <a:t>pet plus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četiri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 je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jednako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devet</a:t>
            </a:r>
            <a:endParaRPr lang="sr-Latn-RS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sr-Latn-RS" dirty="0"/>
              <a:t>Oslanjajući se na njihovu matematičku predstavu</a:t>
            </a:r>
          </a:p>
          <a:p>
            <a:r>
              <a:rPr lang="sr-Latn-RS" dirty="0"/>
              <a:t>Kombinujuči ih sa operatorima</a:t>
            </a:r>
            <a:r>
              <a:rPr lang="en-US" dirty="0"/>
              <a:t>/</a:t>
            </a:r>
            <a:r>
              <a:rPr lang="en-US" dirty="0" err="1"/>
              <a:t>veznicima</a:t>
            </a:r>
            <a:r>
              <a:rPr lang="sr-Latn-RS" dirty="0"/>
              <a:t> </a:t>
            </a:r>
            <a:br>
              <a:rPr lang="sr-Latn-RS" dirty="0"/>
            </a:br>
            <a:r>
              <a:rPr lang="sr-Latn-RS" dirty="0"/>
              <a:t>					</a:t>
            </a:r>
            <a:r>
              <a:rPr lang="en-US" sz="2200" dirty="0"/>
              <a:t>and 		</a:t>
            </a:r>
            <a:r>
              <a:rPr lang="en-US" sz="2200" dirty="0">
                <a:sym typeface="Symbol" pitchFamily="18" charset="2"/>
              </a:rPr>
              <a:t>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2200" dirty="0">
                <a:sym typeface="Symbol" pitchFamily="18" charset="2"/>
              </a:rPr>
              <a:t>					or		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2200" dirty="0">
                <a:sym typeface="Symbol" pitchFamily="18" charset="2"/>
              </a:rPr>
              <a:t>					not		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2200" dirty="0">
                <a:sym typeface="Symbol" pitchFamily="18" charset="2"/>
              </a:rPr>
              <a:t>					implies 	</a:t>
            </a:r>
            <a:r>
              <a:rPr lang="sr-Latn-RS" sz="2200" dirty="0">
                <a:sym typeface="Symbol" pitchFamily="18" charset="2"/>
              </a:rPr>
              <a:t>	</a:t>
            </a:r>
            <a:r>
              <a:rPr lang="en-US" sz="2200" dirty="0">
                <a:sym typeface="Symbol" pitchFamily="18" charset="2"/>
              </a:rPr>
              <a:t>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2200" dirty="0">
                <a:sym typeface="Symbol" pitchFamily="18" charset="2"/>
              </a:rPr>
              <a:t>					equivalent	</a:t>
            </a:r>
            <a:endParaRPr lang="sr-Latn-RS" sz="2200" dirty="0">
              <a:sym typeface="Symbol" pitchFamily="18" charset="2"/>
            </a:endParaRP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sr-Latn-RS" sz="2000" dirty="0"/>
              <a:t> </a:t>
            </a:r>
            <a:r>
              <a:rPr lang="en-US" sz="2000" dirty="0"/>
              <a:t>(X </a:t>
            </a:r>
            <a:r>
              <a:rPr lang="en-US" sz="2000" dirty="0">
                <a:sym typeface="Symbol" pitchFamily="18" charset="2"/>
              </a:rPr>
              <a:t> (Y  Z))  (</a:t>
            </a:r>
            <a:r>
              <a:rPr lang="en-US" sz="2000" dirty="0"/>
              <a:t>(X </a:t>
            </a:r>
            <a:r>
              <a:rPr lang="en-US" sz="2000" dirty="0">
                <a:sym typeface="Symbol" pitchFamily="18" charset="2"/>
              </a:rPr>
              <a:t> Y)  </a:t>
            </a:r>
            <a:r>
              <a:rPr lang="en-US" sz="2000" dirty="0"/>
              <a:t>(X </a:t>
            </a:r>
            <a:r>
              <a:rPr lang="en-US" sz="2000" dirty="0">
                <a:sym typeface="Symbol" pitchFamily="18" charset="2"/>
              </a:rPr>
              <a:t> Z))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2000" dirty="0">
                <a:sym typeface="Symbol" pitchFamily="18" charset="2"/>
              </a:rPr>
              <a:t>X </a:t>
            </a:r>
            <a:r>
              <a:rPr lang="sr-Latn-RS" sz="2000" dirty="0">
                <a:sym typeface="Symbol" pitchFamily="18" charset="2"/>
              </a:rPr>
              <a:t>implicira </a:t>
            </a:r>
            <a:r>
              <a:rPr lang="en-US" sz="2000" dirty="0">
                <a:sym typeface="Symbol" pitchFamily="18" charset="2"/>
              </a:rPr>
              <a:t>Y </a:t>
            </a:r>
            <a:r>
              <a:rPr lang="sr-Latn-RS" sz="2000" dirty="0">
                <a:sym typeface="Symbol" pitchFamily="18" charset="2"/>
              </a:rPr>
              <a:t>i</a:t>
            </a:r>
            <a:r>
              <a:rPr lang="en-US" sz="2000" dirty="0">
                <a:sym typeface="Symbol" pitchFamily="18" charset="2"/>
              </a:rPr>
              <a:t> Z </a:t>
            </a:r>
            <a:r>
              <a:rPr lang="sr-Latn-RS" sz="2000" dirty="0">
                <a:sym typeface="Symbol" pitchFamily="18" charset="2"/>
              </a:rPr>
              <a:t>što je isto kao i </a:t>
            </a:r>
            <a:r>
              <a:rPr lang="en-US" sz="2000" dirty="0">
                <a:sym typeface="Symbol" pitchFamily="18" charset="2"/>
              </a:rPr>
              <a:t>X </a:t>
            </a:r>
            <a:r>
              <a:rPr lang="sr-Latn-RS" sz="2000" dirty="0">
                <a:sym typeface="Symbol" pitchFamily="18" charset="2"/>
              </a:rPr>
              <a:t>implicira</a:t>
            </a:r>
            <a:r>
              <a:rPr lang="en-US" sz="2000" dirty="0">
                <a:sym typeface="Symbol" pitchFamily="18" charset="2"/>
              </a:rPr>
              <a:t> Y </a:t>
            </a:r>
            <a:r>
              <a:rPr lang="sr-Latn-RS" sz="2000" dirty="0">
                <a:sym typeface="Symbol" pitchFamily="18" charset="2"/>
              </a:rPr>
              <a:t>i</a:t>
            </a:r>
            <a:r>
              <a:rPr lang="en-US" sz="2000" dirty="0">
                <a:sym typeface="Symbol" pitchFamily="18" charset="2"/>
              </a:rPr>
              <a:t> X </a:t>
            </a:r>
            <a:r>
              <a:rPr lang="sr-Latn-RS" sz="2000" dirty="0">
                <a:sym typeface="Symbol" pitchFamily="18" charset="2"/>
              </a:rPr>
              <a:t>implicira</a:t>
            </a:r>
            <a:r>
              <a:rPr lang="en-US" sz="2000" dirty="0">
                <a:sym typeface="Symbol" pitchFamily="18" charset="2"/>
              </a:rPr>
              <a:t> Z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sr-Latn-RS" sz="2200" dirty="0">
              <a:cs typeface="Courier New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3659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Z</a:t>
            </a:r>
            <a:r>
              <a:rPr lang="en-US" dirty="0" err="1"/>
              <a:t>aklju</a:t>
            </a:r>
            <a:r>
              <a:rPr lang="sr-Latn-RS" dirty="0"/>
              <a:t>č</a:t>
            </a:r>
            <a:r>
              <a:rPr lang="en-US" dirty="0" err="1"/>
              <a:t>ivanje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produkcionim</a:t>
            </a:r>
            <a:r>
              <a:rPr lang="en-US" dirty="0"/>
              <a:t> </a:t>
            </a:r>
            <a:r>
              <a:rPr lang="en-US" dirty="0" err="1"/>
              <a:t>pravilima</a:t>
            </a:r>
            <a:endParaRPr lang="el-GR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827214"/>
            <a:ext cx="8150469" cy="471328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sr-Latn-RS" dirty="0"/>
              <a:t>Postoje dva osnovna pitanja pri implementaciji sistema baziranih na pravilima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sr-Latn-RS" dirty="0"/>
              <a:t>Kako se implementira </a:t>
            </a:r>
            <a:r>
              <a:rPr lang="sr-Latn-RS" b="1" dirty="0"/>
              <a:t>razrešavanje konflikta </a:t>
            </a:r>
            <a:r>
              <a:rPr lang="sr-Latn-RS" dirty="0"/>
              <a:t>(kada više pravila može da se aktivira)</a:t>
            </a:r>
            <a:r>
              <a:rPr lang="en-US" dirty="0"/>
              <a:t>?</a:t>
            </a:r>
          </a:p>
          <a:p>
            <a:pPr lvl="2" eaLnBrk="1" hangingPunct="1">
              <a:lnSpc>
                <a:spcPct val="90000"/>
              </a:lnSpc>
            </a:pPr>
            <a:r>
              <a:rPr lang="sr-Latn-RS" dirty="0"/>
              <a:t>Postoje različite strategije</a:t>
            </a:r>
            <a:endParaRPr lang="en-GB" dirty="0"/>
          </a:p>
          <a:p>
            <a:pPr lvl="2" eaLnBrk="1" hangingPunct="1">
              <a:lnSpc>
                <a:spcPct val="90000"/>
              </a:lnSpc>
            </a:pPr>
            <a:r>
              <a:rPr lang="sr-Latn-RS" dirty="0"/>
              <a:t>Jedna je da se pravilima dodeli prioritet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sr-Latn-RS" dirty="0"/>
              <a:t>Kako se činjenice uparuju sa pravilima</a:t>
            </a:r>
            <a:r>
              <a:rPr lang="en-US" dirty="0"/>
              <a:t>?</a:t>
            </a:r>
          </a:p>
          <a:p>
            <a:pPr lvl="2" eaLnBrk="1" hangingPunct="1">
              <a:lnSpc>
                <a:spcPct val="90000"/>
              </a:lnSpc>
            </a:pPr>
            <a:r>
              <a:rPr lang="sr-Latn-RS" dirty="0"/>
              <a:t>Potrebno je uparivanje paterna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sr-Latn-RS" dirty="0"/>
              <a:t>Ima i puno drugih pitanja koja treba razrešiti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117491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Propoziciona logika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44" y="1600200"/>
            <a:ext cx="9119755" cy="5257800"/>
          </a:xfrm>
        </p:spPr>
        <p:txBody>
          <a:bodyPr>
            <a:normAutofit/>
          </a:bodyPr>
          <a:lstStyle/>
          <a:p>
            <a:r>
              <a:rPr lang="sr-Latn-RS" dirty="0"/>
              <a:t>Osobine</a:t>
            </a:r>
          </a:p>
          <a:p>
            <a:pPr lvl="1"/>
            <a:r>
              <a:rPr lang="sr-Latn-RS" dirty="0"/>
              <a:t>Deklarativna, delovi sintakse korespondiraju određenim činjenicama</a:t>
            </a:r>
          </a:p>
          <a:p>
            <a:pPr lvl="1"/>
            <a:r>
              <a:rPr lang="sr-Latn-RS" dirty="0"/>
              <a:t>Kompozitna, značenje celine se određuje na osnovu značenja njenih delova</a:t>
            </a:r>
          </a:p>
          <a:p>
            <a:pPr lvl="2"/>
            <a:r>
              <a:rPr lang="sr-Latn-RS" dirty="0"/>
              <a:t>Značenje A </a:t>
            </a:r>
            <a:r>
              <a:rPr lang="en-US" dirty="0">
                <a:sym typeface="Symbol" pitchFamily="18" charset="2"/>
              </a:rPr>
              <a:t></a:t>
            </a:r>
            <a:r>
              <a:rPr lang="sr-Latn-RS" dirty="0">
                <a:sym typeface="Symbol" pitchFamily="18" charset="2"/>
              </a:rPr>
              <a:t> B određeno je značenjem simbola A i B i simbola veznika </a:t>
            </a:r>
            <a:r>
              <a:rPr lang="en-US" dirty="0">
                <a:sym typeface="Symbol" pitchFamily="18" charset="2"/>
              </a:rPr>
              <a:t></a:t>
            </a:r>
            <a:endParaRPr lang="sr-Latn-RS" dirty="0">
              <a:sym typeface="Symbol" pitchFamily="18" charset="2"/>
            </a:endParaRPr>
          </a:p>
          <a:p>
            <a:pPr lvl="1"/>
            <a:r>
              <a:rPr lang="sr-Latn-RS" dirty="0">
                <a:sym typeface="Symbol" pitchFamily="18" charset="2"/>
              </a:rPr>
              <a:t>Konteksno nezavisna</a:t>
            </a:r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56226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Propoziciona logika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44" y="1600200"/>
            <a:ext cx="9119755" cy="5257800"/>
          </a:xfrm>
        </p:spPr>
        <p:txBody>
          <a:bodyPr>
            <a:normAutofit/>
          </a:bodyPr>
          <a:lstStyle/>
          <a:p>
            <a:pPr marL="225425" indent="-225425"/>
            <a:r>
              <a:rPr lang="sr-Latn-RS" sz="2800" b="1" dirty="0"/>
              <a:t>Logičke konstante</a:t>
            </a:r>
            <a:r>
              <a:rPr lang="en-US" sz="2800" dirty="0"/>
              <a:t>: true, false </a:t>
            </a:r>
          </a:p>
          <a:p>
            <a:pPr marL="225425" indent="-225425"/>
            <a:r>
              <a:rPr lang="sr-Latn-RS" sz="2800" b="1" dirty="0"/>
              <a:t>Propozicioni simboli</a:t>
            </a:r>
            <a:r>
              <a:rPr lang="en-US" sz="2800" dirty="0"/>
              <a:t>: P, Q, S, ... </a:t>
            </a:r>
          </a:p>
          <a:p>
            <a:pPr marL="225425" indent="-225425"/>
            <a:r>
              <a:rPr lang="sr-Latn-RS" sz="2800" b="1" dirty="0"/>
              <a:t>Zagrade</a:t>
            </a:r>
            <a:r>
              <a:rPr lang="en-US" sz="2800" dirty="0"/>
              <a:t>: ( … )</a:t>
            </a:r>
          </a:p>
          <a:p>
            <a:pPr marL="225425" indent="-225425"/>
            <a:r>
              <a:rPr lang="sr-Latn-RS" sz="2800" dirty="0"/>
              <a:t>Rečenice</a:t>
            </a:r>
            <a:r>
              <a:rPr lang="en-US" sz="2800" dirty="0"/>
              <a:t>/</a:t>
            </a:r>
            <a:r>
              <a:rPr lang="en-US" sz="2800" dirty="0" err="1"/>
              <a:t>hipoteze</a:t>
            </a:r>
            <a:r>
              <a:rPr lang="en-US" sz="2800" dirty="0"/>
              <a:t>/</a:t>
            </a:r>
            <a:r>
              <a:rPr lang="sr-Latn-RS" sz="2800" dirty="0"/>
              <a:t>formule nastaju kombinacijom prethodnih sa veznicima</a:t>
            </a:r>
            <a:r>
              <a:rPr lang="en-US" sz="2800" dirty="0"/>
              <a:t>: </a:t>
            </a:r>
          </a:p>
          <a:p>
            <a:pPr marL="566738" lvl="1" indent="-227013">
              <a:lnSpc>
                <a:spcPct val="80000"/>
              </a:lnSpc>
              <a:buNone/>
            </a:pPr>
            <a:r>
              <a:rPr lang="en-US" sz="2400" b="1" dirty="0"/>
              <a:t> </a:t>
            </a:r>
            <a:r>
              <a:rPr lang="en-US" sz="2400" b="1" dirty="0">
                <a:latin typeface="Symbol" pitchFamily="18" charset="2"/>
                <a:sym typeface="Symbol" pitchFamily="18" charset="2"/>
              </a:rPr>
              <a:t></a:t>
            </a:r>
            <a:r>
              <a:rPr lang="en-US" sz="2400" dirty="0">
                <a:latin typeface="Symbol" pitchFamily="18" charset="2"/>
                <a:sym typeface="Symbol" pitchFamily="18" charset="2"/>
              </a:rPr>
              <a:t> </a:t>
            </a:r>
            <a:r>
              <a:rPr lang="sr-Latn-RS" sz="2400" dirty="0"/>
              <a:t> 	i</a:t>
            </a:r>
            <a:endParaRPr lang="en-US" sz="2400" dirty="0"/>
          </a:p>
          <a:p>
            <a:pPr marL="566738" lvl="1" indent="-227013">
              <a:lnSpc>
                <a:spcPct val="80000"/>
              </a:lnSpc>
              <a:buNone/>
            </a:pPr>
            <a:r>
              <a:rPr lang="en-US" sz="2400" b="1" dirty="0"/>
              <a:t> </a:t>
            </a:r>
            <a:r>
              <a:rPr lang="en-US" sz="2400" b="1" dirty="0">
                <a:sym typeface="Symbol" pitchFamily="18" charset="2"/>
              </a:rPr>
              <a:t></a:t>
            </a:r>
            <a:r>
              <a:rPr lang="en-US" sz="2400" dirty="0">
                <a:sym typeface="Symbol" pitchFamily="18" charset="2"/>
              </a:rPr>
              <a:t> </a:t>
            </a:r>
            <a:r>
              <a:rPr lang="sr-Latn-RS" sz="2400" dirty="0"/>
              <a:t>	ili</a:t>
            </a:r>
            <a:endParaRPr lang="en-US" sz="2400" dirty="0"/>
          </a:p>
          <a:p>
            <a:pPr marL="566738" lvl="1" indent="-227013">
              <a:lnSpc>
                <a:spcPct val="80000"/>
              </a:lnSpc>
              <a:buNone/>
            </a:pPr>
            <a:r>
              <a:rPr lang="en-US" sz="2400" b="1" dirty="0"/>
              <a:t>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sr-Latn-RS" sz="2400" dirty="0"/>
              <a:t>	implikacija</a:t>
            </a:r>
            <a:endParaRPr lang="en-US" sz="2400" dirty="0"/>
          </a:p>
          <a:p>
            <a:pPr marL="566738" lvl="1" indent="-227013">
              <a:lnSpc>
                <a:spcPct val="80000"/>
              </a:lnSpc>
              <a:buNone/>
            </a:pPr>
            <a:r>
              <a:rPr lang="en-US" sz="2400" b="1" dirty="0"/>
              <a:t> </a:t>
            </a:r>
            <a:r>
              <a:rPr lang="en-US" sz="2400" dirty="0">
                <a:sym typeface="Symbol" pitchFamily="18" charset="2"/>
              </a:rPr>
              <a:t> </a:t>
            </a:r>
            <a:r>
              <a:rPr lang="sr-Latn-RS" sz="2400" dirty="0"/>
              <a:t>	ekvivalencija</a:t>
            </a:r>
            <a:endParaRPr lang="en-US" sz="2400" dirty="0"/>
          </a:p>
          <a:p>
            <a:pPr marL="566738" lvl="1" indent="-227013">
              <a:lnSpc>
                <a:spcPct val="80000"/>
              </a:lnSpc>
              <a:buNone/>
            </a:pPr>
            <a:r>
              <a:rPr lang="en-US" sz="2400" dirty="0"/>
              <a:t> </a:t>
            </a:r>
            <a:r>
              <a:rPr lang="en-US" sz="2400" dirty="0">
                <a:sym typeface="Symbol" pitchFamily="18" charset="2"/>
              </a:rPr>
              <a:t> </a:t>
            </a:r>
            <a:r>
              <a:rPr lang="sr-Latn-RS" sz="2400" dirty="0"/>
              <a:t>	negacija</a:t>
            </a:r>
            <a:endParaRPr lang="en-US" sz="24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45062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Propozicina signatura, atomi i formule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i="1" dirty="0" err="1"/>
              <a:t>Propoziciona</a:t>
            </a:r>
            <a:r>
              <a:rPr lang="sr-Latn-RS" i="1" dirty="0"/>
              <a:t> signatura</a:t>
            </a:r>
            <a:r>
              <a:rPr lang="en-US" i="1" dirty="0"/>
              <a:t> </a:t>
            </a:r>
            <a:r>
              <a:rPr lang="el-GR" i="1" dirty="0"/>
              <a:t>σ</a:t>
            </a:r>
            <a:endParaRPr lang="sr-Latn-RS" i="1" dirty="0"/>
          </a:p>
          <a:p>
            <a:pPr lvl="1"/>
            <a:r>
              <a:rPr lang="sr-Latn-RS" dirty="0"/>
              <a:t>Neprazan skup simbola koji se zovu </a:t>
            </a:r>
            <a:r>
              <a:rPr lang="sr-Latn-RS" i="1" dirty="0"/>
              <a:t>atomi</a:t>
            </a:r>
          </a:p>
          <a:p>
            <a:r>
              <a:rPr lang="sr-Latn-RS" i="1" dirty="0"/>
              <a:t>Formule</a:t>
            </a:r>
            <a:r>
              <a:rPr lang="sr-Latn-RS" dirty="0"/>
              <a:t> propozicione signature </a:t>
            </a:r>
            <a:r>
              <a:rPr lang="el-GR" i="1" dirty="0"/>
              <a:t>σ</a:t>
            </a:r>
            <a:r>
              <a:rPr lang="sr-Latn-RS" dirty="0"/>
              <a:t> formiraju se od atoma i veznika nultog reda (</a:t>
            </a:r>
            <a:r>
              <a:rPr lang="en-GB" dirty="0"/>
              <a:t>⊥</a:t>
            </a:r>
            <a:r>
              <a:rPr lang="sr-Latn-RS" dirty="0"/>
              <a:t> i T) korišćenjem unarnih veznika (</a:t>
            </a:r>
            <a:r>
              <a:rPr lang="en-GB" dirty="0"/>
              <a:t>￢</a:t>
            </a:r>
            <a:r>
              <a:rPr lang="sr-Latn-RS" dirty="0"/>
              <a:t>) i binarnih veznika (</a:t>
            </a:r>
            <a:r>
              <a:rPr lang="en-GB" dirty="0"/>
              <a:t>∧, ∨, → </a:t>
            </a:r>
            <a:r>
              <a:rPr lang="sr-Latn-RS" dirty="0"/>
              <a:t>i</a:t>
            </a:r>
            <a:r>
              <a:rPr lang="en-GB" dirty="0"/>
              <a:t> ↔</a:t>
            </a:r>
            <a:r>
              <a:rPr lang="sr-Latn-RS" dirty="0"/>
              <a:t>)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42993691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Propoziciona logika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44" y="1143000"/>
            <a:ext cx="9119755" cy="5715000"/>
          </a:xfrm>
        </p:spPr>
        <p:txBody>
          <a:bodyPr>
            <a:normAutofit/>
          </a:bodyPr>
          <a:lstStyle/>
          <a:p>
            <a:pPr marL="225425" indent="-225425"/>
            <a:r>
              <a:rPr lang="sr-Latn-RS" sz="2800" dirty="0"/>
              <a:t>Jednostavni jezik koristan za predstavu ključnih ideja i definicija</a:t>
            </a:r>
          </a:p>
          <a:p>
            <a:pPr marL="225425" indent="-225425"/>
            <a:r>
              <a:rPr lang="sr-Latn-RS" sz="2800" dirty="0"/>
              <a:t>Korisnik definiše set propozicionih simbola (propoziciona signatura), kao što bi bili P, Q i R</a:t>
            </a:r>
          </a:p>
          <a:p>
            <a:pPr marL="225425" indent="-225425"/>
            <a:r>
              <a:rPr lang="sr-Latn-RS" sz="2800" dirty="0"/>
              <a:t>Korisnik definiše semantiku/intrepetaciju svakog simbola</a:t>
            </a:r>
          </a:p>
          <a:p>
            <a:pPr marL="225425" indent="-225425"/>
            <a:r>
              <a:rPr lang="sr-Latn-RS" dirty="0"/>
              <a:t>Primer:</a:t>
            </a:r>
          </a:p>
          <a:p>
            <a:pPr marL="625475" lvl="1" indent="-225425"/>
            <a:r>
              <a:rPr lang="sr-Latn-RS" dirty="0"/>
              <a:t>P znači</a:t>
            </a:r>
            <a:r>
              <a:rPr lang="sr-Cyrl-RS" dirty="0"/>
              <a:t> </a:t>
            </a:r>
            <a:r>
              <a:rPr lang="en-US" dirty="0"/>
              <a:t>“</a:t>
            </a:r>
            <a:r>
              <a:rPr lang="sr-Latn-RS" dirty="0"/>
              <a:t>Vrelo je</a:t>
            </a:r>
            <a:r>
              <a:rPr lang="en-US" dirty="0"/>
              <a:t>”</a:t>
            </a:r>
            <a:endParaRPr lang="sr-Latn-RS" dirty="0"/>
          </a:p>
          <a:p>
            <a:pPr marL="625475" lvl="1" indent="-225425"/>
            <a:r>
              <a:rPr lang="sr-Latn-RS" dirty="0"/>
              <a:t>Q znači</a:t>
            </a:r>
            <a:r>
              <a:rPr lang="en-US" dirty="0"/>
              <a:t> “</a:t>
            </a:r>
            <a:r>
              <a:rPr lang="en-US" dirty="0" err="1"/>
              <a:t>Vla</a:t>
            </a:r>
            <a:r>
              <a:rPr lang="sr-Latn-RS" dirty="0"/>
              <a:t>žno je</a:t>
            </a:r>
            <a:r>
              <a:rPr lang="en-US" dirty="0"/>
              <a:t>”</a:t>
            </a:r>
            <a:endParaRPr lang="sr-Latn-RS" dirty="0"/>
          </a:p>
          <a:p>
            <a:pPr marL="625475" lvl="1" indent="-225425"/>
            <a:r>
              <a:rPr lang="en-US" dirty="0"/>
              <a:t>R</a:t>
            </a:r>
            <a:r>
              <a:rPr lang="sr-Latn-RS" dirty="0"/>
              <a:t> znači</a:t>
            </a:r>
            <a:r>
              <a:rPr lang="en-US" dirty="0"/>
              <a:t> “</a:t>
            </a:r>
            <a:r>
              <a:rPr lang="sr-Latn-RS" dirty="0"/>
              <a:t>Pada kiša</a:t>
            </a:r>
            <a:r>
              <a:rPr lang="en-US" dirty="0"/>
              <a:t>”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5691015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Propoziciona logika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44" y="1143000"/>
            <a:ext cx="9119755" cy="5715000"/>
          </a:xfrm>
        </p:spPr>
        <p:txBody>
          <a:bodyPr>
            <a:normAutofit lnSpcReduction="10000"/>
          </a:bodyPr>
          <a:lstStyle/>
          <a:p>
            <a:pPr marL="225425" indent="-225425"/>
            <a:r>
              <a:rPr lang="sr-Latn-RS" dirty="0"/>
              <a:t>Primer:</a:t>
            </a:r>
          </a:p>
          <a:p>
            <a:pPr marL="625475" lvl="1" indent="-225425"/>
            <a:r>
              <a:rPr lang="sr-Latn-RS" dirty="0"/>
              <a:t>P znači</a:t>
            </a:r>
            <a:r>
              <a:rPr lang="sr-Cyrl-RS" dirty="0"/>
              <a:t> </a:t>
            </a:r>
            <a:r>
              <a:rPr lang="en-US" dirty="0"/>
              <a:t>“</a:t>
            </a:r>
            <a:r>
              <a:rPr lang="sr-Latn-RS" dirty="0"/>
              <a:t>Vrelo je</a:t>
            </a:r>
            <a:r>
              <a:rPr lang="en-US" dirty="0"/>
              <a:t>”</a:t>
            </a:r>
            <a:endParaRPr lang="sr-Latn-RS" dirty="0"/>
          </a:p>
          <a:p>
            <a:pPr marL="625475" lvl="1" indent="-225425"/>
            <a:r>
              <a:rPr lang="sr-Latn-RS" dirty="0"/>
              <a:t>Q znači</a:t>
            </a:r>
            <a:r>
              <a:rPr lang="en-US" dirty="0"/>
              <a:t> “</a:t>
            </a:r>
            <a:r>
              <a:rPr lang="en-US" dirty="0" err="1"/>
              <a:t>Vla</a:t>
            </a:r>
            <a:r>
              <a:rPr lang="sr-Latn-RS" dirty="0"/>
              <a:t>žno je</a:t>
            </a:r>
            <a:r>
              <a:rPr lang="en-US" dirty="0"/>
              <a:t>”</a:t>
            </a:r>
            <a:endParaRPr lang="sr-Latn-RS" dirty="0"/>
          </a:p>
          <a:p>
            <a:pPr marL="625475" lvl="1" indent="-225425"/>
            <a:r>
              <a:rPr lang="sr-Latn-RS" dirty="0"/>
              <a:t>R znači</a:t>
            </a:r>
            <a:r>
              <a:rPr lang="en-US" dirty="0"/>
              <a:t> “</a:t>
            </a:r>
            <a:r>
              <a:rPr lang="sr-Latn-RS" dirty="0"/>
              <a:t>Pada kiša</a:t>
            </a:r>
            <a:r>
              <a:rPr lang="en-US" dirty="0"/>
              <a:t>”</a:t>
            </a:r>
            <a:endParaRPr lang="sr-Latn-RS" dirty="0"/>
          </a:p>
          <a:p>
            <a:r>
              <a:rPr lang="sr-Latn-RS" dirty="0"/>
              <a:t>Korisnik definiše rečenice (formule) kombinacijom propozicionih simbola, zagrada i veznika.</a:t>
            </a:r>
          </a:p>
          <a:p>
            <a:pPr marL="225425" indent="-225425"/>
            <a:r>
              <a:rPr lang="sr-Latn-RS" dirty="0"/>
              <a:t>Primer:</a:t>
            </a:r>
          </a:p>
          <a:p>
            <a:pPr marL="625475" lvl="1" indent="-225425">
              <a:lnSpc>
                <a:spcPct val="90000"/>
              </a:lnSpc>
            </a:pPr>
            <a:r>
              <a:rPr lang="en-US" sz="2400" dirty="0"/>
              <a:t> </a:t>
            </a:r>
          </a:p>
          <a:p>
            <a:pPr marL="966788" lvl="2" indent="-227013">
              <a:lnSpc>
                <a:spcPct val="90000"/>
              </a:lnSpc>
              <a:buNone/>
            </a:pPr>
            <a:r>
              <a:rPr lang="en-US" dirty="0"/>
              <a:t>“</a:t>
            </a:r>
            <a:r>
              <a:rPr lang="sr-Latn-RS" dirty="0"/>
              <a:t>Ako je vrelo i vlažno</a:t>
            </a:r>
            <a:r>
              <a:rPr lang="en-US" dirty="0"/>
              <a:t>, </a:t>
            </a:r>
            <a:r>
              <a:rPr lang="sr-Latn-RS" dirty="0"/>
              <a:t>tada pada kiša</a:t>
            </a:r>
            <a:r>
              <a:rPr lang="en-US" dirty="0"/>
              <a:t>”</a:t>
            </a:r>
          </a:p>
          <a:p>
            <a:pPr marL="625475" lvl="1" indent="-225425">
              <a:lnSpc>
                <a:spcPct val="90000"/>
              </a:lnSpc>
            </a:pPr>
            <a:r>
              <a:rPr lang="en-US" sz="2400" dirty="0"/>
              <a:t> </a:t>
            </a:r>
          </a:p>
          <a:p>
            <a:pPr marL="966788" lvl="2" indent="-227013">
              <a:lnSpc>
                <a:spcPct val="90000"/>
              </a:lnSpc>
              <a:buNone/>
            </a:pPr>
            <a:r>
              <a:rPr lang="en-US" dirty="0"/>
              <a:t>“</a:t>
            </a:r>
            <a:r>
              <a:rPr lang="sr-Latn-RS" dirty="0"/>
              <a:t>Ako je vlažno, tada je vrelo</a:t>
            </a:r>
            <a:r>
              <a:rPr lang="en-US" dirty="0"/>
              <a:t>”</a:t>
            </a:r>
            <a:endParaRPr lang="sr-Latn-RS" dirty="0"/>
          </a:p>
          <a:p>
            <a:pPr marL="625475" lvl="1" indent="-225425">
              <a:lnSpc>
                <a:spcPct val="90000"/>
              </a:lnSpc>
            </a:pPr>
            <a:r>
              <a:rPr lang="en-US" sz="2400" dirty="0"/>
              <a:t> </a:t>
            </a:r>
          </a:p>
          <a:p>
            <a:pPr marL="966788" lvl="2" indent="-227013">
              <a:lnSpc>
                <a:spcPct val="90000"/>
              </a:lnSpc>
              <a:buNone/>
            </a:pPr>
            <a:r>
              <a:rPr lang="en-US" dirty="0"/>
              <a:t>“</a:t>
            </a:r>
            <a:r>
              <a:rPr lang="sr-Latn-RS" dirty="0"/>
              <a:t>Vlažno je</a:t>
            </a:r>
            <a:r>
              <a:rPr lang="en-US" dirty="0"/>
              <a:t>”</a:t>
            </a:r>
            <a:endParaRPr lang="sr-Latn-RS" dirty="0"/>
          </a:p>
          <a:p>
            <a:pPr marL="966788" lvl="2" indent="-227013">
              <a:lnSpc>
                <a:spcPct val="90000"/>
              </a:lnSpc>
              <a:buNone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383835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Propoziciona logika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44" y="1143000"/>
            <a:ext cx="9119755" cy="5715000"/>
          </a:xfrm>
        </p:spPr>
        <p:txBody>
          <a:bodyPr>
            <a:normAutofit lnSpcReduction="10000"/>
          </a:bodyPr>
          <a:lstStyle/>
          <a:p>
            <a:pPr marL="225425" indent="-225425"/>
            <a:r>
              <a:rPr lang="sr-Latn-RS" dirty="0"/>
              <a:t>Primer:</a:t>
            </a:r>
          </a:p>
          <a:p>
            <a:pPr marL="625475" lvl="1" indent="-225425"/>
            <a:r>
              <a:rPr lang="sr-Latn-RS" dirty="0"/>
              <a:t>P znači</a:t>
            </a:r>
            <a:r>
              <a:rPr lang="sr-Cyrl-RS" dirty="0"/>
              <a:t> </a:t>
            </a:r>
            <a:r>
              <a:rPr lang="en-US" dirty="0"/>
              <a:t>“</a:t>
            </a:r>
            <a:r>
              <a:rPr lang="sr-Latn-RS" dirty="0"/>
              <a:t>Vrelo je</a:t>
            </a:r>
            <a:r>
              <a:rPr lang="en-US" dirty="0"/>
              <a:t>”</a:t>
            </a:r>
            <a:endParaRPr lang="sr-Latn-RS" dirty="0"/>
          </a:p>
          <a:p>
            <a:pPr marL="625475" lvl="1" indent="-225425"/>
            <a:r>
              <a:rPr lang="sr-Latn-RS" dirty="0"/>
              <a:t>Q znači</a:t>
            </a:r>
            <a:r>
              <a:rPr lang="en-US" dirty="0"/>
              <a:t> “</a:t>
            </a:r>
            <a:r>
              <a:rPr lang="en-US" dirty="0" err="1"/>
              <a:t>Vla</a:t>
            </a:r>
            <a:r>
              <a:rPr lang="sr-Latn-RS" dirty="0"/>
              <a:t>žno je</a:t>
            </a:r>
            <a:r>
              <a:rPr lang="en-US" dirty="0"/>
              <a:t>”</a:t>
            </a:r>
            <a:endParaRPr lang="sr-Latn-RS" dirty="0"/>
          </a:p>
          <a:p>
            <a:pPr marL="625475" lvl="1" indent="-225425"/>
            <a:r>
              <a:rPr lang="sr-Latn-RS" dirty="0"/>
              <a:t>R znači</a:t>
            </a:r>
            <a:r>
              <a:rPr lang="en-US" dirty="0"/>
              <a:t> “</a:t>
            </a:r>
            <a:r>
              <a:rPr lang="sr-Latn-RS" dirty="0"/>
              <a:t>Pada kiša</a:t>
            </a:r>
            <a:r>
              <a:rPr lang="en-US" dirty="0"/>
              <a:t>”</a:t>
            </a:r>
            <a:endParaRPr lang="sr-Latn-RS" dirty="0"/>
          </a:p>
          <a:p>
            <a:r>
              <a:rPr lang="sr-Latn-RS" dirty="0"/>
              <a:t>Korisnik definiše rečenice (formule) kombinacijom propozicionih simbola, zagrada i veznika.</a:t>
            </a:r>
          </a:p>
          <a:p>
            <a:pPr marL="225425" indent="-225425"/>
            <a:r>
              <a:rPr lang="sr-Latn-RS" dirty="0"/>
              <a:t>Primer:</a:t>
            </a:r>
          </a:p>
          <a:p>
            <a:pPr marL="625475" lvl="1" indent="-225425">
              <a:lnSpc>
                <a:spcPct val="90000"/>
              </a:lnSpc>
            </a:pPr>
            <a:r>
              <a:rPr lang="en-US" sz="2400" dirty="0"/>
              <a:t>(P </a:t>
            </a:r>
            <a:r>
              <a:rPr lang="en-GB" sz="2400" dirty="0"/>
              <a:t>∧</a:t>
            </a:r>
            <a:r>
              <a:rPr lang="en-US" sz="2400" dirty="0"/>
              <a:t> Q) </a:t>
            </a:r>
            <a:r>
              <a:rPr lang="en-GB" sz="2400" dirty="0"/>
              <a:t>→</a:t>
            </a:r>
            <a:r>
              <a:rPr lang="en-US" sz="2400" dirty="0"/>
              <a:t> R </a:t>
            </a:r>
          </a:p>
          <a:p>
            <a:pPr marL="966788" lvl="2" indent="-227013">
              <a:lnSpc>
                <a:spcPct val="90000"/>
              </a:lnSpc>
              <a:buNone/>
            </a:pPr>
            <a:r>
              <a:rPr lang="en-US" dirty="0"/>
              <a:t>“</a:t>
            </a:r>
            <a:r>
              <a:rPr lang="sr-Latn-RS" dirty="0"/>
              <a:t>Ako je vrelo i vlažno</a:t>
            </a:r>
            <a:r>
              <a:rPr lang="en-US" dirty="0"/>
              <a:t>, </a:t>
            </a:r>
            <a:r>
              <a:rPr lang="sr-Latn-RS" dirty="0"/>
              <a:t>tada pada kiša</a:t>
            </a:r>
            <a:r>
              <a:rPr lang="en-US" dirty="0"/>
              <a:t>”</a:t>
            </a:r>
          </a:p>
          <a:p>
            <a:pPr marL="625475" lvl="1" indent="-225425">
              <a:lnSpc>
                <a:spcPct val="90000"/>
              </a:lnSpc>
            </a:pPr>
            <a:r>
              <a:rPr lang="sr-Latn-RS" sz="2400" dirty="0"/>
              <a:t>Q</a:t>
            </a:r>
            <a:r>
              <a:rPr lang="en-US" sz="2400" dirty="0"/>
              <a:t> </a:t>
            </a:r>
            <a:r>
              <a:rPr lang="en-GB" sz="2400" dirty="0"/>
              <a:t>→</a:t>
            </a:r>
            <a:r>
              <a:rPr lang="en-US" sz="2400" dirty="0"/>
              <a:t> </a:t>
            </a:r>
            <a:r>
              <a:rPr lang="sr-Latn-RS" sz="2400" dirty="0"/>
              <a:t>P</a:t>
            </a:r>
            <a:r>
              <a:rPr lang="en-US" sz="2400" dirty="0"/>
              <a:t> </a:t>
            </a:r>
          </a:p>
          <a:p>
            <a:pPr marL="966788" lvl="2" indent="-227013">
              <a:lnSpc>
                <a:spcPct val="90000"/>
              </a:lnSpc>
              <a:buNone/>
            </a:pPr>
            <a:r>
              <a:rPr lang="en-US" dirty="0"/>
              <a:t>“</a:t>
            </a:r>
            <a:r>
              <a:rPr lang="sr-Latn-RS" dirty="0"/>
              <a:t>Ako je vlažno, tada je vrelo</a:t>
            </a:r>
            <a:r>
              <a:rPr lang="en-US" dirty="0"/>
              <a:t>”</a:t>
            </a:r>
            <a:endParaRPr lang="sr-Latn-RS" dirty="0"/>
          </a:p>
          <a:p>
            <a:pPr marL="625475" lvl="1" indent="-225425">
              <a:lnSpc>
                <a:spcPct val="90000"/>
              </a:lnSpc>
            </a:pPr>
            <a:r>
              <a:rPr lang="sr-Latn-RS" sz="2400" dirty="0"/>
              <a:t>Q</a:t>
            </a:r>
            <a:endParaRPr lang="en-US" sz="2400" dirty="0"/>
          </a:p>
          <a:p>
            <a:pPr marL="966788" lvl="2" indent="-227013">
              <a:lnSpc>
                <a:spcPct val="90000"/>
              </a:lnSpc>
              <a:buNone/>
            </a:pPr>
            <a:r>
              <a:rPr lang="en-US" dirty="0"/>
              <a:t>“</a:t>
            </a:r>
            <a:r>
              <a:rPr lang="sr-Latn-RS" dirty="0"/>
              <a:t>Vlažno je</a:t>
            </a:r>
            <a:r>
              <a:rPr lang="en-US" dirty="0"/>
              <a:t>”</a:t>
            </a:r>
            <a:endParaRPr lang="sr-Latn-RS" dirty="0"/>
          </a:p>
          <a:p>
            <a:pPr marL="966788" lvl="2" indent="-227013">
              <a:lnSpc>
                <a:spcPct val="90000"/>
              </a:lnSpc>
              <a:buNone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38813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Intepretacija simbola i konstanti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44" y="1600200"/>
            <a:ext cx="9119755" cy="5257800"/>
          </a:xfrm>
        </p:spPr>
        <p:txBody>
          <a:bodyPr>
            <a:normAutofit/>
          </a:bodyPr>
          <a:lstStyle/>
          <a:p>
            <a:pPr marL="225425" indent="-225425"/>
            <a:r>
              <a:rPr lang="sr-Latn-RS" sz="2800" dirty="0"/>
              <a:t>Simboli mogu biti proizvoljne činjenice</a:t>
            </a:r>
          </a:p>
          <a:p>
            <a:pPr marL="225425" indent="-225425"/>
            <a:r>
              <a:rPr lang="sr-Latn-RS" sz="2800" dirty="0"/>
              <a:t>Konstante True i False imaju fiksnu interpretaciju</a:t>
            </a:r>
          </a:p>
          <a:p>
            <a:pPr marL="625475" lvl="1" indent="-225425"/>
            <a:r>
              <a:rPr lang="sr-Latn-RS" sz="2400" dirty="0"/>
              <a:t>True vrednost indicira da je svet onakav kako se tvrdi </a:t>
            </a:r>
          </a:p>
          <a:p>
            <a:pPr marL="625475" lvl="1" indent="-225425"/>
            <a:r>
              <a:rPr lang="sr-Latn-RS" sz="2400" dirty="0"/>
              <a:t>False vrednost indicira svet nije onakav kako se tvrdi </a:t>
            </a:r>
            <a:endParaRPr lang="en-US" sz="2400" dirty="0"/>
          </a:p>
          <a:p>
            <a:pPr marL="625475" lvl="1" indent="-225425"/>
            <a:endParaRPr lang="en-US" sz="24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55774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Istinitosne vrednosti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67800" cy="51054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Simboli </a:t>
            </a:r>
            <a:r>
              <a:rPr lang="en-GB" dirty="0"/>
              <a:t>FALSE </a:t>
            </a:r>
            <a:r>
              <a:rPr lang="sr-Latn-RS" dirty="0"/>
              <a:t>i</a:t>
            </a:r>
            <a:r>
              <a:rPr lang="en-GB" dirty="0"/>
              <a:t> TRUE</a:t>
            </a:r>
            <a:r>
              <a:rPr lang="sr-Latn-RS" dirty="0"/>
              <a:t> su </a:t>
            </a:r>
            <a:r>
              <a:rPr lang="sr-Latn-RS" i="1" dirty="0"/>
              <a:t>istinitosne vrednosti</a:t>
            </a:r>
            <a:r>
              <a:rPr lang="sr-Latn-RS" dirty="0"/>
              <a:t>.</a:t>
            </a:r>
          </a:p>
          <a:p>
            <a:r>
              <a:rPr lang="sr-Latn-RS" i="1" dirty="0" err="1"/>
              <a:t>Intrepretacija</a:t>
            </a:r>
            <a:r>
              <a:rPr lang="sr-Latn-RS" i="1" dirty="0"/>
              <a:t> </a:t>
            </a:r>
            <a:r>
              <a:rPr lang="sr-Latn-RS" dirty="0"/>
              <a:t>za </a:t>
            </a:r>
            <a:r>
              <a:rPr lang="sr-Latn-RS" dirty="0" err="1"/>
              <a:t>propozicionu</a:t>
            </a:r>
            <a:r>
              <a:rPr lang="sr-Latn-RS" dirty="0"/>
              <a:t> signaturu je dodela vrednosti </a:t>
            </a:r>
            <a:r>
              <a:rPr lang="en-GB" dirty="0"/>
              <a:t>(</a:t>
            </a:r>
            <a:r>
              <a:rPr lang="sr-Latn-RS" dirty="0"/>
              <a:t>ili TRUE ili FALSE</a:t>
            </a:r>
            <a:r>
              <a:rPr lang="en-GB" dirty="0"/>
              <a:t>)</a:t>
            </a:r>
            <a:r>
              <a:rPr lang="sr-Latn-RS" dirty="0"/>
              <a:t> svakom simbolu iz signature i dodela uobičajenih istinitosno-funkcijskih značenja veznicima (tabele istinitosti).</a:t>
            </a:r>
          </a:p>
          <a:p>
            <a:r>
              <a:rPr lang="sr-Latn-RS" i="1" dirty="0"/>
              <a:t>Interpretacija</a:t>
            </a:r>
            <a:r>
              <a:rPr lang="sr-Latn-RS" dirty="0"/>
              <a:t> formule je funkcija koji rečenicu</a:t>
            </a:r>
            <a:r>
              <a:rPr lang="en-US" i="1" dirty="0"/>
              <a:t>/</a:t>
            </a:r>
            <a:r>
              <a:rPr lang="sr-Latn-RS" dirty="0"/>
              <a:t>formulu od signature </a:t>
            </a:r>
            <a:r>
              <a:rPr lang="el-GR" i="1" dirty="0"/>
              <a:t>σ</a:t>
            </a:r>
            <a:r>
              <a:rPr lang="sr-Latn-RS" i="1" dirty="0"/>
              <a:t> </a:t>
            </a:r>
            <a:r>
              <a:rPr lang="sr-Latn-RS" dirty="0"/>
              <a:t>mapira na </a:t>
            </a:r>
            <a:r>
              <a:rPr lang="sr-Latn-RS" i="1" dirty="0"/>
              <a:t>{TRUE, FALSE}</a:t>
            </a:r>
          </a:p>
          <a:p>
            <a:r>
              <a:rPr lang="sr-Latn-RS" dirty="0"/>
              <a:t>Semantika propozicionih formula određuje koje istinitosne vrednosti se dodeljuju simbolima u furmuli </a:t>
            </a:r>
            <a:r>
              <a:rPr lang="sr-Latn-RS" i="1" dirty="0"/>
              <a:t>F</a:t>
            </a:r>
            <a:r>
              <a:rPr lang="sr-Latn-RS" dirty="0"/>
              <a:t> u interpretaciji </a:t>
            </a:r>
            <a:r>
              <a:rPr lang="sr-Latn-RS" i="1" dirty="0"/>
              <a:t>I</a:t>
            </a:r>
          </a:p>
          <a:p>
            <a:r>
              <a:rPr lang="sr-Latn-RS" dirty="0"/>
              <a:t>Znači, u zavisnosti od interpretacije </a:t>
            </a:r>
            <a:r>
              <a:rPr lang="en-GB" dirty="0"/>
              <a:t>formula</a:t>
            </a:r>
            <a:r>
              <a:rPr lang="sr-Latn-RS" dirty="0"/>
              <a:t> može da bude TRUE ili FALSE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63367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Semantika veznika 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4798055"/>
              </p:ext>
            </p:extLst>
          </p:nvPr>
        </p:nvGraphicFramePr>
        <p:xfrm>
          <a:off x="3276600" y="1447800"/>
          <a:ext cx="1905000" cy="121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effectLst/>
                        </a:rPr>
                        <a:t>x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effectLst/>
                        </a:rPr>
                        <a:t>¬(x)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FALSE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FALSE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5040"/>
              </p:ext>
            </p:extLst>
          </p:nvPr>
        </p:nvGraphicFramePr>
        <p:xfrm>
          <a:off x="1676400" y="3048000"/>
          <a:ext cx="6477000" cy="228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effectLst/>
                        </a:rPr>
                        <a:t>x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effectLst/>
                        </a:rPr>
                        <a:t>y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r-Latn-RS" sz="2000" b="1" u="none" strike="noStrike" dirty="0">
                          <a:effectLst/>
                        </a:rPr>
                        <a:t>x </a:t>
                      </a:r>
                      <a:r>
                        <a:rPr lang="en-GB" sz="2000" b="1" u="none" strike="noStrike" dirty="0">
                          <a:effectLst/>
                        </a:rPr>
                        <a:t>∧</a:t>
                      </a:r>
                      <a:r>
                        <a:rPr lang="sr-Latn-RS" sz="2000" b="1" u="none" strike="noStrike" dirty="0">
                          <a:effectLst/>
                        </a:rPr>
                        <a:t> </a:t>
                      </a:r>
                      <a:r>
                        <a:rPr lang="en-GB" sz="2000" b="1" u="none" strike="noStrike" dirty="0">
                          <a:effectLst/>
                        </a:rPr>
                        <a:t>y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r-Latn-RS" sz="2000" b="1" u="none" strike="noStrike" baseline="0" dirty="0">
                          <a:effectLst/>
                        </a:rPr>
                        <a:t> </a:t>
                      </a:r>
                      <a:r>
                        <a:rPr lang="en-GB" sz="2000" b="1" u="none" strike="noStrike" dirty="0">
                          <a:effectLst/>
                        </a:rPr>
                        <a:t>x</a:t>
                      </a:r>
                      <a:r>
                        <a:rPr lang="sr-Latn-RS" sz="2000" b="1" u="none" strike="noStrike" dirty="0">
                          <a:effectLst/>
                        </a:rPr>
                        <a:t> </a:t>
                      </a:r>
                      <a:r>
                        <a:rPr lang="en-GB" sz="2000" b="1" u="none" strike="noStrike" dirty="0">
                          <a:effectLst/>
                        </a:rPr>
                        <a:t>∨</a:t>
                      </a:r>
                      <a:r>
                        <a:rPr lang="sr-Latn-RS" sz="2000" b="1" u="none" strike="noStrike" dirty="0">
                          <a:effectLst/>
                        </a:rPr>
                        <a:t> </a:t>
                      </a:r>
                      <a:r>
                        <a:rPr lang="en-GB" sz="2000" b="1" u="none" strike="noStrike" dirty="0">
                          <a:effectLst/>
                        </a:rPr>
                        <a:t>y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r-Latn-RS" sz="2000" b="1" u="none" strike="noStrike" dirty="0">
                          <a:effectLst/>
                        </a:rPr>
                        <a:t>x </a:t>
                      </a:r>
                      <a:r>
                        <a:rPr lang="en-GB" sz="2000" b="1" u="none" strike="noStrike" dirty="0">
                          <a:effectLst/>
                        </a:rPr>
                        <a:t>→</a:t>
                      </a:r>
                      <a:r>
                        <a:rPr lang="sr-Latn-RS" sz="2000" b="1" u="none" strike="noStrike" dirty="0">
                          <a:effectLst/>
                        </a:rPr>
                        <a:t> </a:t>
                      </a:r>
                      <a:r>
                        <a:rPr lang="en-GB" sz="2000" b="1" u="none" strike="noStrike" dirty="0">
                          <a:effectLst/>
                        </a:rPr>
                        <a:t>y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r-Latn-RS" sz="2000" b="1" u="none" strike="noStrike" baseline="0" dirty="0">
                          <a:effectLst/>
                        </a:rPr>
                        <a:t> </a:t>
                      </a:r>
                      <a:r>
                        <a:rPr lang="en-GB" sz="2000" b="1" u="none" strike="noStrike" dirty="0">
                          <a:effectLst/>
                        </a:rPr>
                        <a:t>x</a:t>
                      </a:r>
                      <a:r>
                        <a:rPr lang="sr-Latn-RS" sz="2000" b="1" u="none" strike="noStrike" dirty="0">
                          <a:effectLst/>
                        </a:rPr>
                        <a:t> </a:t>
                      </a:r>
                      <a:r>
                        <a:rPr lang="en-GB" sz="2000" b="1" u="none" strike="noStrike" dirty="0">
                          <a:effectLst/>
                        </a:rPr>
                        <a:t>↔</a:t>
                      </a:r>
                      <a:r>
                        <a:rPr lang="sr-Latn-RS" sz="2000" b="1" u="none" strike="noStrike" dirty="0">
                          <a:effectLst/>
                        </a:rPr>
                        <a:t> </a:t>
                      </a:r>
                      <a:r>
                        <a:rPr lang="en-GB" sz="2000" b="1" u="none" strike="noStrike" dirty="0">
                          <a:effectLst/>
                        </a:rPr>
                        <a:t>y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FALSE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FALSE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FALSE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FALSE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TRUE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TRUE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FALSE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FALSE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FALSE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FALSE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FALSE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FALSE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FALSE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TRUE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TRUE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242857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Semantika veznika </a:t>
            </a:r>
            <a:r>
              <a:rPr lang="en-GB" dirty="0"/>
              <a:t>→</a:t>
            </a:r>
            <a:r>
              <a:rPr lang="sr-Latn-RS" dirty="0"/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51054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Nije li čudno da bi izraz P→Q uvek bio tačan ako je P netačno a Q tačno</a:t>
            </a:r>
          </a:p>
          <a:p>
            <a:r>
              <a:rPr lang="sr-Latn-RS" dirty="0"/>
              <a:t>Primer: Simbol P </a:t>
            </a:r>
            <a:r>
              <a:rPr lang="en-US" dirty="0" err="1"/>
              <a:t>neka</a:t>
            </a:r>
            <a:r>
              <a:rPr lang="en-US" dirty="0"/>
              <a:t> </a:t>
            </a:r>
            <a:r>
              <a:rPr lang="sr-Latn-RS" dirty="0"/>
              <a:t>predstavlja </a:t>
            </a:r>
            <a:r>
              <a:rPr lang="en-US" dirty="0"/>
              <a:t>“</a:t>
            </a:r>
            <a:r>
              <a:rPr lang="en-US" dirty="0" err="1"/>
              <a:t>truditi</a:t>
            </a:r>
            <a:r>
              <a:rPr lang="en-US" dirty="0"/>
              <a:t> se” a </a:t>
            </a:r>
            <a:r>
              <a:rPr lang="en-US" dirty="0" err="1"/>
              <a:t>simbol</a:t>
            </a:r>
            <a:r>
              <a:rPr lang="en-US" dirty="0"/>
              <a:t> Q </a:t>
            </a:r>
            <a:r>
              <a:rPr lang="en-US" dirty="0" err="1"/>
              <a:t>neka</a:t>
            </a:r>
            <a:r>
              <a:rPr lang="en-US" dirty="0"/>
              <a:t> </a:t>
            </a:r>
            <a:r>
              <a:rPr lang="en-US" dirty="0" err="1"/>
              <a:t>predstavlja</a:t>
            </a:r>
            <a:r>
              <a:rPr lang="en-US" dirty="0"/>
              <a:t> “</a:t>
            </a:r>
            <a:r>
              <a:rPr lang="en-US" dirty="0" err="1"/>
              <a:t>uspeh</a:t>
            </a:r>
            <a:r>
              <a:rPr lang="en-US" dirty="0"/>
              <a:t>”</a:t>
            </a:r>
          </a:p>
          <a:p>
            <a:r>
              <a:rPr lang="sr-Latn-RS" dirty="0"/>
              <a:t>P→Q</a:t>
            </a:r>
            <a:r>
              <a:rPr lang="en-US" dirty="0"/>
              <a:t> “</a:t>
            </a:r>
            <a:r>
              <a:rPr lang="en-US" dirty="0" err="1"/>
              <a:t>ako</a:t>
            </a:r>
            <a:r>
              <a:rPr lang="en-US" dirty="0"/>
              <a:t> se </a:t>
            </a:r>
            <a:r>
              <a:rPr lang="en-US" dirty="0" err="1"/>
              <a:t>trudi</a:t>
            </a:r>
            <a:r>
              <a:rPr lang="sr-Latn-RS" dirty="0"/>
              <a:t>š tada ćeš uspeti</a:t>
            </a:r>
            <a:r>
              <a:rPr lang="en-US" dirty="0"/>
              <a:t>”</a:t>
            </a:r>
            <a:endParaRPr lang="sr-Latn-RS" dirty="0"/>
          </a:p>
          <a:p>
            <a:r>
              <a:rPr lang="sr-Latn-RS" dirty="0"/>
              <a:t>Očigledno je da ako su:</a:t>
            </a:r>
          </a:p>
          <a:p>
            <a:pPr lvl="1"/>
            <a:r>
              <a:rPr lang="sr-Latn-RS" dirty="0"/>
              <a:t>P i Q tačni, tada će P→Q biti tačno </a:t>
            </a:r>
          </a:p>
          <a:p>
            <a:pPr lvl="1"/>
            <a:r>
              <a:rPr lang="sr-Latn-RS" dirty="0"/>
              <a:t>P tačan i Q netačan, tada će P→Q biti netačno</a:t>
            </a:r>
          </a:p>
          <a:p>
            <a:r>
              <a:rPr lang="sr-Latn-RS" dirty="0"/>
              <a:t>Ali ako je P netačno (ne trudim se) i Q ima vrednost bilo šta, tada ne postoji način da se utvrdi da je P→Q netačno</a:t>
            </a:r>
          </a:p>
          <a:p>
            <a:pPr lvl="1"/>
            <a:r>
              <a:rPr lang="sr-Latn-RS" dirty="0"/>
              <a:t>zbog toga što ne može da se utvrdi istinitost P→Q tj. ono je </a:t>
            </a:r>
            <a:r>
              <a:rPr lang="en-US" dirty="0"/>
              <a:t>“</a:t>
            </a:r>
            <a:r>
              <a:rPr lang="sr-Latn-RS" dirty="0"/>
              <a:t>nepoznato</a:t>
            </a:r>
            <a:r>
              <a:rPr lang="en-US" dirty="0"/>
              <a:t>”</a:t>
            </a:r>
            <a:r>
              <a:rPr lang="sr-Latn-RS" dirty="0"/>
              <a:t>, tako moramo da zaključujemo da P→Q tačno.</a:t>
            </a:r>
          </a:p>
          <a:p>
            <a:pPr lvl="1"/>
            <a:r>
              <a:rPr lang="sr-Latn-RS" dirty="0"/>
              <a:t>Ne postoje </a:t>
            </a:r>
            <a:r>
              <a:rPr lang="en-US" dirty="0"/>
              <a:t>“</a:t>
            </a:r>
            <a:r>
              <a:rPr lang="sr-Latn-RS" dirty="0"/>
              <a:t>nepoznato</a:t>
            </a:r>
            <a:r>
              <a:rPr lang="en-US" dirty="0"/>
              <a:t>”</a:t>
            </a:r>
            <a:r>
              <a:rPr lang="sr-Latn-RS" dirty="0"/>
              <a:t> vrednosti u propozicionoj logici</a:t>
            </a:r>
          </a:p>
        </p:txBody>
      </p:sp>
    </p:spTree>
    <p:extLst>
      <p:ext uri="{BB962C8B-B14F-4D97-AF65-F5344CB8AC3E}">
        <p14:creationId xmlns:p14="http://schemas.microsoft.com/office/powerpoint/2010/main" val="1249495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RS" dirty="0"/>
              <a:t>Primer reprezentacije pravila</a:t>
            </a:r>
            <a:endParaRPr lang="el-GR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6462" y="1827214"/>
            <a:ext cx="7687408" cy="4332287"/>
          </a:xfrm>
        </p:spPr>
        <p:txBody>
          <a:bodyPr/>
          <a:lstStyle/>
          <a:p>
            <a:pPr eaLnBrk="1" hangingPunct="1"/>
            <a:r>
              <a:rPr lang="en-US" dirty="0"/>
              <a:t>R0:</a:t>
            </a:r>
          </a:p>
          <a:p>
            <a:pPr lvl="1" eaLnBrk="1" hangingPunct="1"/>
            <a:r>
              <a:rPr lang="en-US" dirty="0"/>
              <a:t>IF mortgage is due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dirty="0"/>
              <a:t>	AND checking account has enough money 	      to pay mortgage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dirty="0"/>
              <a:t>	THEN pay mortgage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dirty="0"/>
              <a:t>	AND reduce checking balance by amount of 		      mortgage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5307660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Interpretacija formula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/>
              <a:t>U propozicionoj logici za svaku formulu </a:t>
            </a:r>
            <a:r>
              <a:rPr lang="sr-Latn-RS" i="1" dirty="0"/>
              <a:t>F</a:t>
            </a:r>
            <a:r>
              <a:rPr lang="sr-Latn-RS" dirty="0"/>
              <a:t> i svaku interpretaciju </a:t>
            </a:r>
            <a:r>
              <a:rPr lang="sr-Latn-RS" i="1" dirty="0"/>
              <a:t>I</a:t>
            </a:r>
            <a:r>
              <a:rPr lang="sr-Latn-RS" dirty="0"/>
              <a:t> postoji istinitosna vrednost </a:t>
            </a:r>
            <a:r>
              <a:rPr lang="sr-Latn-RS" i="1" dirty="0"/>
              <a:t>F</a:t>
            </a:r>
            <a:r>
              <a:rPr lang="sr-Latn-RS" i="1" baseline="30000" dirty="0"/>
              <a:t>I</a:t>
            </a:r>
            <a:r>
              <a:rPr lang="sr-Latn-RS" dirty="0"/>
              <a:t> koju interpretacija </a:t>
            </a:r>
            <a:r>
              <a:rPr lang="sr-Latn-RS" i="1" dirty="0"/>
              <a:t>I</a:t>
            </a:r>
            <a:r>
              <a:rPr lang="sr-Latn-RS" dirty="0"/>
              <a:t> dodeljuje formuli </a:t>
            </a:r>
            <a:r>
              <a:rPr lang="sr-Latn-RS" i="1" dirty="0"/>
              <a:t>F</a:t>
            </a:r>
            <a:r>
              <a:rPr lang="sr-Latn-RS" dirty="0"/>
              <a:t> i definiše se rekurzivno kao:</a:t>
            </a:r>
          </a:p>
          <a:p>
            <a:pPr lvl="1"/>
            <a:r>
              <a:rPr lang="sr-Latn-RS" dirty="0"/>
              <a:t>Za svaki atom</a:t>
            </a:r>
            <a:r>
              <a:rPr lang="en-GB" dirty="0"/>
              <a:t> </a:t>
            </a:r>
            <a:r>
              <a:rPr lang="en-GB" i="1" dirty="0"/>
              <a:t>F</a:t>
            </a:r>
            <a:r>
              <a:rPr lang="en-GB" dirty="0"/>
              <a:t>, </a:t>
            </a:r>
            <a:r>
              <a:rPr lang="en-GB" i="1" dirty="0"/>
              <a:t>F</a:t>
            </a:r>
            <a:r>
              <a:rPr lang="sr-Latn-RS" i="1" baseline="30000" dirty="0"/>
              <a:t>I</a:t>
            </a:r>
            <a:r>
              <a:rPr lang="en-GB" i="1" dirty="0"/>
              <a:t> </a:t>
            </a:r>
            <a:r>
              <a:rPr lang="en-GB" dirty="0"/>
              <a:t>= </a:t>
            </a:r>
            <a:r>
              <a:rPr lang="en-GB" i="1" dirty="0"/>
              <a:t>I (F)</a:t>
            </a:r>
            <a:r>
              <a:rPr lang="en-GB" dirty="0"/>
              <a:t>,</a:t>
            </a:r>
            <a:r>
              <a:rPr lang="sr-Latn-RS" dirty="0"/>
              <a:t> </a:t>
            </a:r>
          </a:p>
          <a:p>
            <a:pPr lvl="1"/>
            <a:r>
              <a:rPr lang="en-GB" dirty="0"/>
              <a:t>⊥</a:t>
            </a:r>
            <a:r>
              <a:rPr lang="en-GB" i="1" baseline="30000" dirty="0"/>
              <a:t>I</a:t>
            </a:r>
            <a:r>
              <a:rPr lang="en-GB" i="1" dirty="0"/>
              <a:t> </a:t>
            </a:r>
            <a:r>
              <a:rPr lang="en-GB" dirty="0"/>
              <a:t>= FALSE, </a:t>
            </a:r>
            <a:r>
              <a:rPr lang="sr-Latn-RS" i="1" dirty="0"/>
              <a:t>T</a:t>
            </a:r>
            <a:r>
              <a:rPr lang="en-GB" i="1" baseline="30000" dirty="0"/>
              <a:t>I</a:t>
            </a:r>
            <a:r>
              <a:rPr lang="en-GB" i="1" dirty="0"/>
              <a:t> </a:t>
            </a:r>
            <a:r>
              <a:rPr lang="en-GB" dirty="0"/>
              <a:t>= TRUE,</a:t>
            </a:r>
            <a:endParaRPr lang="sr-Latn-RS" dirty="0"/>
          </a:p>
          <a:p>
            <a:pPr lvl="1"/>
            <a:r>
              <a:rPr lang="en-GB" i="1" dirty="0"/>
              <a:t>(</a:t>
            </a:r>
            <a:r>
              <a:rPr lang="en-GB" dirty="0"/>
              <a:t>￢</a:t>
            </a:r>
            <a:r>
              <a:rPr lang="en-GB" i="1" dirty="0"/>
              <a:t>F)</a:t>
            </a:r>
            <a:r>
              <a:rPr lang="en-GB" i="1" baseline="30000" dirty="0"/>
              <a:t>I</a:t>
            </a:r>
            <a:r>
              <a:rPr lang="en-GB" i="1" dirty="0"/>
              <a:t> </a:t>
            </a:r>
            <a:r>
              <a:rPr lang="en-GB" dirty="0"/>
              <a:t>= ￢</a:t>
            </a:r>
            <a:r>
              <a:rPr lang="en-GB" i="1" dirty="0"/>
              <a:t>(F </a:t>
            </a:r>
            <a:r>
              <a:rPr lang="en-GB" i="1" baseline="30000" dirty="0"/>
              <a:t>I</a:t>
            </a:r>
            <a:r>
              <a:rPr lang="en-GB" i="1" dirty="0"/>
              <a:t> )</a:t>
            </a:r>
            <a:r>
              <a:rPr lang="en-GB" dirty="0"/>
              <a:t>,</a:t>
            </a:r>
            <a:endParaRPr lang="sr-Latn-RS" dirty="0"/>
          </a:p>
          <a:p>
            <a:pPr lvl="1"/>
            <a:r>
              <a:rPr lang="en-GB" i="1" dirty="0"/>
              <a:t>(F </a:t>
            </a:r>
            <a:r>
              <a:rPr lang="sr-Latn-RS" i="1" dirty="0"/>
              <a:t>b</a:t>
            </a:r>
            <a:r>
              <a:rPr lang="en-GB" dirty="0"/>
              <a:t> </a:t>
            </a:r>
            <a:r>
              <a:rPr lang="en-GB" i="1" dirty="0"/>
              <a:t>G)</a:t>
            </a:r>
            <a:r>
              <a:rPr lang="en-GB" i="1" baseline="30000" dirty="0"/>
              <a:t>I</a:t>
            </a:r>
            <a:r>
              <a:rPr lang="en-GB" i="1" dirty="0"/>
              <a:t> </a:t>
            </a:r>
            <a:r>
              <a:rPr lang="en-GB" dirty="0"/>
              <a:t>= </a:t>
            </a:r>
            <a:r>
              <a:rPr lang="sr-Latn-RS" dirty="0"/>
              <a:t>b</a:t>
            </a:r>
            <a:r>
              <a:rPr lang="en-GB" i="1" dirty="0"/>
              <a:t>(F </a:t>
            </a:r>
            <a:r>
              <a:rPr lang="en-GB" i="1" baseline="30000" dirty="0"/>
              <a:t>I</a:t>
            </a:r>
            <a:r>
              <a:rPr lang="en-GB" i="1" dirty="0"/>
              <a:t>,G</a:t>
            </a:r>
            <a:r>
              <a:rPr lang="en-GB" i="1" baseline="30000" dirty="0"/>
              <a:t>I</a:t>
            </a:r>
            <a:r>
              <a:rPr lang="en-GB" i="1" dirty="0"/>
              <a:t> ) </a:t>
            </a:r>
            <a:r>
              <a:rPr lang="sr-Latn-RS" dirty="0"/>
              <a:t>za svaki b binarni veznik</a:t>
            </a:r>
            <a:r>
              <a:rPr lang="en-GB" dirty="0"/>
              <a:t>.</a:t>
            </a:r>
            <a:endParaRPr lang="sr-Latn-RS" dirty="0"/>
          </a:p>
          <a:p>
            <a:r>
              <a:rPr lang="sr-Latn-RS" dirty="0"/>
              <a:t>Ako je signatura (skup simbola) konačna, onda je i skup interpretacija konačan skup, a vrednosti </a:t>
            </a:r>
            <a:r>
              <a:rPr lang="sr-Latn-RS" i="1" dirty="0"/>
              <a:t>F</a:t>
            </a:r>
            <a:r>
              <a:rPr lang="sr-Latn-RS" i="1" baseline="30000" dirty="0"/>
              <a:t>I</a:t>
            </a:r>
            <a:r>
              <a:rPr lang="sr-Latn-RS" dirty="0"/>
              <a:t> za sve interpretacije </a:t>
            </a:r>
            <a:r>
              <a:rPr lang="sr-Latn-RS" i="1" dirty="0"/>
              <a:t>I </a:t>
            </a:r>
            <a:r>
              <a:rPr lang="sr-Latn-RS" dirty="0"/>
              <a:t>mogu se predstaviti konačnom tabelom, koja se zove </a:t>
            </a:r>
            <a:r>
              <a:rPr lang="sr-Latn-RS" b="1" i="1" dirty="0"/>
              <a:t>istinitosna tabela</a:t>
            </a:r>
            <a:r>
              <a:rPr lang="sr-Latn-RS" b="1" dirty="0"/>
              <a:t> </a:t>
            </a:r>
            <a:r>
              <a:rPr lang="en-GB" dirty="0" err="1"/>
              <a:t>formule</a:t>
            </a:r>
            <a:r>
              <a:rPr lang="sr-Latn-RS" dirty="0"/>
              <a:t> </a:t>
            </a:r>
            <a:r>
              <a:rPr lang="sr-Latn-RS" i="1" dirty="0"/>
              <a:t>F</a:t>
            </a:r>
            <a:r>
              <a:rPr lang="sr-Latn-R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37770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Interpretacija formula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8915400" cy="51816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Za formulu </a:t>
            </a:r>
            <a:r>
              <a:rPr lang="sr-Latn-RS" i="1" dirty="0"/>
              <a:t>F </a:t>
            </a:r>
            <a:r>
              <a:rPr lang="sr-Latn-RS" dirty="0"/>
              <a:t>koja je istinita u interpretaciji </a:t>
            </a:r>
            <a:r>
              <a:rPr lang="sr-Latn-RS" i="1" dirty="0"/>
              <a:t>I</a:t>
            </a:r>
            <a:r>
              <a:rPr lang="sr-Latn-RS" dirty="0"/>
              <a:t>, </a:t>
            </a:r>
            <a:r>
              <a:rPr lang="sr-Latn-RS" i="1" dirty="0"/>
              <a:t>F</a:t>
            </a:r>
            <a:r>
              <a:rPr lang="sr-Latn-RS" i="1" baseline="30000" dirty="0"/>
              <a:t>I</a:t>
            </a:r>
            <a:r>
              <a:rPr lang="sr-Latn-RS" i="1" dirty="0"/>
              <a:t>=TRUE</a:t>
            </a:r>
            <a:r>
              <a:rPr lang="sr-Latn-RS" dirty="0"/>
              <a:t>, kažemo da intepretacija </a:t>
            </a:r>
            <a:r>
              <a:rPr lang="sr-Latn-RS" i="1" dirty="0"/>
              <a:t>I</a:t>
            </a:r>
            <a:r>
              <a:rPr lang="sr-Latn-RS" dirty="0"/>
              <a:t> </a:t>
            </a:r>
            <a:r>
              <a:rPr lang="sr-Latn-RS" b="1" i="1" dirty="0"/>
              <a:t>zadovoljava</a:t>
            </a:r>
            <a:r>
              <a:rPr lang="sr-Latn-RS" dirty="0"/>
              <a:t> </a:t>
            </a:r>
            <a:r>
              <a:rPr lang="sr-Latn-RS" i="1" dirty="0"/>
              <a:t>F</a:t>
            </a:r>
            <a:r>
              <a:rPr lang="sr-Latn-RS" dirty="0"/>
              <a:t>, odnosno da je </a:t>
            </a:r>
            <a:r>
              <a:rPr lang="sr-Latn-RS" i="1" dirty="0"/>
              <a:t>I</a:t>
            </a:r>
            <a:r>
              <a:rPr lang="sr-Latn-RS" dirty="0"/>
              <a:t> model </a:t>
            </a:r>
            <a:r>
              <a:rPr lang="sr-Latn-RS" i="1" dirty="0"/>
              <a:t>F</a:t>
            </a:r>
          </a:p>
          <a:p>
            <a:pPr marL="0" indent="0" algn="ctr">
              <a:buNone/>
            </a:pPr>
            <a:r>
              <a:rPr lang="en-GB" b="1" i="1" dirty="0"/>
              <a:t>I </a:t>
            </a:r>
            <a:r>
              <a:rPr lang="en-GB" b="1" dirty="0"/>
              <a:t>|= </a:t>
            </a:r>
            <a:r>
              <a:rPr lang="en-GB" b="1" i="1" dirty="0"/>
              <a:t>F</a:t>
            </a:r>
            <a:endParaRPr lang="sr-Latn-RS" b="1" i="1" dirty="0"/>
          </a:p>
          <a:p>
            <a:r>
              <a:rPr lang="sr-Latn-RS" dirty="0"/>
              <a:t>Za rečenicu</a:t>
            </a:r>
            <a:r>
              <a:rPr lang="en-US" dirty="0"/>
              <a:t>/</a:t>
            </a:r>
            <a:r>
              <a:rPr lang="sr-Latn-RS" dirty="0"/>
              <a:t>formulu </a:t>
            </a:r>
            <a:r>
              <a:rPr lang="sr-Latn-RS" i="1" dirty="0"/>
              <a:t>F </a:t>
            </a:r>
            <a:r>
              <a:rPr lang="sr-Latn-RS" dirty="0"/>
              <a:t>tvrdimo da </a:t>
            </a:r>
            <a:r>
              <a:rPr lang="en-US" dirty="0"/>
              <a:t>je </a:t>
            </a:r>
            <a:r>
              <a:rPr lang="sr-Latn-RS" b="1" i="1" dirty="0"/>
              <a:t>zadovoljiva</a:t>
            </a:r>
            <a:r>
              <a:rPr lang="sr-Latn-RS" dirty="0"/>
              <a:t> akko  postoji barem jedna njena intrepretacija I za koju važi da je </a:t>
            </a:r>
            <a:r>
              <a:rPr lang="sr-Latn-RS" i="1" dirty="0"/>
              <a:t>F</a:t>
            </a:r>
            <a:r>
              <a:rPr lang="sr-Latn-RS" i="1" baseline="30000" dirty="0"/>
              <a:t>I</a:t>
            </a:r>
            <a:r>
              <a:rPr lang="sr-Latn-RS" i="1" dirty="0"/>
              <a:t>=TRUE</a:t>
            </a:r>
          </a:p>
          <a:p>
            <a:r>
              <a:rPr lang="sr-Latn-RS" dirty="0"/>
              <a:t>Za rečenicu</a:t>
            </a:r>
            <a:r>
              <a:rPr lang="en-US" dirty="0"/>
              <a:t>/</a:t>
            </a:r>
            <a:r>
              <a:rPr lang="sr-Latn-RS" dirty="0"/>
              <a:t>formulu </a:t>
            </a:r>
            <a:r>
              <a:rPr lang="sr-Latn-RS" i="1" dirty="0"/>
              <a:t>F </a:t>
            </a:r>
            <a:r>
              <a:rPr lang="sr-Latn-RS" dirty="0"/>
              <a:t>tvrdimo da </a:t>
            </a:r>
            <a:r>
              <a:rPr lang="sr-Latn-RS" b="1" i="1" dirty="0"/>
              <a:t>nije zadovoljiva </a:t>
            </a:r>
            <a:r>
              <a:rPr lang="sr-Latn-RS" dirty="0"/>
              <a:t>akko ne postoji ni jedna njena intrepretacija za koju vazi da je </a:t>
            </a:r>
            <a:r>
              <a:rPr lang="sr-Latn-RS" i="1" dirty="0"/>
              <a:t>F</a:t>
            </a:r>
            <a:r>
              <a:rPr lang="sr-Latn-RS" i="1" baseline="30000" dirty="0"/>
              <a:t>I</a:t>
            </a:r>
            <a:r>
              <a:rPr lang="sr-Latn-RS" i="1" dirty="0"/>
              <a:t>=TRUE (FALSE za sve interpretacija)</a:t>
            </a:r>
          </a:p>
          <a:p>
            <a:pPr lvl="1"/>
            <a:r>
              <a:rPr lang="sr-Latn-RS" dirty="0"/>
              <a:t>Kontradiktorna rečenica</a:t>
            </a:r>
            <a:r>
              <a:rPr lang="en-US" dirty="0"/>
              <a:t>/</a:t>
            </a:r>
            <a:r>
              <a:rPr lang="sr-Latn-RS" dirty="0"/>
              <a:t>formula </a:t>
            </a:r>
            <a:r>
              <a:rPr lang="sr-Latn-RS" i="1" dirty="0"/>
              <a:t>F </a:t>
            </a:r>
            <a:r>
              <a:rPr lang="sr-Latn-RS" b="1" i="1" dirty="0"/>
              <a:t>nije zadovoljiva </a:t>
            </a:r>
            <a:endParaRPr lang="sr-Latn-RS" i="1" dirty="0"/>
          </a:p>
          <a:p>
            <a:pPr lvl="1"/>
            <a:r>
              <a:rPr lang="sr-Latn-RS" dirty="0"/>
              <a:t>Svet nije nikada takav kakav se opisuje </a:t>
            </a:r>
            <a:br>
              <a:rPr lang="sr-Latn-RS" dirty="0"/>
            </a:br>
            <a:r>
              <a:rPr lang="sr-Latn-RS" dirty="0"/>
              <a:t>npr. </a:t>
            </a:r>
            <a:r>
              <a:rPr lang="en-US" i="1" dirty="0"/>
              <a:t>“Ki</a:t>
            </a:r>
            <a:r>
              <a:rPr lang="sr-Latn-RS" i="1" dirty="0"/>
              <a:t>ša pada i kiša ne pada“ </a:t>
            </a:r>
            <a:r>
              <a:rPr lang="sr-Latn-RS" dirty="0"/>
              <a:t>bi predstavili </a:t>
            </a:r>
            <a:r>
              <a:rPr lang="sr-Latn-RS" i="1" dirty="0"/>
              <a:t>P </a:t>
            </a:r>
            <a:r>
              <a:rPr lang="en-US" b="1" dirty="0">
                <a:latin typeface="Symbol" pitchFamily="18" charset="2"/>
                <a:sym typeface="Symbol" pitchFamily="18" charset="2"/>
              </a:rPr>
              <a:t></a:t>
            </a:r>
            <a:r>
              <a:rPr lang="sr-Latn-RS" b="1" dirty="0">
                <a:latin typeface="Symbol" pitchFamily="18" charset="2"/>
                <a:sym typeface="Symbol" pitchFamily="18" charset="2"/>
              </a:rPr>
              <a:t> </a:t>
            </a:r>
            <a:r>
              <a:rPr lang="en-US" dirty="0">
                <a:sym typeface="Symbol" pitchFamily="18" charset="2"/>
              </a:rPr>
              <a:t></a:t>
            </a:r>
            <a:r>
              <a:rPr lang="sr-Latn-RS" dirty="0">
                <a:sym typeface="Symbol" pitchFamily="18" charset="2"/>
              </a:rPr>
              <a:t>P</a:t>
            </a:r>
            <a:endParaRPr lang="sr-Latn-RS" i="1" dirty="0"/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7828140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Tautologija i ekvivalencija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067800" cy="56388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Za rečenicu</a:t>
            </a:r>
            <a:r>
              <a:rPr lang="en-US" dirty="0"/>
              <a:t>/</a:t>
            </a:r>
            <a:r>
              <a:rPr lang="sr-Latn-RS" dirty="0"/>
              <a:t>formulu </a:t>
            </a:r>
            <a:r>
              <a:rPr lang="sr-Latn-RS" i="1" dirty="0"/>
              <a:t>F </a:t>
            </a:r>
            <a:r>
              <a:rPr lang="sr-Latn-RS" dirty="0"/>
              <a:t>tvrdimo da </a:t>
            </a:r>
            <a:r>
              <a:rPr lang="en-US" dirty="0"/>
              <a:t>je </a:t>
            </a:r>
            <a:r>
              <a:rPr lang="sr-Latn-RS" b="1" i="1" dirty="0"/>
              <a:t>validna</a:t>
            </a:r>
            <a:r>
              <a:rPr lang="sr-Latn-RS" dirty="0"/>
              <a:t> ili </a:t>
            </a:r>
            <a:r>
              <a:rPr lang="sr-Latn-RS" b="1" i="1" dirty="0"/>
              <a:t>uvek istinita </a:t>
            </a:r>
            <a:r>
              <a:rPr lang="sr-Latn-RS" i="1" dirty="0"/>
              <a:t>ili </a:t>
            </a:r>
            <a:r>
              <a:rPr lang="sr-Latn-RS" b="1" i="1" dirty="0"/>
              <a:t>tautologija </a:t>
            </a:r>
            <a:r>
              <a:rPr lang="sr-Latn-RS" i="1" dirty="0"/>
              <a:t>ili</a:t>
            </a:r>
            <a:r>
              <a:rPr lang="sr-Latn-RS" b="1" i="1" dirty="0"/>
              <a:t> uvek zadovoljiva</a:t>
            </a:r>
            <a:r>
              <a:rPr lang="sr-Latn-RS" i="1" dirty="0"/>
              <a:t>, </a:t>
            </a:r>
            <a:r>
              <a:rPr lang="sr-Latn-RS" dirty="0"/>
              <a:t>akko je </a:t>
            </a:r>
            <a:r>
              <a:rPr lang="sr-Latn-RS" i="1" dirty="0"/>
              <a:t>F</a:t>
            </a:r>
            <a:r>
              <a:rPr lang="sr-Latn-RS" i="1" baseline="30000" dirty="0"/>
              <a:t>I</a:t>
            </a:r>
            <a:r>
              <a:rPr lang="sr-Latn-RS" i="1" dirty="0"/>
              <a:t>=TRUE </a:t>
            </a:r>
            <a:r>
              <a:rPr lang="sr-Latn-RS" dirty="0"/>
              <a:t>tačno za svaku moguću interpretaciju </a:t>
            </a:r>
            <a:r>
              <a:rPr lang="sr-Latn-RS" i="1" dirty="0"/>
              <a:t>I </a:t>
            </a:r>
            <a:endParaRPr lang="sr-Latn-RS" dirty="0"/>
          </a:p>
          <a:p>
            <a:r>
              <a:rPr lang="sr-Latn-RS" dirty="0"/>
              <a:t>Formula </a:t>
            </a:r>
            <a:r>
              <a:rPr lang="sr-Latn-RS" i="1" dirty="0"/>
              <a:t>F </a:t>
            </a:r>
            <a:r>
              <a:rPr lang="sr-Latn-RS" dirty="0"/>
              <a:t>je </a:t>
            </a:r>
            <a:r>
              <a:rPr lang="sr-Latn-RS" i="1" dirty="0"/>
              <a:t>tautologija</a:t>
            </a:r>
            <a:r>
              <a:rPr lang="sr-Latn-RS" dirty="0"/>
              <a:t> ako svaka moguća interpretacija </a:t>
            </a:r>
            <a:r>
              <a:rPr lang="sr-Latn-RS" i="1" dirty="0"/>
              <a:t>I </a:t>
            </a:r>
            <a:r>
              <a:rPr lang="sr-Latn-RS" dirty="0"/>
              <a:t>zadovolj</a:t>
            </a:r>
            <a:r>
              <a:rPr lang="en-GB" dirty="0"/>
              <a:t>a</a:t>
            </a:r>
            <a:r>
              <a:rPr lang="sr-Latn-RS" dirty="0"/>
              <a:t>va </a:t>
            </a:r>
            <a:r>
              <a:rPr lang="sr-Latn-RS" i="1" dirty="0"/>
              <a:t>F</a:t>
            </a:r>
          </a:p>
          <a:p>
            <a:r>
              <a:rPr lang="sr-Latn-RS" i="1" dirty="0"/>
              <a:t>Tautologija </a:t>
            </a:r>
            <a:r>
              <a:rPr lang="sr-Latn-RS" dirty="0"/>
              <a:t>je rečenica</a:t>
            </a:r>
            <a:r>
              <a:rPr lang="en-US" dirty="0"/>
              <a:t>/</a:t>
            </a:r>
            <a:r>
              <a:rPr lang="sr-Latn-RS" dirty="0"/>
              <a:t>formula koja je </a:t>
            </a:r>
            <a:r>
              <a:rPr lang="sr-Latn-RS" i="1" dirty="0"/>
              <a:t>istinita u svakoj interpretaciji</a:t>
            </a:r>
            <a:r>
              <a:rPr lang="en-US" i="1" dirty="0"/>
              <a:t> </a:t>
            </a:r>
          </a:p>
          <a:p>
            <a:pPr lvl="1"/>
            <a:r>
              <a:rPr lang="en-US" sz="2400" i="1" dirty="0" err="1"/>
              <a:t>bez</a:t>
            </a:r>
            <a:r>
              <a:rPr lang="en-US" sz="2400" i="1" dirty="0"/>
              <a:t> </a:t>
            </a:r>
            <a:r>
              <a:rPr lang="en-US" sz="2400" i="1" dirty="0" err="1"/>
              <a:t>obzira</a:t>
            </a:r>
            <a:r>
              <a:rPr lang="en-US" sz="2400" i="1" dirty="0"/>
              <a:t> </a:t>
            </a:r>
            <a:r>
              <a:rPr lang="en-US" sz="2400" i="1" dirty="0" err="1"/>
              <a:t>na</a:t>
            </a:r>
            <a:r>
              <a:rPr lang="en-US" sz="2400" i="1" dirty="0"/>
              <a:t> </a:t>
            </a:r>
            <a:r>
              <a:rPr lang="en-US" sz="2400" i="1" dirty="0" err="1"/>
              <a:t>realno</a:t>
            </a:r>
            <a:r>
              <a:rPr lang="en-US" sz="2400" i="1" dirty="0"/>
              <a:t> </a:t>
            </a:r>
            <a:r>
              <a:rPr lang="en-US" sz="2400" i="1" dirty="0" err="1"/>
              <a:t>stanje</a:t>
            </a:r>
            <a:r>
              <a:rPr lang="en-US" sz="2400" i="1" dirty="0"/>
              <a:t> </a:t>
            </a:r>
            <a:r>
              <a:rPr lang="en-US" sz="2400" i="1" dirty="0" err="1"/>
              <a:t>ili</a:t>
            </a:r>
            <a:r>
              <a:rPr lang="en-US" sz="2400" i="1" dirty="0"/>
              <a:t> </a:t>
            </a:r>
            <a:r>
              <a:rPr lang="en-US" sz="2400" i="1" dirty="0" err="1"/>
              <a:t>semantiku</a:t>
            </a:r>
            <a:r>
              <a:rPr lang="en-US" sz="2400" i="1" dirty="0"/>
              <a:t> </a:t>
            </a:r>
            <a:r>
              <a:rPr lang="en-US" sz="2400" i="1" dirty="0" err="1"/>
              <a:t>sveta</a:t>
            </a:r>
            <a:r>
              <a:rPr lang="en-US" sz="2400" i="1" dirty="0"/>
              <a:t> </a:t>
            </a:r>
            <a:r>
              <a:rPr lang="en-US" sz="2400" i="1" dirty="0" err="1"/>
              <a:t>koji</a:t>
            </a:r>
            <a:r>
              <a:rPr lang="en-US" sz="2400" i="1" dirty="0"/>
              <a:t> se </a:t>
            </a:r>
            <a:r>
              <a:rPr lang="en-US" sz="2400" i="1" dirty="0" err="1"/>
              <a:t>predstavlja</a:t>
            </a:r>
            <a:r>
              <a:rPr lang="en-US" sz="2400" i="1" dirty="0"/>
              <a:t> </a:t>
            </a:r>
            <a:r>
              <a:rPr lang="en-US" sz="2400" i="1" dirty="0" err="1"/>
              <a:t>propozicionom</a:t>
            </a:r>
            <a:r>
              <a:rPr lang="en-US" sz="2400" i="1" dirty="0"/>
              <a:t> </a:t>
            </a:r>
            <a:r>
              <a:rPr lang="en-US" sz="2400" i="1" dirty="0" err="1"/>
              <a:t>logikom</a:t>
            </a:r>
            <a:r>
              <a:rPr lang="sr-Latn-RS" sz="2400" i="1" dirty="0"/>
              <a:t> </a:t>
            </a:r>
            <a:br>
              <a:rPr lang="sr-Latn-RS" sz="2400" i="1" dirty="0"/>
            </a:br>
            <a:r>
              <a:rPr lang="sr-Latn-RS" sz="2400" i="1" dirty="0"/>
              <a:t>npr. </a:t>
            </a:r>
            <a:r>
              <a:rPr lang="en-US" sz="2400" i="1" dirty="0"/>
              <a:t>“Ki</a:t>
            </a:r>
            <a:r>
              <a:rPr lang="sr-Latn-RS" sz="2400" i="1" dirty="0"/>
              <a:t>ša pada ili kiša ne pada“ </a:t>
            </a:r>
            <a:r>
              <a:rPr lang="sr-Latn-RS" sz="2400" dirty="0"/>
              <a:t>bi predstvaili </a:t>
            </a:r>
            <a:r>
              <a:rPr lang="sr-Latn-RS" sz="2000" i="1" dirty="0"/>
              <a:t>P </a:t>
            </a:r>
            <a:r>
              <a:rPr lang="en-US" sz="2000" b="1" dirty="0">
                <a:sym typeface="Symbol" pitchFamily="18" charset="2"/>
              </a:rPr>
              <a:t></a:t>
            </a:r>
            <a:r>
              <a:rPr lang="sr-Latn-RS" sz="2000" b="1" dirty="0">
                <a:latin typeface="Symbol" pitchFamily="18" charset="2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</a:t>
            </a:r>
            <a:r>
              <a:rPr lang="sr-Latn-RS" sz="2000" dirty="0">
                <a:sym typeface="Symbol" pitchFamily="18" charset="2"/>
              </a:rPr>
              <a:t>P</a:t>
            </a:r>
            <a:endParaRPr lang="sr-Latn-RS" sz="2400" i="1" dirty="0"/>
          </a:p>
          <a:p>
            <a:r>
              <a:rPr lang="sr-Latn-RS" dirty="0"/>
              <a:t>Dve formule su </a:t>
            </a:r>
            <a:r>
              <a:rPr lang="sr-Latn-RS" b="1" i="1" dirty="0"/>
              <a:t>ekvivalentne</a:t>
            </a:r>
            <a:r>
              <a:rPr lang="sr-Latn-RS" dirty="0"/>
              <a:t> ako su zadovoljene u istim interpretacijama</a:t>
            </a:r>
          </a:p>
          <a:p>
            <a:r>
              <a:rPr lang="sr-Latn-RS" dirty="0"/>
              <a:t>Dve formule </a:t>
            </a:r>
            <a:r>
              <a:rPr lang="sr-Latn-RS" i="1" dirty="0"/>
              <a:t>F</a:t>
            </a:r>
            <a:r>
              <a:rPr lang="sr-Latn-RS" dirty="0"/>
              <a:t> i </a:t>
            </a:r>
            <a:r>
              <a:rPr lang="sr-Latn-RS" i="1" dirty="0"/>
              <a:t>G</a:t>
            </a:r>
            <a:r>
              <a:rPr lang="sr-Latn-RS" dirty="0"/>
              <a:t> su ekvivalentne akko je </a:t>
            </a:r>
            <a:r>
              <a:rPr lang="en-GB" b="1" i="1" dirty="0"/>
              <a:t>F </a:t>
            </a:r>
            <a:r>
              <a:rPr lang="en-GB" b="1" dirty="0"/>
              <a:t>↔ </a:t>
            </a:r>
            <a:r>
              <a:rPr lang="en-GB" b="1" i="1" dirty="0"/>
              <a:t>G</a:t>
            </a:r>
            <a:r>
              <a:rPr lang="sr-Latn-RS" i="1" dirty="0"/>
              <a:t> </a:t>
            </a:r>
            <a:r>
              <a:rPr lang="sr-Latn-RS" dirty="0"/>
              <a:t>tautologija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372696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Skup formula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U propozicionoj logici </a:t>
            </a:r>
            <a:r>
              <a:rPr lang="sr-Latn-RS" b="1" dirty="0"/>
              <a:t>baza znanja </a:t>
            </a:r>
            <a:r>
              <a:rPr lang="sr-Latn-RS" dirty="0"/>
              <a:t>predstavlja se </a:t>
            </a:r>
            <a:r>
              <a:rPr lang="sr-Latn-RS" b="1" dirty="0"/>
              <a:t>skupom formula</a:t>
            </a:r>
          </a:p>
          <a:p>
            <a:r>
              <a:rPr lang="sr-Latn-RS" dirty="0"/>
              <a:t>Za </a:t>
            </a:r>
            <a:r>
              <a:rPr lang="sr-Latn-RS" b="1" dirty="0"/>
              <a:t>skup formula </a:t>
            </a:r>
            <a:r>
              <a:rPr lang="el-GR" b="1" i="1" dirty="0"/>
              <a:t>Γ</a:t>
            </a:r>
            <a:r>
              <a:rPr lang="sr-Latn-RS" b="1" i="1" dirty="0"/>
              <a:t> </a:t>
            </a:r>
            <a:r>
              <a:rPr lang="sr-Latn-RS" dirty="0"/>
              <a:t>kažemo da je </a:t>
            </a:r>
            <a:r>
              <a:rPr lang="sr-Latn-RS" b="1" i="1" dirty="0"/>
              <a:t>zadovoljiv</a:t>
            </a:r>
            <a:r>
              <a:rPr lang="sr-Latn-RS" dirty="0"/>
              <a:t> ukoliko postoji makar </a:t>
            </a:r>
            <a:r>
              <a:rPr lang="sr-Latn-RS" b="1" dirty="0"/>
              <a:t>jedna interpreacija </a:t>
            </a:r>
            <a:r>
              <a:rPr lang="sr-Latn-RS" dirty="0"/>
              <a:t>koja </a:t>
            </a:r>
            <a:r>
              <a:rPr lang="sr-Latn-RS" b="1" dirty="0"/>
              <a:t>zadovoljava sve formule u </a:t>
            </a:r>
            <a:r>
              <a:rPr lang="el-GR" b="1" i="1" dirty="0"/>
              <a:t>Γ</a:t>
            </a:r>
            <a:endParaRPr lang="sr-Latn-RS" b="1" i="1" dirty="0"/>
          </a:p>
          <a:p>
            <a:r>
              <a:rPr lang="sr-Latn-RS" dirty="0"/>
              <a:t>Za formulu </a:t>
            </a:r>
            <a:r>
              <a:rPr lang="sr-Latn-RS" i="1" dirty="0"/>
              <a:t>F</a:t>
            </a:r>
            <a:r>
              <a:rPr lang="sr-Latn-RS" dirty="0"/>
              <a:t> kažemo da je </a:t>
            </a:r>
            <a:r>
              <a:rPr lang="sr-Latn-RS" b="1" i="1" dirty="0"/>
              <a:t>logička posledica </a:t>
            </a:r>
            <a:r>
              <a:rPr lang="sr-Latn-RS" dirty="0"/>
              <a:t>skupa formula </a:t>
            </a:r>
            <a:r>
              <a:rPr lang="el-GR" i="1" dirty="0"/>
              <a:t>Γ</a:t>
            </a:r>
            <a:r>
              <a:rPr lang="sr-Latn-RS" i="1" dirty="0"/>
              <a:t> </a:t>
            </a:r>
            <a:r>
              <a:rPr lang="sr-Latn-RS" dirty="0"/>
              <a:t>(</a:t>
            </a:r>
            <a:r>
              <a:rPr lang="el-GR" i="1" dirty="0"/>
              <a:t>Γ </a:t>
            </a:r>
            <a:r>
              <a:rPr lang="el-GR" dirty="0"/>
              <a:t>|= </a:t>
            </a:r>
            <a:r>
              <a:rPr lang="en-GB" i="1" dirty="0"/>
              <a:t>F</a:t>
            </a:r>
            <a:r>
              <a:rPr lang="sr-Latn-RS" dirty="0"/>
              <a:t>), odnosno da </a:t>
            </a:r>
            <a:r>
              <a:rPr lang="sr-Latn-RS" i="1" dirty="0"/>
              <a:t>F</a:t>
            </a:r>
            <a:r>
              <a:rPr lang="sr-Latn-RS" dirty="0"/>
              <a:t> </a:t>
            </a:r>
            <a:r>
              <a:rPr lang="sr-Latn-RS" i="1" dirty="0"/>
              <a:t>sledi</a:t>
            </a:r>
            <a:r>
              <a:rPr lang="sr-Latn-RS" dirty="0"/>
              <a:t> iz </a:t>
            </a:r>
            <a:r>
              <a:rPr lang="el-GR" i="1" dirty="0"/>
              <a:t>Γ </a:t>
            </a:r>
            <a:r>
              <a:rPr lang="sr-Latn-RS" dirty="0"/>
              <a:t>akko svaka </a:t>
            </a:r>
            <a:r>
              <a:rPr lang="en-US" dirty="0"/>
              <a:t>i</a:t>
            </a:r>
            <a:r>
              <a:rPr lang="sr-Latn-RS" dirty="0"/>
              <a:t>nterpretacija koja zadovoljava sve formule iz </a:t>
            </a:r>
            <a:r>
              <a:rPr lang="el-GR" i="1" dirty="0"/>
              <a:t>Γ</a:t>
            </a:r>
            <a:r>
              <a:rPr lang="sr-Latn-RS" i="1" dirty="0"/>
              <a:t> </a:t>
            </a:r>
            <a:r>
              <a:rPr lang="sr-Latn-RS" dirty="0"/>
              <a:t>,</a:t>
            </a:r>
            <a:r>
              <a:rPr lang="sr-Latn-RS" i="1" dirty="0"/>
              <a:t> </a:t>
            </a:r>
            <a:r>
              <a:rPr lang="sr-Latn-RS" dirty="0"/>
              <a:t>zadovoljava i </a:t>
            </a:r>
            <a:r>
              <a:rPr lang="sr-Latn-RS" i="1" dirty="0"/>
              <a:t>F </a:t>
            </a:r>
            <a:r>
              <a:rPr lang="sr-Latn-RS" dirty="0"/>
              <a:t>(objašnjenje u nastavku)</a:t>
            </a:r>
            <a:endParaRPr lang="sr-Latn-RS" i="1" dirty="0"/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034969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Predstavljanje znanja propozicionom logikom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48768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Za predstavljanje znanja pomoću propozicionih formula biramo propozicionu signaturu </a:t>
            </a:r>
            <a:r>
              <a:rPr lang="en-GB" i="1" dirty="0"/>
              <a:t>σ </a:t>
            </a:r>
            <a:r>
              <a:rPr lang="sr-Latn-RS" dirty="0"/>
              <a:t>koja je takva da </a:t>
            </a:r>
            <a:r>
              <a:rPr lang="sr-Latn-RS" b="1" dirty="0"/>
              <a:t>interpretacije propozicione signature </a:t>
            </a:r>
            <a:r>
              <a:rPr lang="en-GB" b="1" i="1" dirty="0"/>
              <a:t>σ </a:t>
            </a:r>
            <a:r>
              <a:rPr lang="sr-Latn-RS" b="1" dirty="0"/>
              <a:t>odgovaraju stanjima sistema</a:t>
            </a:r>
            <a:r>
              <a:rPr lang="sr-Latn-RS" dirty="0"/>
              <a:t> koji hoćemo da opišemo.</a:t>
            </a:r>
          </a:p>
          <a:p>
            <a:pPr lvl="1"/>
            <a:r>
              <a:rPr lang="sr-Latn-RS" dirty="0"/>
              <a:t>Svaka formula definisan</a:t>
            </a:r>
            <a:r>
              <a:rPr lang="en-GB" dirty="0"/>
              <a:t>a</a:t>
            </a:r>
            <a:r>
              <a:rPr lang="sr-Latn-RS" dirty="0"/>
              <a:t> za</a:t>
            </a:r>
            <a:r>
              <a:rPr lang="en-GB" dirty="0"/>
              <a:t> </a:t>
            </a:r>
            <a:r>
              <a:rPr lang="en-GB" i="1" dirty="0"/>
              <a:t>σ </a:t>
            </a:r>
            <a:r>
              <a:rPr lang="sr-Latn-RS" dirty="0"/>
              <a:t>predstavlja uslove stanja</a:t>
            </a:r>
          </a:p>
          <a:p>
            <a:pPr lvl="1"/>
            <a:r>
              <a:rPr lang="sr-Latn-RS" dirty="0"/>
              <a:t>Skup formula možemo da posmatramo kao bazu znanja</a:t>
            </a:r>
          </a:p>
          <a:p>
            <a:pPr lvl="1"/>
            <a:r>
              <a:rPr lang="sr-Latn-RS" dirty="0"/>
              <a:t>Ukoliko je formula </a:t>
            </a:r>
            <a:r>
              <a:rPr lang="sr-Latn-RS" i="1" dirty="0"/>
              <a:t>F </a:t>
            </a:r>
            <a:r>
              <a:rPr lang="sr-Latn-RS" dirty="0"/>
              <a:t>logička posledica baze znanja</a:t>
            </a:r>
            <a:r>
              <a:rPr lang="en-GB" dirty="0"/>
              <a:t> </a:t>
            </a:r>
            <a:r>
              <a:rPr lang="en-GB" i="1" dirty="0"/>
              <a:t>Γ</a:t>
            </a:r>
            <a:r>
              <a:rPr lang="sr-Latn-RS" dirty="0"/>
              <a:t>, onda uslovi izraženi sa </a:t>
            </a:r>
            <a:r>
              <a:rPr lang="sr-Latn-RS" i="1" dirty="0"/>
              <a:t>F</a:t>
            </a:r>
            <a:r>
              <a:rPr lang="sr-Latn-RS" dirty="0"/>
              <a:t> slede iz znanja predstavljenog pomoću</a:t>
            </a:r>
            <a:r>
              <a:rPr lang="en-GB" dirty="0"/>
              <a:t> </a:t>
            </a:r>
            <a:r>
              <a:rPr lang="en-GB" i="1" dirty="0"/>
              <a:t>Γ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06819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/>
              <a:t>Pera, Raša i Steva dele kancelariju</a:t>
            </a:r>
          </a:p>
          <a:p>
            <a:r>
              <a:rPr lang="sr-Latn-RS" dirty="0"/>
              <a:t>Atom </a:t>
            </a:r>
            <a:r>
              <a:rPr lang="sr-Latn-RS" i="1" dirty="0"/>
              <a:t>p</a:t>
            </a:r>
            <a:r>
              <a:rPr lang="sr-Latn-RS" dirty="0"/>
              <a:t> znači da je Pera u kancelariji, atom </a:t>
            </a:r>
            <a:r>
              <a:rPr lang="sr-Latn-RS" i="1" dirty="0"/>
              <a:t>r</a:t>
            </a:r>
            <a:r>
              <a:rPr lang="sr-Latn-RS" dirty="0"/>
              <a:t> znači da je Raša u kancelariji, a </a:t>
            </a:r>
            <a:r>
              <a:rPr lang="sr-Latn-RS" i="1" dirty="0"/>
              <a:t>s</a:t>
            </a:r>
            <a:r>
              <a:rPr lang="sr-Latn-RS" dirty="0"/>
              <a:t> znači da je Steva u knacelariji</a:t>
            </a:r>
          </a:p>
          <a:p>
            <a:r>
              <a:rPr lang="sr-Latn-RS" dirty="0"/>
              <a:t>Iz baze znanja </a:t>
            </a:r>
            <a:r>
              <a:rPr lang="sr-Latn-RS" i="1" dirty="0"/>
              <a:t>{p, r} </a:t>
            </a:r>
            <a:r>
              <a:rPr lang="sr-Latn-RS" dirty="0"/>
              <a:t>ne sledi ni s ni </a:t>
            </a:r>
            <a:r>
              <a:rPr lang="sr-Latn-RS" i="1" dirty="0"/>
              <a:t>¬s</a:t>
            </a:r>
          </a:p>
          <a:p>
            <a:pPr lvl="1"/>
            <a:r>
              <a:rPr lang="sr-Latn-RS" b="1" dirty="0"/>
              <a:t>Semantika propozicione logike ne uključuje pretpostavku zatvorenog sveta!</a:t>
            </a:r>
          </a:p>
          <a:p>
            <a:r>
              <a:rPr lang="sr-Latn-RS" dirty="0"/>
              <a:t>Ukoliko bismo u bazu znanja dodali formulu </a:t>
            </a:r>
            <a:r>
              <a:rPr lang="sr-Latn-RS" i="1" dirty="0"/>
              <a:t>¬p ∨ ¬r ∨ ¬s</a:t>
            </a:r>
            <a:r>
              <a:rPr lang="sr-Latn-RS" dirty="0"/>
              <a:t> (makar jedna osoba je van kancelarije), onda bi formula </a:t>
            </a:r>
            <a:r>
              <a:rPr lang="sr-Latn-RS" i="1" dirty="0"/>
              <a:t>¬s </a:t>
            </a:r>
            <a:r>
              <a:rPr lang="sr-Latn-RS" dirty="0"/>
              <a:t>sledila iz baze znanja</a:t>
            </a:r>
            <a:endParaRPr lang="sr-Latn-RS" i="1" dirty="0"/>
          </a:p>
        </p:txBody>
      </p:sp>
    </p:spTree>
    <p:extLst>
      <p:ext uri="{BB962C8B-B14F-4D97-AF65-F5344CB8AC3E}">
        <p14:creationId xmlns:p14="http://schemas.microsoft.com/office/powerpoint/2010/main" val="424417330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Pravila rezonovanja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sr-Latn-RS" i="1" dirty="0"/>
              <a:t>Logičko rezonovanje</a:t>
            </a:r>
            <a:r>
              <a:rPr lang="sr-Latn-RS" dirty="0"/>
              <a:t> </a:t>
            </a:r>
            <a:r>
              <a:rPr lang="sr-Latn-RS" i="1" dirty="0"/>
              <a:t>(</a:t>
            </a:r>
            <a:r>
              <a:rPr lang="sr-Latn-RS" b="1" i="1" dirty="0"/>
              <a:t>prirodna dedukcija</a:t>
            </a:r>
            <a:r>
              <a:rPr lang="sr-Latn-RS" i="1" dirty="0"/>
              <a:t>) </a:t>
            </a:r>
            <a:r>
              <a:rPr lang="sr-Latn-RS" dirty="0"/>
              <a:t>se koristi kako bi se kreirale nove rečenice</a:t>
            </a:r>
            <a:r>
              <a:rPr lang="en-US" dirty="0"/>
              <a:t>/</a:t>
            </a:r>
            <a:r>
              <a:rPr lang="en-US" dirty="0" err="1"/>
              <a:t>formule</a:t>
            </a:r>
            <a:r>
              <a:rPr lang="sr-Latn-RS" dirty="0"/>
              <a:t> koje logički proizilaze iz datog skupa formula G.</a:t>
            </a:r>
          </a:p>
          <a:p>
            <a:r>
              <a:rPr lang="sr-Latn-RS" dirty="0"/>
              <a:t>Podsećanje: Za formulu </a:t>
            </a:r>
            <a:r>
              <a:rPr lang="sr-Latn-RS" i="1" dirty="0"/>
              <a:t>F</a:t>
            </a:r>
            <a:r>
              <a:rPr lang="sr-Latn-RS" dirty="0"/>
              <a:t> kažemo da je </a:t>
            </a:r>
            <a:r>
              <a:rPr lang="sr-Latn-RS" i="1" dirty="0"/>
              <a:t>logička posledica </a:t>
            </a:r>
            <a:r>
              <a:rPr lang="sr-Latn-RS" dirty="0"/>
              <a:t>skupa formula </a:t>
            </a:r>
            <a:r>
              <a:rPr lang="el-GR" i="1" dirty="0"/>
              <a:t>Γ</a:t>
            </a:r>
            <a:r>
              <a:rPr lang="sr-Latn-RS" i="1" dirty="0"/>
              <a:t> </a:t>
            </a:r>
            <a:r>
              <a:rPr lang="sr-Latn-RS" dirty="0"/>
              <a:t>(</a:t>
            </a:r>
            <a:r>
              <a:rPr lang="el-GR" i="1" dirty="0"/>
              <a:t>Γ </a:t>
            </a:r>
            <a:r>
              <a:rPr lang="el-GR" dirty="0"/>
              <a:t>|= </a:t>
            </a:r>
            <a:r>
              <a:rPr lang="en-GB" i="1" dirty="0"/>
              <a:t>F</a:t>
            </a:r>
            <a:r>
              <a:rPr lang="sr-Latn-RS" dirty="0"/>
              <a:t>), odnosno da </a:t>
            </a:r>
            <a:r>
              <a:rPr lang="sr-Latn-RS" i="1" dirty="0"/>
              <a:t>F</a:t>
            </a:r>
            <a:r>
              <a:rPr lang="sr-Latn-RS" dirty="0"/>
              <a:t> </a:t>
            </a:r>
            <a:r>
              <a:rPr lang="sr-Latn-RS" i="1" dirty="0"/>
              <a:t>sledi</a:t>
            </a:r>
            <a:r>
              <a:rPr lang="sr-Latn-RS" dirty="0"/>
              <a:t> iz </a:t>
            </a:r>
            <a:r>
              <a:rPr lang="el-GR" i="1" dirty="0"/>
              <a:t>Γ </a:t>
            </a:r>
            <a:r>
              <a:rPr lang="sr-Latn-RS" dirty="0"/>
              <a:t>akko svaka </a:t>
            </a:r>
            <a:r>
              <a:rPr lang="en-US" dirty="0"/>
              <a:t>i</a:t>
            </a:r>
            <a:r>
              <a:rPr lang="sr-Latn-RS" dirty="0"/>
              <a:t>nterpretacija koja zadovoljava </a:t>
            </a:r>
            <a:r>
              <a:rPr lang="el-GR" i="1" dirty="0"/>
              <a:t>Γ</a:t>
            </a:r>
            <a:r>
              <a:rPr lang="sr-Latn-RS" i="1" dirty="0"/>
              <a:t> </a:t>
            </a:r>
            <a:r>
              <a:rPr lang="sr-Latn-RS" dirty="0"/>
              <a:t>zadovoljava i </a:t>
            </a:r>
            <a:r>
              <a:rPr lang="sr-Latn-RS" i="1" dirty="0"/>
              <a:t>F</a:t>
            </a:r>
          </a:p>
          <a:p>
            <a:endParaRPr lang="sr-Latn-RS" dirty="0"/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402554313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Prirodna dedukcija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Formalizuje proces uvođena i isključivanja pretpostavki</a:t>
            </a:r>
          </a:p>
          <a:p>
            <a:r>
              <a:rPr lang="sr-Latn-RS" dirty="0"/>
              <a:t>Uobičajena je u matematičkim dokazima</a:t>
            </a:r>
          </a:p>
          <a:p>
            <a:r>
              <a:rPr lang="sr-Latn-RS" dirty="0"/>
              <a:t>Prirodna dedukcija za propozicinu logiku određuje dozvoljene zaključke oblika </a:t>
            </a:r>
            <a:r>
              <a:rPr lang="el-GR" i="1" dirty="0"/>
              <a:t>Γ </a:t>
            </a:r>
            <a:r>
              <a:rPr lang="en-US" dirty="0"/>
              <a:t>→</a:t>
            </a:r>
            <a:r>
              <a:rPr lang="el-GR" dirty="0"/>
              <a:t> </a:t>
            </a:r>
            <a:r>
              <a:rPr lang="en-GB" i="1" dirty="0"/>
              <a:t>F</a:t>
            </a:r>
            <a:r>
              <a:rPr lang="sr-Latn-RS" dirty="0"/>
              <a:t>, gde je </a:t>
            </a:r>
            <a:r>
              <a:rPr lang="el-GR" i="1" dirty="0"/>
              <a:t>Γ</a:t>
            </a:r>
            <a:r>
              <a:rPr lang="sr-Latn-RS" i="1" dirty="0"/>
              <a:t> </a:t>
            </a:r>
            <a:r>
              <a:rPr lang="sr-Latn-RS" dirty="0"/>
              <a:t>skup formula, a </a:t>
            </a:r>
            <a:r>
              <a:rPr lang="sr-Latn-RS" i="1" dirty="0"/>
              <a:t>F</a:t>
            </a:r>
            <a:r>
              <a:rPr lang="sr-Latn-RS" dirty="0"/>
              <a:t> formula</a:t>
            </a:r>
          </a:p>
          <a:p>
            <a:r>
              <a:rPr lang="el-GR" i="1" dirty="0"/>
              <a:t>Γ </a:t>
            </a:r>
            <a:r>
              <a:rPr lang="en-US" dirty="0"/>
              <a:t>→</a:t>
            </a:r>
            <a:r>
              <a:rPr lang="el-GR" dirty="0"/>
              <a:t> </a:t>
            </a:r>
            <a:r>
              <a:rPr lang="en-GB" i="1" dirty="0"/>
              <a:t>F</a:t>
            </a:r>
            <a:r>
              <a:rPr lang="sr-Latn-RS" i="1" dirty="0"/>
              <a:t> </a:t>
            </a:r>
            <a:r>
              <a:rPr lang="sr-Latn-RS" dirty="0"/>
              <a:t>se zove </a:t>
            </a:r>
            <a:r>
              <a:rPr lang="sr-Latn-RS" b="1" dirty="0"/>
              <a:t>sekvent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217901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Pravila rezonovanja u SBZ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sr-Latn-RS" sz="3200" dirty="0"/>
              <a:t>Rezonovanje u SBZ je </a:t>
            </a:r>
            <a:r>
              <a:rPr lang="en-US" sz="3200" dirty="0" err="1"/>
              <a:t>ispravno</a:t>
            </a:r>
            <a:r>
              <a:rPr lang="en-US" sz="3200" dirty="0"/>
              <a:t> (</a:t>
            </a:r>
            <a:r>
              <a:rPr lang="sr-Latn-RS" sz="3200" b="1" i="1" dirty="0"/>
              <a:t>sound</a:t>
            </a:r>
            <a:r>
              <a:rPr lang="en-US" sz="3200" dirty="0"/>
              <a:t>)</a:t>
            </a:r>
            <a:r>
              <a:rPr lang="sr-Latn-RS" sz="3200" dirty="0"/>
              <a:t> ako svaka nova formula koja je nastala na osnovu zaključivanja je i logička posledica baze znanja (nikada se ne dolazi do zaključaka koji ne slede iz baze znanja).</a:t>
            </a:r>
          </a:p>
          <a:p>
            <a:r>
              <a:rPr lang="sr-Latn-RS" dirty="0"/>
              <a:t>Rezonovanje u SBZ je </a:t>
            </a:r>
            <a:r>
              <a:rPr lang="en-US" dirty="0" err="1"/>
              <a:t>kompletno</a:t>
            </a:r>
            <a:r>
              <a:rPr lang="en-US" dirty="0"/>
              <a:t> (</a:t>
            </a:r>
            <a:r>
              <a:rPr lang="sr-Latn-RS" b="1" i="1" dirty="0"/>
              <a:t>complete</a:t>
            </a:r>
            <a:r>
              <a:rPr lang="en-US" dirty="0"/>
              <a:t>)</a:t>
            </a:r>
            <a:r>
              <a:rPr lang="sr-Latn-RS" dirty="0"/>
              <a:t> ako se iz SBZ mogu proizvesti sve formule koje se logički mogu rezonovati iz baze znanja (pronalaz</a:t>
            </a:r>
            <a:r>
              <a:rPr lang="en-US" dirty="0"/>
              <a:t>e</a:t>
            </a:r>
            <a:r>
              <a:rPr lang="sr-Latn-RS" dirty="0"/>
              <a:t> se sv</a:t>
            </a:r>
            <a:r>
              <a:rPr lang="en-US" dirty="0"/>
              <a:t>i</a:t>
            </a:r>
            <a:r>
              <a:rPr lang="sr-Latn-RS" dirty="0"/>
              <a:t> zaključ</a:t>
            </a:r>
            <a:r>
              <a:rPr lang="en-US" dirty="0"/>
              <a:t>ci</a:t>
            </a:r>
            <a:r>
              <a:rPr lang="sr-Latn-RS" dirty="0"/>
              <a:t> koji sledi iz baze znanja).</a:t>
            </a:r>
          </a:p>
          <a:p>
            <a:endParaRPr lang="sr-Latn-RS" dirty="0"/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39087773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Sound pravila zaključivanja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51054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Primeri</a:t>
            </a:r>
          </a:p>
          <a:p>
            <a:pPr marL="566738" lvl="1" indent="-227013">
              <a:buNone/>
            </a:pPr>
            <a:r>
              <a:rPr lang="en-US" sz="2000" b="1" u="sng" dirty="0"/>
              <a:t>RULE</a:t>
            </a:r>
            <a:r>
              <a:rPr lang="en-US" sz="2000" u="sng" dirty="0"/>
              <a:t>			</a:t>
            </a:r>
            <a:r>
              <a:rPr lang="sr-Latn-RS" sz="2000" u="sng" dirty="0"/>
              <a:t>	</a:t>
            </a:r>
            <a:r>
              <a:rPr lang="en-US" sz="2000" b="1" u="sng" dirty="0"/>
              <a:t>PREMISE		CONCLUSION</a:t>
            </a:r>
            <a:endParaRPr lang="en-US" sz="2000" dirty="0"/>
          </a:p>
          <a:p>
            <a:pPr marL="566738" lvl="1" indent="-227013">
              <a:buNone/>
            </a:pPr>
            <a:r>
              <a:rPr lang="en-US" sz="2000" dirty="0"/>
              <a:t>Modus Ponens		</a:t>
            </a:r>
            <a:r>
              <a:rPr lang="sr-Latn-RS" sz="2000" dirty="0"/>
              <a:t>	</a:t>
            </a:r>
            <a:r>
              <a:rPr lang="en-US" sz="2000" dirty="0"/>
              <a:t>A, A → B		</a:t>
            </a:r>
            <a:r>
              <a:rPr lang="sr-Latn-RS" sz="2000" dirty="0"/>
              <a:t>	</a:t>
            </a:r>
            <a:r>
              <a:rPr lang="en-US" sz="2000" dirty="0"/>
              <a:t>B</a:t>
            </a:r>
          </a:p>
          <a:p>
            <a:pPr marL="566738" lvl="1" indent="-227013">
              <a:buNone/>
            </a:pPr>
            <a:r>
              <a:rPr lang="en-US" sz="2000" dirty="0"/>
              <a:t>And Introduction		A, B			A ^ B</a:t>
            </a:r>
          </a:p>
          <a:p>
            <a:pPr marL="566738" lvl="1" indent="-227013">
              <a:buNone/>
            </a:pPr>
            <a:r>
              <a:rPr lang="en-US" sz="2000" dirty="0"/>
              <a:t>And Elimination		A ^ B			A</a:t>
            </a:r>
            <a:r>
              <a:rPr lang="sr-Latn-RS" sz="2000" dirty="0"/>
              <a:t>, B</a:t>
            </a:r>
          </a:p>
          <a:p>
            <a:pPr marL="566738" lvl="1" indent="-227013">
              <a:buNone/>
            </a:pPr>
            <a:r>
              <a:rPr lang="en-US" sz="2000" dirty="0"/>
              <a:t>Double Negation</a:t>
            </a:r>
            <a:r>
              <a:rPr lang="sr-Latn-RS" sz="2000" dirty="0"/>
              <a:t> Elimination</a:t>
            </a:r>
            <a:r>
              <a:rPr lang="en-US" sz="2000" dirty="0"/>
              <a:t>	~~A			A</a:t>
            </a:r>
          </a:p>
          <a:p>
            <a:pPr marL="566738" lvl="1" indent="-227013">
              <a:buNone/>
            </a:pPr>
            <a:r>
              <a:rPr lang="en-US" sz="2000" dirty="0"/>
              <a:t>Unit Resolution		A v B, ~B		</a:t>
            </a:r>
            <a:r>
              <a:rPr lang="sr-Latn-RS" sz="2000" dirty="0"/>
              <a:t>	</a:t>
            </a:r>
            <a:r>
              <a:rPr lang="en-US" sz="2000" dirty="0"/>
              <a:t>A</a:t>
            </a:r>
          </a:p>
          <a:p>
            <a:pPr marL="566738" lvl="1" indent="-227013">
              <a:buNone/>
            </a:pPr>
            <a:r>
              <a:rPr lang="en-US" sz="2000" dirty="0"/>
              <a:t>Resolution			A v B, ~B v C		A v C</a:t>
            </a:r>
            <a:r>
              <a:rPr lang="sr-Latn-RS" sz="2000" dirty="0"/>
              <a:t>	</a:t>
            </a:r>
          </a:p>
          <a:p>
            <a:pPr marL="566738" lvl="1" indent="-227013">
              <a:buNone/>
            </a:pPr>
            <a:r>
              <a:rPr lang="sr-Latn-RS" sz="2000" dirty="0"/>
              <a:t>Hypothetical Syllogism		</a:t>
            </a:r>
            <a:r>
              <a:rPr lang="en-US" sz="2000" dirty="0"/>
              <a:t>A → B</a:t>
            </a:r>
            <a:r>
              <a:rPr lang="sr-Latn-RS" sz="2000" dirty="0"/>
              <a:t>, B</a:t>
            </a:r>
            <a:r>
              <a:rPr lang="en-US" sz="2000" dirty="0"/>
              <a:t> → </a:t>
            </a:r>
            <a:r>
              <a:rPr lang="sr-Latn-RS" sz="2000" dirty="0"/>
              <a:t>C</a:t>
            </a:r>
            <a:r>
              <a:rPr lang="en-US" sz="2000" dirty="0"/>
              <a:t>	</a:t>
            </a:r>
            <a:r>
              <a:rPr lang="sr-Latn-RS" sz="2000" dirty="0"/>
              <a:t>	</a:t>
            </a:r>
            <a:r>
              <a:rPr lang="en-US" sz="2000" dirty="0"/>
              <a:t>A → </a:t>
            </a:r>
            <a:r>
              <a:rPr lang="sr-Latn-RS" sz="2000" dirty="0"/>
              <a:t>C</a:t>
            </a:r>
            <a:r>
              <a:rPr lang="en-US" sz="2000" dirty="0"/>
              <a:t>	</a:t>
            </a:r>
          </a:p>
          <a:p>
            <a:r>
              <a:rPr lang="sr-Latn-RS" dirty="0"/>
              <a:t>Na osnovu istinitosne tabele svako se pravilo može dokazati da je sound.</a:t>
            </a:r>
          </a:p>
          <a:p>
            <a:r>
              <a:rPr lang="sr-Latn-RS" dirty="0"/>
              <a:t>Or Introduction, Or Elimination, Implication Introduction, Implication Elimination, Negation Introduction, Negation Elimination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55389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Primer reprezentacije pravila</a:t>
            </a:r>
            <a:endParaRPr lang="el-GR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1" y="1827214"/>
            <a:ext cx="8226670" cy="5030786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sr-Latn-RS" dirty="0"/>
              <a:t>Prethodno pravilo iskazano je na prirodnom jeziku (engleskom)</a:t>
            </a:r>
            <a:endParaRPr lang="en-US" dirty="0"/>
          </a:p>
          <a:p>
            <a:pPr eaLnBrk="1" hangingPunct="1"/>
            <a:r>
              <a:rPr lang="sr-Latn-RS" dirty="0"/>
              <a:t>Nama treba mašinski čitljiva reprezentacija</a:t>
            </a:r>
            <a:endParaRPr lang="en-US" dirty="0"/>
          </a:p>
          <a:p>
            <a:pPr eaLnBrk="1" hangingPunct="1"/>
            <a:r>
              <a:rPr lang="sr-Latn-RS" b="1" dirty="0"/>
              <a:t>Nema standardne sintakse za predstavljanje pravila</a:t>
            </a:r>
          </a:p>
          <a:p>
            <a:pPr lvl="1"/>
            <a:r>
              <a:rPr lang="sr-Latn-RS" dirty="0"/>
              <a:t>Ali postoji W3C standard za razmenu pravila (RIF – Rule Interchange Format) i drugi standardi kao R2ML, URML, </a:t>
            </a:r>
            <a:r>
              <a:rPr lang="sr-Latn-RS" dirty="0" err="1"/>
              <a:t>RuleML</a:t>
            </a:r>
            <a:r>
              <a:rPr lang="sr-Latn-RS" dirty="0"/>
              <a:t>. </a:t>
            </a:r>
          </a:p>
          <a:p>
            <a:pPr eaLnBrk="1" hangingPunct="1"/>
            <a:r>
              <a:rPr lang="sr-Latn-RS" dirty="0"/>
              <a:t>Sintaksa </a:t>
            </a:r>
            <a:r>
              <a:rPr lang="en-US" dirty="0" err="1"/>
              <a:t>konkretnog</a:t>
            </a:r>
            <a:r>
              <a:rPr lang="en-US" dirty="0"/>
              <a:t> </a:t>
            </a:r>
            <a:r>
              <a:rPr lang="en-US" dirty="0" err="1"/>
              <a:t>pisanja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sr-Latn-RS" dirty="0"/>
              <a:t>zavisi od shell-a koji se koristi</a:t>
            </a:r>
            <a:endParaRPr lang="en-US" dirty="0"/>
          </a:p>
          <a:p>
            <a:pPr eaLnBrk="1" hangingPunct="1"/>
            <a:r>
              <a:rPr lang="sr-Latn-RS" dirty="0"/>
              <a:t>Na primer</a:t>
            </a:r>
            <a:r>
              <a:rPr lang="en-US" dirty="0"/>
              <a:t>: </a:t>
            </a:r>
          </a:p>
          <a:p>
            <a:pPr lvl="1" eaLnBrk="1" hangingPunct="1"/>
            <a:r>
              <a:rPr lang="sr-Latn-RS" dirty="0"/>
              <a:t>Leva strana pravila (</a:t>
            </a:r>
            <a:r>
              <a:rPr lang="sr-Latn-RS" b="1" dirty="0"/>
              <a:t>uslov</a:t>
            </a:r>
            <a:r>
              <a:rPr lang="sr-Latn-RS" dirty="0"/>
              <a:t>) može da bude </a:t>
            </a:r>
            <a:r>
              <a:rPr lang="sr-Latn-RS" b="1" dirty="0"/>
              <a:t>lista</a:t>
            </a:r>
            <a:r>
              <a:rPr lang="sr-Latn-RS" dirty="0"/>
              <a:t> koja sadrži </a:t>
            </a:r>
            <a:r>
              <a:rPr lang="sr-Latn-RS" b="1" dirty="0"/>
              <a:t>ime objekta</a:t>
            </a:r>
            <a:r>
              <a:rPr lang="sr-Latn-RS" dirty="0"/>
              <a:t> iza koga slede </a:t>
            </a:r>
            <a:r>
              <a:rPr lang="sr-Latn-RS" b="1" dirty="0"/>
              <a:t>parovi atributa i vrednosti</a:t>
            </a:r>
            <a:r>
              <a:rPr lang="sr-Latn-RS" dirty="0"/>
              <a:t> pridruženih tom objektu</a:t>
            </a:r>
            <a:endParaRPr lang="en-US" dirty="0"/>
          </a:p>
          <a:p>
            <a:pPr lvl="1"/>
            <a:r>
              <a:rPr lang="en-US" dirty="0" err="1"/>
              <a:t>npr</a:t>
            </a:r>
            <a:r>
              <a:rPr lang="en-US" dirty="0"/>
              <a:t>. </a:t>
            </a:r>
            <a:r>
              <a:rPr lang="en-US" b="1" dirty="0"/>
              <a:t>(</a:t>
            </a:r>
            <a:r>
              <a:rPr lang="en-US" b="1" dirty="0" err="1">
                <a:solidFill>
                  <a:srgbClr val="FF0000"/>
                </a:solidFill>
              </a:rPr>
              <a:t>osoba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ym typeface="Symbol" pitchFamily="18" charset="2"/>
              </a:rPr>
              <a:t> </a:t>
            </a:r>
            <a:r>
              <a:rPr lang="en-US" b="1" dirty="0" err="1">
                <a:solidFill>
                  <a:srgbClr val="3606BE"/>
                </a:solidFill>
              </a:rPr>
              <a:t>ime</a:t>
            </a:r>
            <a:r>
              <a:rPr lang="en-US" b="1" dirty="0">
                <a:solidFill>
                  <a:srgbClr val="3606BE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pera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ym typeface="Symbol" pitchFamily="18" charset="2"/>
              </a:rPr>
              <a:t>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b="1" dirty="0" err="1">
                <a:solidFill>
                  <a:srgbClr val="3606BE"/>
                </a:solidFill>
              </a:rPr>
              <a:t>godine</a:t>
            </a:r>
            <a:r>
              <a:rPr lang="en-US" b="1" dirty="0">
                <a:solidFill>
                  <a:srgbClr val="3606BE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25</a:t>
            </a:r>
            <a:r>
              <a:rPr lang="en-US" b="1" dirty="0"/>
              <a:t>) 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237032629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Modus Ponens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5105400"/>
          </a:xfrm>
        </p:spPr>
        <p:txBody>
          <a:bodyPr>
            <a:normAutofit/>
          </a:bodyPr>
          <a:lstStyle/>
          <a:p>
            <a:r>
              <a:rPr lang="sr-Latn-RS" dirty="0"/>
              <a:t>Eliminiše </a:t>
            </a:r>
            <a:r>
              <a:rPr lang="en-US" dirty="0"/>
              <a:t>→</a:t>
            </a:r>
            <a:endParaRPr lang="sr-Latn-RS" dirty="0"/>
          </a:p>
          <a:p>
            <a:r>
              <a:rPr lang="sr-Latn-RS" dirty="0"/>
              <a:t>X</a:t>
            </a:r>
            <a:r>
              <a:rPr lang="en-US" dirty="0"/>
              <a:t> →</a:t>
            </a:r>
            <a:r>
              <a:rPr lang="sr-Latn-RS" dirty="0"/>
              <a:t> Y, X</a:t>
            </a:r>
          </a:p>
          <a:p>
            <a:pPr>
              <a:buNone/>
            </a:pPr>
            <a:r>
              <a:rPr lang="en-US" altLang="en-US" dirty="0"/>
              <a:t>______________</a:t>
            </a:r>
          </a:p>
          <a:p>
            <a:pPr>
              <a:buNone/>
            </a:pPr>
            <a:r>
              <a:rPr lang="en-US" altLang="en-US" dirty="0"/>
              <a:t>          Y </a:t>
            </a:r>
          </a:p>
          <a:p>
            <a:pPr marL="508000" lvl="1"/>
            <a:r>
              <a:rPr lang="sr-Latn-RS" altLang="en-US" dirty="0"/>
              <a:t>Ako padne kiša</a:t>
            </a:r>
            <a:r>
              <a:rPr lang="en-US" altLang="en-US" dirty="0"/>
              <a:t>, </a:t>
            </a:r>
            <a:r>
              <a:rPr lang="sr-Latn-RS" altLang="en-US" dirty="0"/>
              <a:t>tada će ulice biti mokre</a:t>
            </a:r>
            <a:r>
              <a:rPr lang="en-US" altLang="en-US" dirty="0"/>
              <a:t>. </a:t>
            </a:r>
          </a:p>
          <a:p>
            <a:pPr marL="508000" lvl="1"/>
            <a:r>
              <a:rPr lang="sr-Latn-RS" altLang="en-US" dirty="0"/>
              <a:t>Pada kiša</a:t>
            </a:r>
            <a:r>
              <a:rPr lang="en-US" altLang="en-US" dirty="0"/>
              <a:t>. </a:t>
            </a:r>
          </a:p>
          <a:p>
            <a:pPr marL="508000" lvl="1"/>
            <a:r>
              <a:rPr lang="sr-Latn-RS" altLang="en-US" dirty="0"/>
              <a:t>Dedukcijom se dolazi do zaključka</a:t>
            </a:r>
            <a:r>
              <a:rPr lang="en-US" altLang="en-US" dirty="0"/>
              <a:t>: </a:t>
            </a:r>
            <a:r>
              <a:rPr lang="sr-Latn-RS" altLang="en-US" dirty="0"/>
              <a:t>Ulice će biti mokre</a:t>
            </a:r>
            <a:r>
              <a:rPr lang="en-US" altLang="en-US" dirty="0"/>
              <a:t>. </a:t>
            </a:r>
          </a:p>
          <a:p>
            <a:pPr marL="0" indent="-387350"/>
            <a:r>
              <a:rPr lang="sr-Latn-RS" altLang="en-US" dirty="0"/>
              <a:t>Potvrđuje se očekivanje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02062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Modus Tollens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067800" cy="56388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Eliminiše </a:t>
            </a:r>
            <a:r>
              <a:rPr lang="en-US" dirty="0"/>
              <a:t>→</a:t>
            </a:r>
            <a:endParaRPr lang="sr-Latn-RS" dirty="0"/>
          </a:p>
          <a:p>
            <a:r>
              <a:rPr lang="sr-Latn-RS" dirty="0"/>
              <a:t>X</a:t>
            </a:r>
            <a:r>
              <a:rPr lang="en-US" dirty="0"/>
              <a:t> →</a:t>
            </a:r>
            <a:r>
              <a:rPr lang="sr-Latn-RS" dirty="0"/>
              <a:t> Y, </a:t>
            </a:r>
            <a:r>
              <a:rPr lang="sr-Latn-RS" i="1" dirty="0"/>
              <a:t>¬</a:t>
            </a:r>
            <a:r>
              <a:rPr lang="sr-Latn-RS" dirty="0"/>
              <a:t>Y</a:t>
            </a:r>
          </a:p>
          <a:p>
            <a:pPr>
              <a:buNone/>
            </a:pPr>
            <a:r>
              <a:rPr lang="en-US" altLang="en-US" dirty="0"/>
              <a:t>______________</a:t>
            </a:r>
          </a:p>
          <a:p>
            <a:pPr>
              <a:buNone/>
            </a:pPr>
            <a:r>
              <a:rPr lang="en-US" altLang="en-US" dirty="0"/>
              <a:t> </a:t>
            </a:r>
            <a:r>
              <a:rPr lang="sr-Latn-RS" altLang="en-US" dirty="0"/>
              <a:t>		</a:t>
            </a:r>
            <a:r>
              <a:rPr lang="sr-Latn-RS" i="1" dirty="0"/>
              <a:t>¬ </a:t>
            </a:r>
            <a:r>
              <a:rPr lang="sr-Latn-RS" altLang="en-US" dirty="0"/>
              <a:t>X</a:t>
            </a:r>
            <a:r>
              <a:rPr lang="en-US" altLang="en-US" dirty="0"/>
              <a:t> </a:t>
            </a:r>
          </a:p>
          <a:p>
            <a:pPr marL="508000" lvl="1"/>
            <a:r>
              <a:rPr lang="sr-Latn-RS" altLang="en-US" dirty="0"/>
              <a:t>Ako padne kiša</a:t>
            </a:r>
            <a:r>
              <a:rPr lang="en-US" altLang="en-US" dirty="0"/>
              <a:t>, </a:t>
            </a:r>
            <a:r>
              <a:rPr lang="sr-Latn-RS" altLang="en-US" dirty="0"/>
              <a:t>tada će ulice biti mokre</a:t>
            </a:r>
            <a:r>
              <a:rPr lang="en-US" altLang="en-US" dirty="0"/>
              <a:t>. </a:t>
            </a:r>
          </a:p>
          <a:p>
            <a:pPr marL="508000" lvl="1"/>
            <a:r>
              <a:rPr lang="sr-Latn-RS" altLang="en-US" dirty="0"/>
              <a:t>Ulice nisu mokre</a:t>
            </a:r>
            <a:r>
              <a:rPr lang="en-US" altLang="en-US" dirty="0"/>
              <a:t>. </a:t>
            </a:r>
          </a:p>
          <a:p>
            <a:pPr marL="508000" lvl="1"/>
            <a:r>
              <a:rPr lang="sr-Latn-RS" altLang="en-US" dirty="0"/>
              <a:t>Dedukcijom se dolazi do zaključka</a:t>
            </a:r>
            <a:r>
              <a:rPr lang="en-US" altLang="en-US" dirty="0"/>
              <a:t>: </a:t>
            </a:r>
            <a:r>
              <a:rPr lang="sr-Latn-RS" altLang="en-US" dirty="0"/>
              <a:t>Ne pada kiša</a:t>
            </a:r>
            <a:r>
              <a:rPr lang="en-US" altLang="en-US" dirty="0"/>
              <a:t>. </a:t>
            </a:r>
          </a:p>
          <a:p>
            <a:pPr marL="0" indent="-387350"/>
            <a:r>
              <a:rPr lang="sr-Latn-RS" altLang="en-US" dirty="0"/>
              <a:t>Oprez: izbeci propust potvrđivanja zaključka</a:t>
            </a:r>
          </a:p>
          <a:p>
            <a:pPr marL="508000" lvl="1"/>
            <a:r>
              <a:rPr lang="sr-Latn-RS" altLang="en-US" dirty="0"/>
              <a:t>Ako padne kiša</a:t>
            </a:r>
            <a:r>
              <a:rPr lang="en-US" altLang="en-US" dirty="0"/>
              <a:t>, </a:t>
            </a:r>
            <a:r>
              <a:rPr lang="sr-Latn-RS" altLang="en-US" dirty="0"/>
              <a:t>tada će ulice biti mokre</a:t>
            </a:r>
            <a:r>
              <a:rPr lang="en-US" altLang="en-US" dirty="0"/>
              <a:t>. </a:t>
            </a:r>
          </a:p>
          <a:p>
            <a:pPr marL="508000" lvl="1"/>
            <a:r>
              <a:rPr lang="sr-Latn-RS" altLang="en-US" dirty="0"/>
              <a:t>Ulice su mokre</a:t>
            </a:r>
            <a:r>
              <a:rPr lang="en-US" altLang="en-US" dirty="0"/>
              <a:t>. </a:t>
            </a:r>
          </a:p>
          <a:p>
            <a:pPr marL="508000" lvl="1"/>
            <a:r>
              <a:rPr lang="sr-Latn-RS" altLang="en-US" dirty="0"/>
              <a:t>Dedukcijom se ne može doći do zaključka</a:t>
            </a:r>
            <a:r>
              <a:rPr lang="en-US" altLang="en-US" dirty="0"/>
              <a:t>: </a:t>
            </a:r>
            <a:r>
              <a:rPr lang="sr-Latn-RS" altLang="en-US" dirty="0"/>
              <a:t>Pada kiša</a:t>
            </a:r>
          </a:p>
          <a:p>
            <a:pPr marL="908050" lvl="2"/>
            <a:r>
              <a:rPr lang="sr-Latn-RS" altLang="en-US" dirty="0"/>
              <a:t>Ulice mogu biti mokre iz nekog drugog razloga</a:t>
            </a:r>
            <a:endParaRPr lang="en-US" altLang="en-US" dirty="0"/>
          </a:p>
          <a:p>
            <a:pPr marL="0" indent="0">
              <a:buNone/>
            </a:pPr>
            <a:endParaRPr lang="sr-Latn-RS" altLang="en-US" dirty="0"/>
          </a:p>
        </p:txBody>
      </p:sp>
    </p:spTree>
    <p:extLst>
      <p:ext uri="{BB962C8B-B14F-4D97-AF65-F5344CB8AC3E}">
        <p14:creationId xmlns:p14="http://schemas.microsoft.com/office/powerpoint/2010/main" val="367967167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Hypothetical Syllogism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067800" cy="5638800"/>
          </a:xfrm>
        </p:spPr>
        <p:txBody>
          <a:bodyPr>
            <a:normAutofit/>
          </a:bodyPr>
          <a:lstStyle/>
          <a:p>
            <a:r>
              <a:rPr lang="sr-Latn-RS" dirty="0"/>
              <a:t>Uvezuje premise i pretpostavke da bi dedukovali zaključak</a:t>
            </a:r>
          </a:p>
          <a:p>
            <a:r>
              <a:rPr lang="sr-Latn-RS" dirty="0"/>
              <a:t>X</a:t>
            </a:r>
            <a:r>
              <a:rPr lang="en-US" dirty="0"/>
              <a:t> →</a:t>
            </a:r>
            <a:r>
              <a:rPr lang="sr-Latn-RS" dirty="0"/>
              <a:t> Y, Y</a:t>
            </a:r>
            <a:r>
              <a:rPr lang="en-US" dirty="0"/>
              <a:t> →</a:t>
            </a:r>
            <a:r>
              <a:rPr lang="sr-Latn-RS" dirty="0"/>
              <a:t> Z</a:t>
            </a:r>
          </a:p>
          <a:p>
            <a:pPr>
              <a:buNone/>
            </a:pPr>
            <a:r>
              <a:rPr lang="en-US" altLang="en-US" dirty="0"/>
              <a:t>______________</a:t>
            </a:r>
          </a:p>
          <a:p>
            <a:pPr>
              <a:buNone/>
            </a:pPr>
            <a:r>
              <a:rPr lang="en-US" altLang="en-US" dirty="0"/>
              <a:t> </a:t>
            </a:r>
            <a:r>
              <a:rPr lang="sr-Latn-RS" altLang="en-US" dirty="0"/>
              <a:t>		</a:t>
            </a:r>
            <a:r>
              <a:rPr lang="sr-Latn-RS" dirty="0"/>
              <a:t> X</a:t>
            </a:r>
            <a:r>
              <a:rPr lang="en-US" dirty="0"/>
              <a:t> →</a:t>
            </a:r>
            <a:r>
              <a:rPr lang="sr-Latn-RS" dirty="0"/>
              <a:t> Z</a:t>
            </a:r>
            <a:r>
              <a:rPr lang="en-US" altLang="en-US" dirty="0"/>
              <a:t> </a:t>
            </a:r>
          </a:p>
          <a:p>
            <a:pPr marL="508000" lvl="1"/>
            <a:r>
              <a:rPr lang="sr-Latn-RS" altLang="en-US" dirty="0"/>
              <a:t>Ako se poveća plata</a:t>
            </a:r>
            <a:r>
              <a:rPr lang="en-US" altLang="en-US" dirty="0"/>
              <a:t>, </a:t>
            </a:r>
            <a:r>
              <a:rPr lang="sr-Latn-RS" altLang="en-US" dirty="0"/>
              <a:t>tada ću imati više novca </a:t>
            </a:r>
          </a:p>
          <a:p>
            <a:pPr marL="508000" lvl="1"/>
            <a:r>
              <a:rPr lang="sr-Latn-RS" altLang="en-US" dirty="0"/>
              <a:t>Ako imam više novca, tada ću moći više stvari da kupim</a:t>
            </a:r>
          </a:p>
          <a:p>
            <a:pPr marL="508000" lvl="1"/>
            <a:r>
              <a:rPr lang="sr-Latn-RS" altLang="en-US" dirty="0"/>
              <a:t>Dedukcijom se dolazi do zaključka</a:t>
            </a:r>
            <a:r>
              <a:rPr lang="en-US" altLang="en-US" dirty="0"/>
              <a:t>: </a:t>
            </a:r>
            <a:r>
              <a:rPr lang="sr-Latn-RS" altLang="en-US" dirty="0"/>
              <a:t>Ako se poveća plata, tada ću moći više stvari da kupim</a:t>
            </a:r>
          </a:p>
        </p:txBody>
      </p:sp>
    </p:spTree>
    <p:extLst>
      <p:ext uri="{BB962C8B-B14F-4D97-AF65-F5344CB8AC3E}">
        <p14:creationId xmlns:p14="http://schemas.microsoft.com/office/powerpoint/2010/main" val="21223657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Resolution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067800" cy="5638800"/>
          </a:xfrm>
        </p:spPr>
        <p:txBody>
          <a:bodyPr>
            <a:normAutofit/>
          </a:bodyPr>
          <a:lstStyle/>
          <a:p>
            <a:r>
              <a:rPr lang="sr-Latn-RS" dirty="0"/>
              <a:t>X</a:t>
            </a:r>
            <a:r>
              <a:rPr lang="en-US" dirty="0"/>
              <a:t> </a:t>
            </a:r>
            <a:r>
              <a:rPr lang="en-US" altLang="en-US" dirty="0"/>
              <a:t>v</a:t>
            </a:r>
            <a:r>
              <a:rPr lang="sr-Latn-RS" dirty="0"/>
              <a:t> Y, </a:t>
            </a:r>
            <a:r>
              <a:rPr lang="sr-Latn-RS" i="1" dirty="0"/>
              <a:t>¬</a:t>
            </a:r>
            <a:r>
              <a:rPr lang="sr-Latn-RS" dirty="0"/>
              <a:t>Y</a:t>
            </a:r>
            <a:r>
              <a:rPr lang="en-US" dirty="0"/>
              <a:t> </a:t>
            </a:r>
            <a:r>
              <a:rPr lang="en-US" altLang="en-US" dirty="0"/>
              <a:t>v</a:t>
            </a:r>
            <a:r>
              <a:rPr lang="sr-Latn-RS" dirty="0"/>
              <a:t> Z</a:t>
            </a:r>
          </a:p>
          <a:p>
            <a:pPr>
              <a:buNone/>
            </a:pPr>
            <a:r>
              <a:rPr lang="en-US" altLang="en-US" dirty="0"/>
              <a:t>______________</a:t>
            </a:r>
          </a:p>
          <a:p>
            <a:pPr>
              <a:buNone/>
            </a:pPr>
            <a:r>
              <a:rPr lang="en-US" altLang="en-US" dirty="0"/>
              <a:t> </a:t>
            </a:r>
            <a:r>
              <a:rPr lang="sr-Latn-RS" altLang="en-US" dirty="0"/>
              <a:t>		</a:t>
            </a:r>
            <a:r>
              <a:rPr lang="sr-Latn-RS" dirty="0"/>
              <a:t> X</a:t>
            </a:r>
            <a:r>
              <a:rPr lang="en-US" dirty="0"/>
              <a:t> </a:t>
            </a:r>
            <a:r>
              <a:rPr lang="en-US" altLang="en-US" dirty="0"/>
              <a:t>v</a:t>
            </a:r>
            <a:r>
              <a:rPr lang="sr-Latn-RS" dirty="0"/>
              <a:t> Z</a:t>
            </a:r>
            <a:endParaRPr lang="en-US" altLang="en-US" dirty="0"/>
          </a:p>
          <a:p>
            <a:pPr marL="508000" lvl="1"/>
            <a:r>
              <a:rPr lang="sr-Latn-RS" altLang="en-US" dirty="0"/>
              <a:t>Osnova za mehanizam zaključivanja u Prologu</a:t>
            </a:r>
          </a:p>
        </p:txBody>
      </p:sp>
    </p:spTree>
    <p:extLst>
      <p:ext uri="{BB962C8B-B14F-4D97-AF65-F5344CB8AC3E}">
        <p14:creationId xmlns:p14="http://schemas.microsoft.com/office/powerpoint/2010/main" val="236970938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GB" sz="1200">
                <a:latin typeface="Arial" charset="0"/>
              </a:rPr>
              <a:t>AIC</a:t>
            </a: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FD590AC-4805-4106-87CA-3FB100AF716A}" type="slidenum">
              <a:rPr lang="en-GB" sz="1200">
                <a:latin typeface="Arial" charset="0"/>
              </a:rPr>
              <a:pPr/>
              <a:t>174</a:t>
            </a:fld>
            <a:endParaRPr lang="en-GB" sz="1200">
              <a:latin typeface="Arial" charset="0"/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dirty="0"/>
              <a:t>Soundness of modus ponens</a:t>
            </a:r>
          </a:p>
        </p:txBody>
      </p:sp>
      <p:graphicFrame>
        <p:nvGraphicFramePr>
          <p:cNvPr id="41987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4625836"/>
              </p:ext>
            </p:extLst>
          </p:nvPr>
        </p:nvGraphicFramePr>
        <p:xfrm>
          <a:off x="685800" y="1512888"/>
          <a:ext cx="7772400" cy="4724401"/>
        </p:xfrm>
        <a:graphic>
          <a:graphicData uri="http://schemas.openxmlformats.org/drawingml/2006/table">
            <a:tbl>
              <a:tblPr/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445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mic Sans MS" pitchFamily="66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mic Sans MS" pitchFamily="66" charset="0"/>
                        </a:rPr>
                        <a:t>A </a:t>
                      </a: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→ 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OK?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6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sym typeface="Symbol" pitchFamily="18" charset="2"/>
                        </a:rPr>
                        <a:t>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9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sym typeface="Symbol" pitchFamily="18" charset="2"/>
                        </a:rPr>
                        <a:t>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6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sym typeface="Symbol" pitchFamily="18" charset="2"/>
                        </a:rPr>
                        <a:t>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45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sym typeface="Symbol" pitchFamily="18" charset="2"/>
                        </a:rPr>
                        <a:t>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08688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GB" sz="1200">
                <a:latin typeface="Arial" charset="0"/>
              </a:rPr>
              <a:t>AIC</a:t>
            </a:r>
          </a:p>
        </p:txBody>
      </p:sp>
      <p:sp>
        <p:nvSpPr>
          <p:cNvPr id="184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B980993-FA48-459D-88F2-AB57DF156CB9}" type="slidenum">
              <a:rPr lang="en-GB" sz="1200">
                <a:latin typeface="Arial" charset="0"/>
              </a:rPr>
              <a:pPr/>
              <a:t>175</a:t>
            </a:fld>
            <a:endParaRPr lang="en-GB" sz="1200">
              <a:latin typeface="Arial" charset="0"/>
            </a:endParaRP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914400"/>
            <a:r>
              <a:rPr lang="en-US" dirty="0"/>
              <a:t>Soundness of the </a:t>
            </a:r>
            <a:br>
              <a:rPr lang="en-US" dirty="0"/>
            </a:br>
            <a:r>
              <a:rPr lang="en-US" dirty="0"/>
              <a:t>resolution inference rule </a:t>
            </a:r>
          </a:p>
        </p:txBody>
      </p:sp>
      <p:pic>
        <p:nvPicPr>
          <p:cNvPr id="18437" name="Picture 3" descr="img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8610600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65385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Dokaz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8915400" cy="56388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Signatura:</a:t>
            </a:r>
          </a:p>
          <a:p>
            <a:pPr marL="625475" lvl="1" indent="-225425"/>
            <a:r>
              <a:rPr lang="sr-Latn-RS" dirty="0"/>
              <a:t>Vr znači</a:t>
            </a:r>
            <a:r>
              <a:rPr lang="sr-Cyrl-RS" dirty="0"/>
              <a:t> </a:t>
            </a:r>
            <a:r>
              <a:rPr lang="en-US" dirty="0"/>
              <a:t>“</a:t>
            </a:r>
            <a:r>
              <a:rPr lang="sr-Latn-RS" dirty="0"/>
              <a:t>Vrelo je</a:t>
            </a:r>
            <a:r>
              <a:rPr lang="en-US" dirty="0"/>
              <a:t>”</a:t>
            </a:r>
            <a:endParaRPr lang="sr-Latn-RS" dirty="0"/>
          </a:p>
          <a:p>
            <a:pPr marL="625475" lvl="1" indent="-225425"/>
            <a:r>
              <a:rPr lang="sr-Latn-RS" dirty="0"/>
              <a:t>Vl znači</a:t>
            </a:r>
            <a:r>
              <a:rPr lang="en-US" dirty="0"/>
              <a:t> “</a:t>
            </a:r>
            <a:r>
              <a:rPr lang="en-US" dirty="0" err="1"/>
              <a:t>Vla</a:t>
            </a:r>
            <a:r>
              <a:rPr lang="sr-Latn-RS" dirty="0"/>
              <a:t>žno je</a:t>
            </a:r>
            <a:r>
              <a:rPr lang="en-US" dirty="0"/>
              <a:t>”</a:t>
            </a:r>
            <a:endParaRPr lang="sr-Latn-RS" dirty="0"/>
          </a:p>
          <a:p>
            <a:pPr marL="625475" lvl="1" indent="-225425"/>
            <a:r>
              <a:rPr lang="sr-Latn-RS" dirty="0"/>
              <a:t>Pk znači</a:t>
            </a:r>
            <a:r>
              <a:rPr lang="en-US" dirty="0"/>
              <a:t> “</a:t>
            </a:r>
            <a:r>
              <a:rPr lang="sr-Latn-RS" dirty="0"/>
              <a:t>Pada kiša</a:t>
            </a:r>
            <a:r>
              <a:rPr lang="en-US" dirty="0"/>
              <a:t>”</a:t>
            </a:r>
            <a:endParaRPr lang="sr-Latn-RS" dirty="0"/>
          </a:p>
          <a:p>
            <a:r>
              <a:rPr lang="sr-Latn-RS" dirty="0"/>
              <a:t>Neka sa SBZ sastoji od pravila i fakta(premisa):</a:t>
            </a:r>
          </a:p>
          <a:p>
            <a:pPr marL="625475" lvl="1" indent="-225425">
              <a:lnSpc>
                <a:spcPct val="90000"/>
              </a:lnSpc>
            </a:pPr>
            <a:r>
              <a:rPr lang="en-US" sz="2400" dirty="0"/>
              <a:t>(</a:t>
            </a:r>
            <a:r>
              <a:rPr lang="sr-Latn-RS" sz="2400" dirty="0"/>
              <a:t>Vr</a:t>
            </a:r>
            <a:r>
              <a:rPr lang="en-US" sz="2400" dirty="0"/>
              <a:t> </a:t>
            </a:r>
            <a:r>
              <a:rPr lang="en-GB" sz="2400" dirty="0"/>
              <a:t>∧</a:t>
            </a:r>
            <a:r>
              <a:rPr lang="en-US" sz="2400" dirty="0"/>
              <a:t> </a:t>
            </a:r>
            <a:r>
              <a:rPr lang="sr-Latn-RS" sz="2400" dirty="0"/>
              <a:t>Vl</a:t>
            </a:r>
            <a:r>
              <a:rPr lang="en-US" sz="2400" dirty="0"/>
              <a:t>) </a:t>
            </a:r>
            <a:r>
              <a:rPr lang="en-GB" sz="2400" dirty="0"/>
              <a:t>→</a:t>
            </a:r>
            <a:r>
              <a:rPr lang="en-US" sz="2400" dirty="0"/>
              <a:t> </a:t>
            </a:r>
            <a:r>
              <a:rPr lang="sr-Latn-RS" sz="2400" dirty="0"/>
              <a:t>Pk</a:t>
            </a:r>
            <a:r>
              <a:rPr lang="en-US" sz="2400" dirty="0"/>
              <a:t> </a:t>
            </a:r>
          </a:p>
          <a:p>
            <a:pPr marL="966788" lvl="2" indent="-227013">
              <a:lnSpc>
                <a:spcPct val="90000"/>
              </a:lnSpc>
              <a:buNone/>
            </a:pPr>
            <a:r>
              <a:rPr lang="en-US" dirty="0"/>
              <a:t>“</a:t>
            </a:r>
            <a:r>
              <a:rPr lang="sr-Latn-RS" dirty="0"/>
              <a:t>Ako je vrelo i vlažno</a:t>
            </a:r>
            <a:r>
              <a:rPr lang="en-US" dirty="0"/>
              <a:t>, </a:t>
            </a:r>
            <a:r>
              <a:rPr lang="sr-Latn-RS" dirty="0"/>
              <a:t>tada pada kiša</a:t>
            </a:r>
            <a:r>
              <a:rPr lang="en-US" dirty="0"/>
              <a:t>”</a:t>
            </a:r>
          </a:p>
          <a:p>
            <a:pPr marL="625475" lvl="1" indent="-225425">
              <a:lnSpc>
                <a:spcPct val="90000"/>
              </a:lnSpc>
            </a:pPr>
            <a:r>
              <a:rPr lang="sr-Latn-RS" sz="2400" dirty="0"/>
              <a:t>Vl</a:t>
            </a:r>
            <a:r>
              <a:rPr lang="en-US" sz="2400" dirty="0"/>
              <a:t> </a:t>
            </a:r>
            <a:r>
              <a:rPr lang="en-GB" sz="2400" dirty="0"/>
              <a:t>→</a:t>
            </a:r>
            <a:r>
              <a:rPr lang="en-US" sz="2400" dirty="0"/>
              <a:t> </a:t>
            </a:r>
            <a:r>
              <a:rPr lang="sr-Latn-RS" sz="2400" dirty="0"/>
              <a:t>Vr</a:t>
            </a:r>
            <a:r>
              <a:rPr lang="en-US" sz="2400" dirty="0"/>
              <a:t> </a:t>
            </a:r>
          </a:p>
          <a:p>
            <a:pPr marL="966788" lvl="2" indent="-227013">
              <a:lnSpc>
                <a:spcPct val="90000"/>
              </a:lnSpc>
              <a:buNone/>
            </a:pPr>
            <a:r>
              <a:rPr lang="en-US" dirty="0"/>
              <a:t>“</a:t>
            </a:r>
            <a:r>
              <a:rPr lang="sr-Latn-RS" dirty="0"/>
              <a:t>Ako je vlažno, tada je vrelo</a:t>
            </a:r>
            <a:r>
              <a:rPr lang="en-US" dirty="0"/>
              <a:t>”</a:t>
            </a:r>
            <a:endParaRPr lang="sr-Latn-RS" dirty="0"/>
          </a:p>
          <a:p>
            <a:pPr marL="625475" lvl="1" indent="-225425">
              <a:lnSpc>
                <a:spcPct val="90000"/>
              </a:lnSpc>
            </a:pPr>
            <a:r>
              <a:rPr lang="sr-Latn-RS" sz="2400" dirty="0"/>
              <a:t>Vl</a:t>
            </a:r>
            <a:endParaRPr lang="en-US" sz="2400" dirty="0"/>
          </a:p>
          <a:p>
            <a:pPr marL="966788" lvl="2" indent="-227013">
              <a:lnSpc>
                <a:spcPct val="90000"/>
              </a:lnSpc>
              <a:buNone/>
            </a:pPr>
            <a:r>
              <a:rPr lang="en-US" dirty="0"/>
              <a:t>“</a:t>
            </a:r>
            <a:r>
              <a:rPr lang="sr-Latn-RS" dirty="0"/>
              <a:t>Vlažno je</a:t>
            </a:r>
            <a:r>
              <a:rPr lang="en-US" dirty="0"/>
              <a:t>”</a:t>
            </a:r>
            <a:endParaRPr lang="sr-Latn-RS" dirty="0"/>
          </a:p>
          <a:p>
            <a:pPr marL="396875" indent="-457200">
              <a:lnSpc>
                <a:spcPct val="90000"/>
              </a:lnSpc>
            </a:pPr>
            <a:r>
              <a:rPr lang="sr-Latn-RS" dirty="0"/>
              <a:t>Želimo da dokažemo da sledi </a:t>
            </a:r>
            <a:r>
              <a:rPr lang="sr-Latn-RS" b="1" dirty="0"/>
              <a:t>pada kiša</a:t>
            </a:r>
          </a:p>
          <a:p>
            <a:pPr marL="966788" lvl="2" indent="-227013">
              <a:lnSpc>
                <a:spcPct val="90000"/>
              </a:lnSpc>
              <a:buNone/>
            </a:pPr>
            <a:endParaRPr lang="en-US" dirty="0"/>
          </a:p>
          <a:p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26605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Dokaz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8915400" cy="5638800"/>
          </a:xfrm>
        </p:spPr>
        <p:txBody>
          <a:bodyPr>
            <a:normAutofit/>
          </a:bodyPr>
          <a:lstStyle/>
          <a:p>
            <a:pPr marL="166688" indent="-227013">
              <a:buNone/>
              <a:tabLst>
                <a:tab pos="2060575" algn="l"/>
              </a:tabLst>
            </a:pPr>
            <a:r>
              <a:rPr lang="en-US" sz="2400" dirty="0"/>
              <a:t>1</a:t>
            </a:r>
            <a:r>
              <a:rPr lang="sr-Latn-RS" sz="2400" dirty="0"/>
              <a:t>.</a:t>
            </a:r>
            <a:r>
              <a:rPr lang="en-US" sz="2400" dirty="0"/>
              <a:t> </a:t>
            </a:r>
            <a:r>
              <a:rPr lang="sr-Latn-RS" sz="2400" dirty="0"/>
              <a:t>Vl	Premisa</a:t>
            </a:r>
            <a:r>
              <a:rPr lang="en-US" sz="2400" dirty="0"/>
              <a:t>		“</a:t>
            </a:r>
            <a:r>
              <a:rPr lang="sr-Latn-RS" sz="2400" dirty="0"/>
              <a:t>Vlažno je</a:t>
            </a:r>
            <a:r>
              <a:rPr lang="en-US" sz="2400" dirty="0"/>
              <a:t>”</a:t>
            </a:r>
          </a:p>
          <a:p>
            <a:pPr marL="166688" indent="-227013">
              <a:lnSpc>
                <a:spcPct val="90000"/>
              </a:lnSpc>
              <a:buNone/>
            </a:pPr>
            <a:r>
              <a:rPr lang="en-US" sz="2400" dirty="0"/>
              <a:t>2</a:t>
            </a:r>
            <a:r>
              <a:rPr lang="sr-Latn-RS" sz="2400" dirty="0"/>
              <a:t>.</a:t>
            </a:r>
            <a:r>
              <a:rPr lang="en-US" sz="2400" dirty="0"/>
              <a:t> </a:t>
            </a:r>
            <a:r>
              <a:rPr lang="sr-Latn-RS" sz="2400" dirty="0"/>
              <a:t>Vl</a:t>
            </a:r>
            <a:r>
              <a:rPr lang="en-US" sz="2400" dirty="0"/>
              <a:t> </a:t>
            </a:r>
            <a:r>
              <a:rPr lang="en-GB" sz="2400" dirty="0"/>
              <a:t>→</a:t>
            </a:r>
            <a:r>
              <a:rPr lang="en-US" sz="2400" dirty="0"/>
              <a:t> </a:t>
            </a:r>
            <a:r>
              <a:rPr lang="sr-Latn-RS" sz="2400" dirty="0"/>
              <a:t>Vr	   Premisa </a:t>
            </a:r>
            <a:r>
              <a:rPr lang="en-US" sz="2400" dirty="0"/>
              <a:t>		“</a:t>
            </a:r>
            <a:r>
              <a:rPr lang="sr-Latn-RS" sz="2400" dirty="0"/>
              <a:t>Ako je vlažno, tada je vrelo</a:t>
            </a:r>
            <a:r>
              <a:rPr lang="en-US" sz="2400" dirty="0"/>
              <a:t>”</a:t>
            </a:r>
            <a:endParaRPr lang="sr-Latn-RS" sz="2400" dirty="0"/>
          </a:p>
          <a:p>
            <a:pPr marL="166688" indent="-227013">
              <a:lnSpc>
                <a:spcPct val="90000"/>
              </a:lnSpc>
              <a:buNone/>
            </a:pPr>
            <a:r>
              <a:rPr lang="en-US" sz="2400" dirty="0"/>
              <a:t>3</a:t>
            </a:r>
            <a:r>
              <a:rPr lang="sr-Latn-RS" sz="2400" dirty="0"/>
              <a:t>.</a:t>
            </a:r>
            <a:r>
              <a:rPr lang="en-US" sz="2400" dirty="0"/>
              <a:t> </a:t>
            </a:r>
            <a:r>
              <a:rPr lang="sr-Latn-RS" sz="2400" dirty="0"/>
              <a:t>Vr</a:t>
            </a:r>
            <a:r>
              <a:rPr lang="en-US" sz="2400" dirty="0"/>
              <a:t> 	</a:t>
            </a:r>
            <a:r>
              <a:rPr lang="sr-Latn-RS" sz="2400" dirty="0"/>
              <a:t>	   </a:t>
            </a:r>
            <a:r>
              <a:rPr lang="en-US" sz="2400" dirty="0"/>
              <a:t>Modus Ponens(1,2)	“</a:t>
            </a:r>
            <a:r>
              <a:rPr lang="sr-Latn-RS" sz="2400" dirty="0"/>
              <a:t>Vrelo je</a:t>
            </a:r>
            <a:r>
              <a:rPr lang="en-US" sz="2400" dirty="0"/>
              <a:t>”</a:t>
            </a:r>
            <a:endParaRPr lang="sr-Latn-RS" sz="2400" dirty="0"/>
          </a:p>
          <a:p>
            <a:pPr marL="166688" lvl="2" indent="-227013">
              <a:lnSpc>
                <a:spcPct val="90000"/>
              </a:lnSpc>
              <a:buNone/>
            </a:pPr>
            <a:r>
              <a:rPr lang="en-US" sz="2400" dirty="0"/>
              <a:t>4</a:t>
            </a:r>
            <a:r>
              <a:rPr lang="sr-Latn-RS" sz="2400" dirty="0"/>
              <a:t>.</a:t>
            </a:r>
            <a:r>
              <a:rPr lang="en-US" sz="2400" dirty="0"/>
              <a:t> (</a:t>
            </a:r>
            <a:r>
              <a:rPr lang="sr-Latn-RS" sz="2400" dirty="0"/>
              <a:t>Vr</a:t>
            </a:r>
            <a:r>
              <a:rPr lang="en-GB" sz="2400" dirty="0"/>
              <a:t> ∧ </a:t>
            </a:r>
            <a:r>
              <a:rPr lang="sr-Latn-RS" sz="2400" dirty="0"/>
              <a:t>Vl</a:t>
            </a:r>
            <a:r>
              <a:rPr lang="en-US" sz="2400" dirty="0"/>
              <a:t>)</a:t>
            </a:r>
            <a:r>
              <a:rPr lang="en-GB" sz="2400" dirty="0"/>
              <a:t> → </a:t>
            </a:r>
            <a:r>
              <a:rPr lang="sr-Latn-RS" sz="2400" dirty="0"/>
              <a:t>Pk </a:t>
            </a:r>
            <a:r>
              <a:rPr lang="en-US" sz="2400" dirty="0"/>
              <a:t>Premise		 </a:t>
            </a:r>
            <a:r>
              <a:rPr lang="en-US" dirty="0"/>
              <a:t>“</a:t>
            </a:r>
            <a:r>
              <a:rPr lang="sr-Latn-RS" dirty="0"/>
              <a:t>Ako je vrelo i vlažno</a:t>
            </a:r>
            <a:r>
              <a:rPr lang="en-US" dirty="0"/>
              <a:t>, </a:t>
            </a:r>
            <a:r>
              <a:rPr lang="sr-Latn-RS" dirty="0"/>
              <a:t>tada pada 						kiša</a:t>
            </a:r>
            <a:r>
              <a:rPr lang="en-US" dirty="0"/>
              <a:t>”</a:t>
            </a:r>
            <a:endParaRPr lang="sr-Latn-RS" sz="2400" dirty="0"/>
          </a:p>
          <a:p>
            <a:pPr marL="166688" indent="-227013">
              <a:lnSpc>
                <a:spcPct val="90000"/>
              </a:lnSpc>
              <a:buNone/>
            </a:pPr>
            <a:r>
              <a:rPr lang="en-US" sz="2400" dirty="0"/>
              <a:t>5</a:t>
            </a:r>
            <a:r>
              <a:rPr lang="sr-Latn-RS" sz="2400" dirty="0"/>
              <a:t>.</a:t>
            </a:r>
            <a:r>
              <a:rPr lang="en-US" sz="2400" dirty="0"/>
              <a:t> </a:t>
            </a:r>
            <a:r>
              <a:rPr lang="sr-Latn-RS" sz="2400" dirty="0"/>
              <a:t>Vr</a:t>
            </a:r>
            <a:r>
              <a:rPr lang="en-GB" sz="2400" dirty="0"/>
              <a:t> ∧ </a:t>
            </a:r>
            <a:r>
              <a:rPr lang="sr-Latn-RS" sz="2400" dirty="0"/>
              <a:t>Vl</a:t>
            </a:r>
            <a:r>
              <a:rPr lang="en-US" sz="2400" dirty="0"/>
              <a:t> 	</a:t>
            </a:r>
            <a:r>
              <a:rPr lang="sr-Latn-RS" sz="2400" dirty="0"/>
              <a:t>   </a:t>
            </a:r>
            <a:r>
              <a:rPr lang="en-US" sz="2400" dirty="0"/>
              <a:t>And Introduction(1,3)</a:t>
            </a:r>
            <a:r>
              <a:rPr lang="sr-Latn-RS" sz="2400" dirty="0"/>
              <a:t> </a:t>
            </a:r>
            <a:r>
              <a:rPr lang="en-US" sz="2400" dirty="0"/>
              <a:t>“</a:t>
            </a:r>
            <a:r>
              <a:rPr lang="sr-Latn-RS" sz="2400" dirty="0"/>
              <a:t>Vrelo je i vlažno je</a:t>
            </a:r>
            <a:r>
              <a:rPr lang="en-US" sz="2400" dirty="0"/>
              <a:t>”</a:t>
            </a:r>
            <a:endParaRPr lang="sr-Latn-RS" sz="2400" dirty="0"/>
          </a:p>
          <a:p>
            <a:pPr marL="166688" indent="-227013">
              <a:lnSpc>
                <a:spcPct val="90000"/>
              </a:lnSpc>
              <a:buNone/>
            </a:pPr>
            <a:r>
              <a:rPr lang="en-US" sz="2400" dirty="0"/>
              <a:t>6</a:t>
            </a:r>
            <a:r>
              <a:rPr lang="sr-Latn-RS" sz="2400" dirty="0"/>
              <a:t>.</a:t>
            </a:r>
            <a:r>
              <a:rPr lang="en-US" sz="2400" dirty="0"/>
              <a:t> </a:t>
            </a:r>
            <a:r>
              <a:rPr lang="sr-Latn-RS" sz="2400" dirty="0"/>
              <a:t>Pk</a:t>
            </a:r>
            <a:r>
              <a:rPr lang="en-US" sz="2400" dirty="0"/>
              <a:t> 	</a:t>
            </a:r>
            <a:r>
              <a:rPr lang="sr-Latn-RS" sz="2400" dirty="0"/>
              <a:t>	   </a:t>
            </a:r>
            <a:r>
              <a:rPr lang="en-US" sz="2400" dirty="0"/>
              <a:t>Modus Ponens(4,5)	</a:t>
            </a:r>
            <a:r>
              <a:rPr lang="sr-Latn-RS" sz="2400" dirty="0"/>
              <a:t>  </a:t>
            </a:r>
            <a:r>
              <a:rPr lang="en-US" sz="2400" dirty="0"/>
              <a:t> “</a:t>
            </a:r>
            <a:r>
              <a:rPr lang="sr-Latn-RS" sz="2400" dirty="0"/>
              <a:t>Pada kiša</a:t>
            </a:r>
            <a:r>
              <a:rPr lang="en-US" sz="2400" dirty="0"/>
              <a:t>”</a:t>
            </a:r>
          </a:p>
          <a:p>
            <a:pPr marL="966788" lvl="2" indent="-227013">
              <a:lnSpc>
                <a:spcPct val="90000"/>
              </a:lnSpc>
              <a:buNone/>
            </a:pPr>
            <a:endParaRPr lang="en-US" dirty="0"/>
          </a:p>
          <a:p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57272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Entailment</a:t>
            </a:r>
            <a:r>
              <a:rPr lang="en-US" dirty="0"/>
              <a:t> i derivation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9067800" cy="5105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Entailment: SBZ |= Q</a:t>
            </a:r>
          </a:p>
          <a:p>
            <a:pPr lvl="1"/>
            <a:r>
              <a:rPr lang="sr-Latn-RS" dirty="0"/>
              <a:t>Formula Q je posledica (</a:t>
            </a:r>
            <a:r>
              <a:rPr lang="sr-Latn-RS" b="1" dirty="0"/>
              <a:t>entailed</a:t>
            </a:r>
            <a:r>
              <a:rPr lang="sr-Latn-RS" dirty="0"/>
              <a:t>) SBZ tj. njegovog skupa premisa i pretpostavki, akko ne postoji situacija u kojoj je Q netačno dok su sve ostale premise i pretpostavke u SBZ tačne.</a:t>
            </a:r>
          </a:p>
          <a:p>
            <a:pPr lvl="1"/>
            <a:r>
              <a:rPr lang="sr-Latn-RS" dirty="0"/>
              <a:t>Formula Q je posledica (</a:t>
            </a:r>
            <a:r>
              <a:rPr lang="sr-Latn-RS" b="1" dirty="0"/>
              <a:t>entailed</a:t>
            </a:r>
            <a:r>
              <a:rPr lang="sr-Latn-RS" dirty="0"/>
              <a:t>) SBZ tj. njegovog skupa premisa i pretpostavki, akko je zaključak Q tačan u svakoj situaciji u kojoj su sve premise i pretpostavke u SBZ tačne.</a:t>
            </a:r>
            <a:endParaRPr lang="en-US" dirty="0"/>
          </a:p>
          <a:p>
            <a:r>
              <a:rPr lang="en-US" dirty="0"/>
              <a:t>Derivation: SBZ |- Q</a:t>
            </a:r>
            <a:endParaRPr lang="sr-Latn-RS" dirty="0"/>
          </a:p>
          <a:p>
            <a:pPr lvl="1"/>
            <a:r>
              <a:rPr lang="sr-Latn-RS" dirty="0"/>
              <a:t>Q se izvodi (</a:t>
            </a:r>
            <a:r>
              <a:rPr lang="sr-Latn-RS" b="1" dirty="0"/>
              <a:t>derive</a:t>
            </a:r>
            <a:r>
              <a:rPr lang="sr-Latn-RS" dirty="0"/>
              <a:t>) iz SBZ ako postoji dokaz koji se sastoji od sekvence validnih (u svakoj interpretaciji tačnih) koraka rezonovanja koji kreću od premisa i pretpostavki a rezultuju sa formulom Q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305992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Soundness </a:t>
            </a:r>
            <a:r>
              <a:rPr lang="en-US" dirty="0"/>
              <a:t>i Completeness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90678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Soundness</a:t>
            </a:r>
            <a:r>
              <a:rPr lang="sr-Latn-RS" dirty="0"/>
              <a:t> (</a:t>
            </a:r>
            <a:r>
              <a:rPr lang="en-US" dirty="0" err="1"/>
              <a:t>ispravnost</a:t>
            </a:r>
            <a:r>
              <a:rPr lang="sr-Latn-RS" dirty="0"/>
              <a:t>)</a:t>
            </a:r>
            <a:r>
              <a:rPr lang="en-US" dirty="0"/>
              <a:t>: </a:t>
            </a:r>
            <a:r>
              <a:rPr lang="sr-Latn-RS" dirty="0"/>
              <a:t>ako je </a:t>
            </a:r>
            <a:r>
              <a:rPr lang="en-US" dirty="0"/>
              <a:t>SBZ</a:t>
            </a:r>
            <a:r>
              <a:rPr lang="sr-Latn-RS" dirty="0"/>
              <a:t> </a:t>
            </a:r>
            <a:r>
              <a:rPr lang="en-US" dirty="0"/>
              <a:t>|</a:t>
            </a:r>
            <a:r>
              <a:rPr lang="sr-Latn-RS" dirty="0"/>
              <a:t>-</a:t>
            </a:r>
            <a:r>
              <a:rPr lang="en-US" dirty="0"/>
              <a:t> Q</a:t>
            </a:r>
            <a:r>
              <a:rPr lang="sr-Latn-RS" dirty="0"/>
              <a:t> tada SBZ</a:t>
            </a:r>
            <a:r>
              <a:rPr lang="en-US" dirty="0"/>
              <a:t> |</a:t>
            </a:r>
            <a:r>
              <a:rPr lang="sr-Latn-RS" dirty="0"/>
              <a:t>=</a:t>
            </a:r>
            <a:r>
              <a:rPr lang="en-US" dirty="0"/>
              <a:t> Q</a:t>
            </a:r>
          </a:p>
          <a:p>
            <a:pPr lvl="1"/>
            <a:r>
              <a:rPr lang="sr-Latn-RS" dirty="0"/>
              <a:t>Ako je Q izvedeno iz SBZ korišćenjem rezonovanja nad skupom premisa i pretpostavki, tada se Q prosledica SBZ</a:t>
            </a:r>
            <a:endParaRPr lang="en-US" dirty="0"/>
          </a:p>
          <a:p>
            <a:pPr lvl="1"/>
            <a:r>
              <a:rPr lang="en-US" dirty="0" err="1"/>
              <a:t>Pocedura</a:t>
            </a:r>
            <a:r>
              <a:rPr lang="en-US" dirty="0"/>
              <a:t> </a:t>
            </a:r>
            <a:r>
              <a:rPr lang="en-US" dirty="0" err="1"/>
              <a:t>izvo</a:t>
            </a:r>
            <a:r>
              <a:rPr lang="sr-Latn-RS" dirty="0"/>
              <a:t>đenja Q iz SBZ se naziva dokaz</a:t>
            </a:r>
            <a:endParaRPr lang="en-US" dirty="0"/>
          </a:p>
          <a:p>
            <a:r>
              <a:rPr lang="en-US" dirty="0"/>
              <a:t>Completeness: </a:t>
            </a:r>
            <a:r>
              <a:rPr lang="sr-Latn-RS" dirty="0"/>
              <a:t>ako je </a:t>
            </a:r>
            <a:r>
              <a:rPr lang="en-US" dirty="0"/>
              <a:t>SBZ</a:t>
            </a:r>
            <a:r>
              <a:rPr lang="sr-Latn-RS" dirty="0"/>
              <a:t> </a:t>
            </a:r>
            <a:r>
              <a:rPr lang="en-US" dirty="0"/>
              <a:t>|</a:t>
            </a:r>
            <a:r>
              <a:rPr lang="sr-Latn-RS" dirty="0"/>
              <a:t>=</a:t>
            </a:r>
            <a:r>
              <a:rPr lang="en-US" dirty="0"/>
              <a:t> Q</a:t>
            </a:r>
            <a:r>
              <a:rPr lang="sr-Latn-RS" dirty="0"/>
              <a:t> tada SBZ</a:t>
            </a:r>
            <a:r>
              <a:rPr lang="en-US" dirty="0"/>
              <a:t> |</a:t>
            </a:r>
            <a:r>
              <a:rPr lang="sr-Latn-RS" dirty="0"/>
              <a:t>-</a:t>
            </a:r>
            <a:r>
              <a:rPr lang="en-US" dirty="0"/>
              <a:t> Q</a:t>
            </a:r>
          </a:p>
          <a:p>
            <a:pPr lvl="1"/>
            <a:r>
              <a:rPr lang="sr-Latn-RS" dirty="0"/>
              <a:t>Ako je Q posledica SBZ tj. njegovog skupa premisa i pretpostavki, tada Q se može izvesti iz SBZ korišćenjem pravila razonovanja.</a:t>
            </a:r>
          </a:p>
          <a:p>
            <a:pPr lvl="1"/>
            <a:r>
              <a:rPr lang="sr-Latn-RS" dirty="0"/>
              <a:t>Rezonovanje je kompletno ako može da se nađe dokaz za svaki zaključak koji je posledica SBZ</a:t>
            </a:r>
          </a:p>
        </p:txBody>
      </p:sp>
    </p:spTree>
    <p:extLst>
      <p:ext uri="{BB962C8B-B14F-4D97-AF65-F5344CB8AC3E}">
        <p14:creationId xmlns:p14="http://schemas.microsoft.com/office/powerpoint/2010/main" val="2187835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RS" dirty="0"/>
              <a:t>Primer pravila</a:t>
            </a:r>
            <a:endParaRPr lang="el-GR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738" y="1827214"/>
            <a:ext cx="7877908" cy="4586287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R0: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IF (bill </a:t>
            </a:r>
            <a:r>
              <a:rPr lang="en-US" dirty="0">
                <a:sym typeface="Symbol" pitchFamily="18" charset="2"/>
              </a:rPr>
              <a:t> name mortgage  status due  		    amount 500)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dirty="0">
                <a:sym typeface="Symbol" pitchFamily="18" charset="2"/>
              </a:rPr>
              <a:t>	AND (account  name checking  balance 500)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dirty="0">
                <a:sym typeface="Symbol" pitchFamily="18" charset="2"/>
              </a:rPr>
              <a:t>	THEN (assert (pay  item mortgage))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dirty="0">
                <a:sym typeface="Symbol" pitchFamily="18" charset="2"/>
              </a:rPr>
              <a:t>	AND (remove (bill  name mortgage  status 		       due  amount 500))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dirty="0">
                <a:sym typeface="Symbol" pitchFamily="18" charset="2"/>
              </a:rPr>
              <a:t>	AND (remove (account  name checking  		       balance 500))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dirty="0">
                <a:sym typeface="Symbol" pitchFamily="18" charset="2"/>
              </a:rPr>
              <a:t>	AND (assert (account  name checking  		       balance 0))</a:t>
            </a:r>
          </a:p>
        </p:txBody>
      </p:sp>
    </p:spTree>
    <p:extLst>
      <p:ext uri="{BB962C8B-B14F-4D97-AF65-F5344CB8AC3E}">
        <p14:creationId xmlns:p14="http://schemas.microsoft.com/office/powerpoint/2010/main" val="2044861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Eksplicitne definicije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Neka je </a:t>
            </a:r>
            <a:r>
              <a:rPr lang="en-GB" i="1" dirty="0"/>
              <a:t>Γ </a:t>
            </a:r>
            <a:r>
              <a:rPr lang="sr-Latn-RS" dirty="0"/>
              <a:t>baza znanja za propozicionu signaturu</a:t>
            </a:r>
            <a:r>
              <a:rPr lang="en-GB" dirty="0"/>
              <a:t> </a:t>
            </a:r>
            <a:r>
              <a:rPr lang="en-GB" i="1" dirty="0"/>
              <a:t>σ</a:t>
            </a:r>
            <a:r>
              <a:rPr lang="sr-Latn-RS" i="1" dirty="0"/>
              <a:t> (sadrži simbole npr. </a:t>
            </a:r>
            <a:r>
              <a:rPr lang="sr-Latn-RS" i="1" dirty="0" err="1"/>
              <a:t>a,b,c</a:t>
            </a:r>
            <a:r>
              <a:rPr lang="sr-Latn-RS" i="1" dirty="0"/>
              <a:t>)</a:t>
            </a:r>
          </a:p>
          <a:p>
            <a:r>
              <a:rPr lang="sr-Latn-RS" dirty="0"/>
              <a:t>Proširiti </a:t>
            </a:r>
            <a:r>
              <a:rPr lang="en-GB" i="1" dirty="0"/>
              <a:t>Γ</a:t>
            </a:r>
            <a:r>
              <a:rPr lang="sr-Latn-RS" i="1" dirty="0"/>
              <a:t> eksplicitno</a:t>
            </a:r>
            <a:r>
              <a:rPr lang="en-GB" i="1" dirty="0"/>
              <a:t>m</a:t>
            </a:r>
            <a:r>
              <a:rPr lang="sr-Latn-RS" i="1" dirty="0"/>
              <a:t> definicijom</a:t>
            </a:r>
            <a:r>
              <a:rPr lang="sr-Latn-RS" dirty="0"/>
              <a:t> znači u </a:t>
            </a:r>
            <a:r>
              <a:rPr lang="en-GB" i="1" dirty="0"/>
              <a:t>σ</a:t>
            </a:r>
            <a:r>
              <a:rPr lang="sr-Latn-RS" i="1" dirty="0"/>
              <a:t> </a:t>
            </a:r>
            <a:r>
              <a:rPr lang="sr-Latn-RS" dirty="0"/>
              <a:t>uvesti novi atom (simbol npr. </a:t>
            </a:r>
            <a:r>
              <a:rPr lang="sr-Latn-RS" i="1" dirty="0"/>
              <a:t>d)</a:t>
            </a:r>
            <a:r>
              <a:rPr lang="sr-Latn-RS" dirty="0"/>
              <a:t>, a u </a:t>
            </a:r>
            <a:r>
              <a:rPr lang="en-GB" i="1" dirty="0"/>
              <a:t>Γ</a:t>
            </a:r>
            <a:r>
              <a:rPr lang="sr-Latn-RS" i="1" dirty="0"/>
              <a:t> </a:t>
            </a:r>
            <a:r>
              <a:rPr lang="sr-Latn-RS" dirty="0"/>
              <a:t>dodati formulu </a:t>
            </a:r>
            <a:r>
              <a:rPr lang="sr-Latn-RS" dirty="0" err="1"/>
              <a:t>ekvalencije</a:t>
            </a:r>
            <a:r>
              <a:rPr lang="sr-Latn-RS" dirty="0"/>
              <a:t> oblika </a:t>
            </a:r>
            <a:r>
              <a:rPr lang="en-GB" i="1" dirty="0"/>
              <a:t>d </a:t>
            </a:r>
            <a:r>
              <a:rPr lang="en-GB" dirty="0"/>
              <a:t>↔ </a:t>
            </a:r>
            <a:r>
              <a:rPr lang="en-GB" i="1" dirty="0"/>
              <a:t>F</a:t>
            </a:r>
            <a:r>
              <a:rPr lang="sr-Latn-RS" dirty="0"/>
              <a:t>, gde je </a:t>
            </a:r>
            <a:r>
              <a:rPr lang="sr-Latn-RS" i="1" dirty="0"/>
              <a:t>F</a:t>
            </a:r>
            <a:r>
              <a:rPr lang="sr-Latn-RS" dirty="0"/>
              <a:t> formula za signaturu </a:t>
            </a:r>
            <a:r>
              <a:rPr lang="en-GB" i="1" dirty="0"/>
              <a:t>σ</a:t>
            </a:r>
            <a:r>
              <a:rPr lang="sr-Latn-RS" i="1" dirty="0"/>
              <a:t> </a:t>
            </a:r>
            <a:r>
              <a:rPr lang="sr-Latn-RS" dirty="0"/>
              <a:t>bez novog simbola</a:t>
            </a:r>
          </a:p>
          <a:p>
            <a:r>
              <a:rPr lang="sr-Latn-RS" dirty="0"/>
              <a:t>Ovim smo uveli novi atom i pomoću već postojećih atoma u </a:t>
            </a:r>
            <a:r>
              <a:rPr lang="en-GB" i="1" dirty="0"/>
              <a:t>σ</a:t>
            </a:r>
            <a:r>
              <a:rPr lang="sr-Latn-RS" i="1" dirty="0"/>
              <a:t> </a:t>
            </a:r>
            <a:r>
              <a:rPr lang="sr-Latn-RS" dirty="0"/>
              <a:t>definisali taj atom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99770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Eksplicitna definicija – 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Pretpostavimo da imamo bazu znanja iz prošlog primera</a:t>
            </a:r>
          </a:p>
          <a:p>
            <a:pPr marL="0" indent="0">
              <a:buNone/>
            </a:pPr>
            <a:r>
              <a:rPr lang="el-GR" i="1" dirty="0"/>
              <a:t>σ </a:t>
            </a:r>
            <a:r>
              <a:rPr lang="el-GR" dirty="0"/>
              <a:t>= {</a:t>
            </a:r>
            <a:r>
              <a:rPr lang="en-GB" i="1" dirty="0"/>
              <a:t>p, </a:t>
            </a:r>
            <a:r>
              <a:rPr lang="sr-Latn-RS" i="1" dirty="0"/>
              <a:t>r</a:t>
            </a:r>
            <a:r>
              <a:rPr lang="en-GB" i="1" dirty="0"/>
              <a:t>, </a:t>
            </a:r>
            <a:r>
              <a:rPr lang="sr-Latn-RS" i="1" dirty="0"/>
              <a:t>s</a:t>
            </a:r>
            <a:r>
              <a:rPr lang="en-GB" dirty="0"/>
              <a:t>}</a:t>
            </a:r>
            <a:r>
              <a:rPr lang="en-GB" i="1" dirty="0"/>
              <a:t>, </a:t>
            </a:r>
            <a:r>
              <a:rPr lang="el-GR" i="1" dirty="0"/>
              <a:t>Γ</a:t>
            </a:r>
            <a:r>
              <a:rPr lang="el-GR" dirty="0"/>
              <a:t>= {</a:t>
            </a:r>
            <a:r>
              <a:rPr lang="sr-Latn-RS" i="1" dirty="0"/>
              <a:t>p</a:t>
            </a:r>
            <a:r>
              <a:rPr lang="en-GB" i="1" dirty="0"/>
              <a:t>, </a:t>
            </a:r>
            <a:r>
              <a:rPr lang="sr-Latn-RS" i="1" dirty="0"/>
              <a:t>r</a:t>
            </a:r>
            <a:r>
              <a:rPr lang="en-GB" dirty="0"/>
              <a:t>}</a:t>
            </a:r>
            <a:endParaRPr lang="sr-Latn-RS" dirty="0"/>
          </a:p>
          <a:p>
            <a:r>
              <a:rPr lang="sr-Latn-RS" dirty="0"/>
              <a:t>Eksplicitnu definiciju atoma </a:t>
            </a:r>
            <a:r>
              <a:rPr lang="sr-Latn-RS" i="1" dirty="0"/>
              <a:t>d</a:t>
            </a:r>
            <a:r>
              <a:rPr lang="sr-Latn-RS" dirty="0"/>
              <a:t> koji znači „Raša i Steva su u kancelariji“ možemo uvesti kao:</a:t>
            </a:r>
          </a:p>
          <a:p>
            <a:pPr marL="0" indent="0">
              <a:buNone/>
            </a:pPr>
            <a:r>
              <a:rPr lang="el-GR" i="1" dirty="0"/>
              <a:t>σ</a:t>
            </a:r>
            <a:r>
              <a:rPr lang="sr-Latn-RS" i="1" dirty="0"/>
              <a:t>'</a:t>
            </a:r>
            <a:r>
              <a:rPr lang="pt-BR" dirty="0"/>
              <a:t> = {</a:t>
            </a:r>
            <a:r>
              <a:rPr lang="pt-BR" i="1" dirty="0"/>
              <a:t>p, </a:t>
            </a:r>
            <a:r>
              <a:rPr lang="sr-Latn-RS" i="1" dirty="0"/>
              <a:t>r</a:t>
            </a:r>
            <a:r>
              <a:rPr lang="pt-BR" i="1" dirty="0"/>
              <a:t>, </a:t>
            </a:r>
            <a:r>
              <a:rPr lang="sr-Latn-RS" i="1" dirty="0"/>
              <a:t>s</a:t>
            </a:r>
            <a:r>
              <a:rPr lang="pt-BR" i="1" dirty="0"/>
              <a:t>, </a:t>
            </a:r>
            <a:r>
              <a:rPr lang="pt-BR" b="1" i="1" dirty="0"/>
              <a:t>d</a:t>
            </a:r>
            <a:r>
              <a:rPr lang="pt-BR" dirty="0"/>
              <a:t>}</a:t>
            </a:r>
            <a:r>
              <a:rPr lang="pt-BR" i="1" dirty="0"/>
              <a:t>, Γ</a:t>
            </a:r>
            <a:r>
              <a:rPr lang="sr-Latn-RS" i="1" dirty="0"/>
              <a:t>’</a:t>
            </a:r>
            <a:r>
              <a:rPr lang="pt-BR" dirty="0"/>
              <a:t> = {</a:t>
            </a:r>
            <a:r>
              <a:rPr lang="pt-BR" i="1" dirty="0"/>
              <a:t>p, </a:t>
            </a:r>
            <a:r>
              <a:rPr lang="sr-Latn-RS" i="1" dirty="0"/>
              <a:t>r</a:t>
            </a:r>
            <a:r>
              <a:rPr lang="pt-BR" i="1" dirty="0"/>
              <a:t>, </a:t>
            </a:r>
            <a:r>
              <a:rPr lang="pt-BR" b="1" i="1" dirty="0"/>
              <a:t>d </a:t>
            </a:r>
            <a:r>
              <a:rPr lang="pt-BR" b="1" dirty="0"/>
              <a:t>↔ </a:t>
            </a:r>
            <a:r>
              <a:rPr lang="pt-BR" b="1" i="1" dirty="0"/>
              <a:t>(</a:t>
            </a:r>
            <a:r>
              <a:rPr lang="sr-Latn-RS" b="1" i="1" dirty="0"/>
              <a:t>r</a:t>
            </a:r>
            <a:r>
              <a:rPr lang="pt-BR" b="1" i="1" dirty="0"/>
              <a:t> </a:t>
            </a:r>
            <a:r>
              <a:rPr lang="pt-BR" b="1" dirty="0"/>
              <a:t>∧ </a:t>
            </a:r>
            <a:r>
              <a:rPr lang="sr-Latn-RS" b="1" i="1" dirty="0"/>
              <a:t>s</a:t>
            </a:r>
            <a:r>
              <a:rPr lang="pt-BR" b="1" i="1" dirty="0"/>
              <a:t>)</a:t>
            </a:r>
            <a:r>
              <a:rPr lang="pt-BR" dirty="0"/>
              <a:t>}</a:t>
            </a:r>
            <a:r>
              <a:rPr lang="pt-BR" i="1" dirty="0"/>
              <a:t>.</a:t>
            </a:r>
            <a:endParaRPr lang="sr-Latn-RS" i="1" dirty="0"/>
          </a:p>
          <a:p>
            <a:r>
              <a:rPr lang="sr-Latn-RS" dirty="0"/>
              <a:t>U eksplicitnoj definiciji, atom je skraćeni oblik formule kojom se atom definiše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645484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/>
              <a:t>Pravila rezonovanja </a:t>
            </a:r>
            <a:r>
              <a:rPr lang="sr-Latn-RS" dirty="0"/>
              <a:t>u propozicionoj logici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2" y="2092516"/>
            <a:ext cx="8751968" cy="385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73196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Pravila rezonovanja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Pravila se uglavnom mogu podeliti u dve grupe:</a:t>
            </a:r>
          </a:p>
          <a:p>
            <a:pPr lvl="1"/>
            <a:r>
              <a:rPr lang="sr-Latn-RS" dirty="0"/>
              <a:t>Pravila uvođenja (leva kolona) – definišu kako da se </a:t>
            </a:r>
            <a:r>
              <a:rPr lang="sr-Latn-RS" i="1" dirty="0"/>
              <a:t>izvede</a:t>
            </a:r>
            <a:r>
              <a:rPr lang="sr-Latn-RS" dirty="0"/>
              <a:t> formula zadate sintaktičke forme</a:t>
            </a:r>
          </a:p>
          <a:p>
            <a:pPr lvl="2"/>
            <a:r>
              <a:rPr lang="sr-Latn-RS" dirty="0"/>
              <a:t>Na primer, uvođenje konjunkcije (</a:t>
            </a:r>
            <a:r>
              <a:rPr lang="sr-Latn-RS" i="1" dirty="0"/>
              <a:t>∧I</a:t>
            </a:r>
            <a:r>
              <a:rPr lang="sr-Latn-RS" dirty="0"/>
              <a:t>) pokazuje kako možemo da izvedemo konjunkciju, ako su zadovoljene oba uslova konjunkcije (formule u bazama znanja </a:t>
            </a:r>
            <a:r>
              <a:rPr lang="el-GR" i="1" dirty="0"/>
              <a:t>Γ</a:t>
            </a:r>
            <a:r>
              <a:rPr lang="sr-Latn-RS" i="1" dirty="0"/>
              <a:t> </a:t>
            </a:r>
            <a:r>
              <a:rPr lang="sr-Latn-RS" dirty="0"/>
              <a:t>i </a:t>
            </a:r>
            <a:r>
              <a:rPr lang="sr-Latn-RS" i="1" dirty="0">
                <a:latin typeface="Symbol" panose="05050102010706020507" pitchFamily="18" charset="2"/>
              </a:rPr>
              <a:t>D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Pravila eliminacije (desna kolona) – pokazuju kako se </a:t>
            </a:r>
            <a:r>
              <a:rPr lang="sr-Latn-RS" i="1" dirty="0"/>
              <a:t>koriste</a:t>
            </a:r>
            <a:r>
              <a:rPr lang="sr-Latn-RS" dirty="0"/>
              <a:t> formule određene sintaktičke forme</a:t>
            </a:r>
          </a:p>
          <a:p>
            <a:pPr lvl="2"/>
            <a:r>
              <a:rPr lang="sr-Latn-RS" dirty="0"/>
              <a:t>Na primer, eliminacija konjunkcije (</a:t>
            </a:r>
            <a:r>
              <a:rPr lang="sr-Latn-RS" i="1" dirty="0"/>
              <a:t>∧E</a:t>
            </a:r>
            <a:r>
              <a:rPr lang="sr-Latn-RS" dirty="0"/>
              <a:t>) pokazuje da konjunkcija može da se koristi da bi se zaključio bilo koji termin konjunkcije</a:t>
            </a:r>
            <a:endParaRPr lang="en-GB" dirty="0"/>
          </a:p>
          <a:p>
            <a:r>
              <a:rPr lang="sr-Latn-RS" dirty="0"/>
              <a:t>Poslednja dva pravila su pravlo kontradikcije (</a:t>
            </a:r>
            <a:r>
              <a:rPr lang="sr-Latn-RS" i="1" dirty="0"/>
              <a:t>C</a:t>
            </a:r>
            <a:r>
              <a:rPr lang="sr-Latn-RS" dirty="0"/>
              <a:t>) i pravilo slabljenja (</a:t>
            </a:r>
            <a:r>
              <a:rPr lang="sr-Latn-RS" i="1" dirty="0"/>
              <a:t>W</a:t>
            </a:r>
            <a:r>
              <a:rPr lang="sr-Latn-RS" dirty="0"/>
              <a:t>)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035039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i="1" dirty="0"/>
              <a:t>Γ</a:t>
            </a:r>
            <a:r>
              <a:rPr lang="sr-Latn-RS" i="1" dirty="0"/>
              <a:t> </a:t>
            </a:r>
            <a:r>
              <a:rPr lang="sr-Latn-RS" dirty="0"/>
              <a:t>= {</a:t>
            </a:r>
            <a:r>
              <a:rPr lang="en-GB" dirty="0"/>
              <a:t>￢</a:t>
            </a:r>
            <a:r>
              <a:rPr lang="en-GB" i="1" dirty="0"/>
              <a:t>p</a:t>
            </a:r>
            <a:r>
              <a:rPr lang="en-GB" dirty="0"/>
              <a:t>, </a:t>
            </a:r>
            <a:r>
              <a:rPr lang="en-GB" i="1" dirty="0"/>
              <a:t>q </a:t>
            </a:r>
            <a:r>
              <a:rPr lang="en-GB" dirty="0"/>
              <a:t>→ </a:t>
            </a:r>
            <a:r>
              <a:rPr lang="en-GB" i="1" dirty="0"/>
              <a:t>r</a:t>
            </a:r>
            <a:r>
              <a:rPr lang="sr-Latn-RS" i="1" dirty="0"/>
              <a:t>,</a:t>
            </a:r>
            <a:r>
              <a:rPr lang="en-GB" i="1" dirty="0"/>
              <a:t> p </a:t>
            </a:r>
            <a:r>
              <a:rPr lang="en-GB" dirty="0"/>
              <a:t>∨</a:t>
            </a:r>
            <a:r>
              <a:rPr lang="en-GB" i="1" dirty="0"/>
              <a:t>q</a:t>
            </a:r>
            <a:r>
              <a:rPr lang="sr-Latn-RS" dirty="0"/>
              <a:t>}</a:t>
            </a:r>
          </a:p>
          <a:p>
            <a:r>
              <a:rPr lang="el-GR" i="1" dirty="0"/>
              <a:t>Γ</a:t>
            </a:r>
            <a:r>
              <a:rPr lang="sr-Latn-RS" i="1" dirty="0"/>
              <a:t>’ </a:t>
            </a:r>
            <a:r>
              <a:rPr lang="sr-Latn-RS" dirty="0"/>
              <a:t>= {</a:t>
            </a:r>
            <a:r>
              <a:rPr lang="en-GB" dirty="0"/>
              <a:t>￢</a:t>
            </a:r>
            <a:r>
              <a:rPr lang="en-GB" i="1" dirty="0"/>
              <a:t>p</a:t>
            </a:r>
            <a:r>
              <a:rPr lang="en-GB" dirty="0"/>
              <a:t>, </a:t>
            </a:r>
            <a:r>
              <a:rPr lang="en-GB" i="1" dirty="0"/>
              <a:t>q </a:t>
            </a:r>
            <a:r>
              <a:rPr lang="en-GB" dirty="0"/>
              <a:t>→ </a:t>
            </a:r>
            <a:r>
              <a:rPr lang="en-GB" i="1" dirty="0"/>
              <a:t>r</a:t>
            </a:r>
            <a:r>
              <a:rPr lang="sr-Latn-RS" i="1" dirty="0"/>
              <a:t>,</a:t>
            </a:r>
            <a:r>
              <a:rPr lang="en-GB" i="1" dirty="0"/>
              <a:t> p </a:t>
            </a:r>
            <a:r>
              <a:rPr lang="en-GB" dirty="0"/>
              <a:t>∨</a:t>
            </a:r>
            <a:r>
              <a:rPr lang="en-GB" i="1" dirty="0"/>
              <a:t>q</a:t>
            </a:r>
            <a:r>
              <a:rPr lang="sr-Latn-RS" i="1" dirty="0"/>
              <a:t>,</a:t>
            </a:r>
            <a:r>
              <a:rPr lang="sr-Latn-RS" b="1" i="1" dirty="0"/>
              <a:t> p</a:t>
            </a:r>
            <a:r>
              <a:rPr lang="sr-Latn-RS" dirty="0"/>
              <a:t>} </a:t>
            </a:r>
          </a:p>
          <a:p>
            <a:pPr lvl="1"/>
            <a:r>
              <a:rPr lang="sr-Latn-RS" dirty="0"/>
              <a:t>Uvođenje formule </a:t>
            </a:r>
            <a:r>
              <a:rPr lang="sr-Latn-RS" i="1" dirty="0"/>
              <a:t>p</a:t>
            </a:r>
            <a:r>
              <a:rPr lang="sr-Latn-RS" dirty="0"/>
              <a:t> je u kontradikciji sa </a:t>
            </a:r>
            <a:r>
              <a:rPr lang="en-GB" dirty="0"/>
              <a:t>￢</a:t>
            </a:r>
            <a:r>
              <a:rPr lang="en-GB" i="1" dirty="0"/>
              <a:t>p</a:t>
            </a:r>
            <a:r>
              <a:rPr lang="sr-Latn-RS" dirty="0"/>
              <a:t>, </a:t>
            </a:r>
            <a:r>
              <a:rPr lang="en-US" dirty="0" err="1"/>
              <a:t>jer</a:t>
            </a:r>
            <a:r>
              <a:rPr lang="en-US" dirty="0"/>
              <a:t> bi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sr-Latn-RS" dirty="0"/>
              <a:t>uvođenj</a:t>
            </a:r>
            <a:r>
              <a:rPr lang="en-US" dirty="0"/>
              <a:t>a</a:t>
            </a:r>
            <a:r>
              <a:rPr lang="sr-Latn-RS" dirty="0"/>
              <a:t> konjunkcije </a:t>
            </a:r>
            <a:r>
              <a:rPr lang="en-US" dirty="0" err="1"/>
              <a:t>bilo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sr-Latn-RS" dirty="0"/>
              <a:t>će reći </a:t>
            </a:r>
            <a:r>
              <a:rPr lang="en-GB" i="1" dirty="0"/>
              <a:t>￢p</a:t>
            </a:r>
            <a:r>
              <a:rPr lang="sr-Latn-RS" i="1" dirty="0"/>
              <a:t> </a:t>
            </a:r>
            <a:r>
              <a:rPr lang="en-GB" i="1" dirty="0"/>
              <a:t>∧ </a:t>
            </a:r>
            <a:r>
              <a:rPr lang="sr-Latn-RS" i="1" dirty="0"/>
              <a:t>p </a:t>
            </a:r>
            <a:r>
              <a:rPr lang="sr-Latn-RS" dirty="0"/>
              <a:t>što nikada nije TAČNO</a:t>
            </a:r>
            <a:endParaRPr lang="en-US" dirty="0"/>
          </a:p>
          <a:p>
            <a:pPr lvl="1"/>
            <a:r>
              <a:rPr lang="en-US" dirty="0"/>
              <a:t>Unit Resolution</a:t>
            </a:r>
            <a:r>
              <a:rPr lang="sr-Latn-RS" dirty="0"/>
              <a:t> bi za </a:t>
            </a:r>
            <a:r>
              <a:rPr lang="en-GB" i="1" dirty="0"/>
              <a:t>￢p</a:t>
            </a:r>
            <a:r>
              <a:rPr lang="sr-Latn-RS" i="1" dirty="0"/>
              <a:t>, </a:t>
            </a:r>
            <a:r>
              <a:rPr lang="en-GB" i="1" dirty="0"/>
              <a:t>p ∨</a:t>
            </a:r>
            <a:r>
              <a:rPr lang="sr-Latn-RS" i="1" dirty="0"/>
              <a:t> </a:t>
            </a:r>
            <a:r>
              <a:rPr lang="en-GB" i="1" dirty="0"/>
              <a:t>q</a:t>
            </a:r>
            <a:r>
              <a:rPr lang="sr-Latn-RS" dirty="0"/>
              <a:t> zaključilo </a:t>
            </a:r>
            <a:r>
              <a:rPr lang="sr-Latn-RS" i="1" dirty="0"/>
              <a:t>q</a:t>
            </a:r>
          </a:p>
          <a:p>
            <a:pPr lvl="1"/>
            <a:r>
              <a:rPr lang="sr-Latn-RS" dirty="0"/>
              <a:t>U svetlu formule </a:t>
            </a:r>
            <a:r>
              <a:rPr lang="sr-Latn-RS" i="1" dirty="0"/>
              <a:t>q</a:t>
            </a:r>
            <a:r>
              <a:rPr lang="sr-Latn-RS" dirty="0"/>
              <a:t>, </a:t>
            </a:r>
            <a:r>
              <a:rPr lang="en-GB" i="1" dirty="0"/>
              <a:t>q → r</a:t>
            </a:r>
            <a:r>
              <a:rPr lang="sr-Latn-RS" i="1" dirty="0"/>
              <a:t> bi </a:t>
            </a:r>
            <a:r>
              <a:rPr lang="sr-Latn-RS" dirty="0"/>
              <a:t>na osnovu </a:t>
            </a:r>
            <a:r>
              <a:rPr lang="en-US" dirty="0"/>
              <a:t>Modus Ponens </a:t>
            </a:r>
            <a:r>
              <a:rPr lang="sr-Latn-RS" dirty="0"/>
              <a:t>zaključili da sledi </a:t>
            </a:r>
            <a:r>
              <a:rPr lang="sr-Latn-RS" i="1" dirty="0"/>
              <a:t>r</a:t>
            </a:r>
            <a:endParaRPr lang="sr-Latn-RS" dirty="0"/>
          </a:p>
          <a:p>
            <a:pPr marL="0" indent="0">
              <a:buNone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93200311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Dokaz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2126226"/>
            <a:ext cx="9048750" cy="3969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04190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Osnovne i izvedene forme argumanata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Pravila rezonovanja u propozicionoj logici srodna su formama argumenata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78316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\vdash \neg (p \land \neg p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63" y="7696200"/>
            <a:ext cx="93345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"/>
            <a:ext cx="8762476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20048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Prirodna dedukcija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Opisani sistem dedukcije je</a:t>
            </a:r>
          </a:p>
          <a:p>
            <a:pPr lvl="1"/>
            <a:r>
              <a:rPr lang="sr-Latn-RS" dirty="0"/>
              <a:t>Ispravan (sound)– nikada se ne dolazi do zaključaka koji ne slede iz baze znanja</a:t>
            </a:r>
          </a:p>
          <a:p>
            <a:pPr lvl="1"/>
            <a:r>
              <a:rPr lang="sr-Latn-RS" dirty="0"/>
              <a:t>Kompletan (complete)– pronalazi se svaki zaključak koji sledi iz baze znanja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816793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Metode zaključivanja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5257800"/>
          </a:xfrm>
        </p:spPr>
        <p:txBody>
          <a:bodyPr/>
          <a:lstStyle/>
          <a:p>
            <a:r>
              <a:rPr lang="sr-Latn-RS" dirty="0"/>
              <a:t>Dedukcija – </a:t>
            </a:r>
            <a:r>
              <a:rPr lang="en-US" altLang="en-US" dirty="0">
                <a:solidFill>
                  <a:srgbClr val="00FF00"/>
                </a:solidFill>
              </a:rPr>
              <a:t>sound</a:t>
            </a:r>
            <a:r>
              <a:rPr lang="en-US" altLang="en-US" dirty="0"/>
              <a:t> </a:t>
            </a:r>
            <a:endParaRPr lang="sr-Latn-RS" altLang="en-US" dirty="0"/>
          </a:p>
          <a:p>
            <a:pPr lvl="1"/>
            <a:r>
              <a:rPr lang="sr-Latn-RS" dirty="0"/>
              <a:t>zaključci slede iz premisa   </a:t>
            </a:r>
          </a:p>
          <a:p>
            <a:r>
              <a:rPr lang="sr-Latn-RS" dirty="0"/>
              <a:t>Indukcija – </a:t>
            </a:r>
            <a:r>
              <a:rPr lang="en-US" altLang="en-US" dirty="0">
                <a:solidFill>
                  <a:srgbClr val="FFAF18"/>
                </a:solidFill>
              </a:rPr>
              <a:t>unsound</a:t>
            </a:r>
            <a:r>
              <a:rPr lang="en-US" altLang="en-US" dirty="0"/>
              <a:t> </a:t>
            </a:r>
            <a:endParaRPr lang="sr-Latn-RS" altLang="en-US" dirty="0"/>
          </a:p>
          <a:p>
            <a:pPr lvl="1"/>
            <a:r>
              <a:rPr lang="sr-Latn-RS" dirty="0"/>
              <a:t>na osnovu specifičnih slučajeva (primera) donose se generalni zaključci  </a:t>
            </a:r>
            <a:endParaRPr lang="en-GB" dirty="0"/>
          </a:p>
          <a:p>
            <a:pPr marL="457200" lvl="1" indent="0">
              <a:buNone/>
            </a:pPr>
            <a:r>
              <a:rPr lang="sr-Latn-RS" dirty="0"/>
              <a:t>  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277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RS" dirty="0"/>
              <a:t>Primer pravila</a:t>
            </a:r>
            <a:endParaRPr lang="el-GR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Pretpostavimo da je u radnoj memoriji sledeći sadržaj</a:t>
            </a:r>
            <a:endParaRPr lang="en-US" dirty="0"/>
          </a:p>
          <a:p>
            <a:pPr eaLnBrk="1" hangingPunct="1"/>
            <a:r>
              <a:rPr lang="en-US" dirty="0"/>
              <a:t>WM:</a:t>
            </a:r>
          </a:p>
          <a:p>
            <a:pPr lvl="1" eaLnBrk="1" hangingPunct="1"/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bill</a:t>
            </a:r>
            <a:r>
              <a:rPr lang="en-US" dirty="0"/>
              <a:t> </a:t>
            </a:r>
            <a:r>
              <a:rPr lang="en-US" dirty="0">
                <a:sym typeface="Symbol" pitchFamily="18" charset="2"/>
              </a:rPr>
              <a:t> </a:t>
            </a:r>
            <a:r>
              <a:rPr lang="en-US" b="1" i="1" dirty="0">
                <a:solidFill>
                  <a:srgbClr val="3606BE"/>
                </a:solidFill>
                <a:sym typeface="Symbol" pitchFamily="18" charset="2"/>
              </a:rPr>
              <a:t>name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b="1" dirty="0">
                <a:solidFill>
                  <a:srgbClr val="00B050"/>
                </a:solidFill>
                <a:sym typeface="Symbol" pitchFamily="18" charset="2"/>
              </a:rPr>
              <a:t>mortgage</a:t>
            </a:r>
            <a:r>
              <a:rPr lang="en-US" dirty="0">
                <a:sym typeface="Symbol" pitchFamily="18" charset="2"/>
              </a:rPr>
              <a:t>  </a:t>
            </a:r>
            <a:r>
              <a:rPr lang="en-US" b="1" i="1" dirty="0">
                <a:solidFill>
                  <a:srgbClr val="3606BE"/>
                </a:solidFill>
                <a:sym typeface="Symbol" pitchFamily="18" charset="2"/>
              </a:rPr>
              <a:t>status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b="1" dirty="0">
                <a:solidFill>
                  <a:srgbClr val="00B050"/>
                </a:solidFill>
                <a:sym typeface="Symbol" pitchFamily="18" charset="2"/>
              </a:rPr>
              <a:t>due</a:t>
            </a:r>
            <a:r>
              <a:rPr lang="en-US" dirty="0">
                <a:sym typeface="Symbol" pitchFamily="18" charset="2"/>
              </a:rPr>
              <a:t>  </a:t>
            </a:r>
            <a:r>
              <a:rPr lang="en-US" b="1" i="1" dirty="0">
                <a:solidFill>
                  <a:srgbClr val="3606BE"/>
                </a:solidFill>
                <a:sym typeface="Symbol" pitchFamily="18" charset="2"/>
              </a:rPr>
              <a:t>amount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b="1" dirty="0">
                <a:solidFill>
                  <a:srgbClr val="00B050"/>
                </a:solidFill>
                <a:sym typeface="Symbol" pitchFamily="18" charset="2"/>
              </a:rPr>
              <a:t>500</a:t>
            </a:r>
            <a:r>
              <a:rPr lang="sr-Latn-RS" b="1" dirty="0">
                <a:solidFill>
                  <a:srgbClr val="00B050"/>
                </a:solidFill>
                <a:sym typeface="Symbol" pitchFamily="18" charset="2"/>
              </a:rPr>
              <a:t>)</a:t>
            </a:r>
            <a:r>
              <a:rPr lang="en-US" dirty="0">
                <a:sym typeface="Symbol" pitchFamily="18" charset="2"/>
              </a:rPr>
              <a:t>  </a:t>
            </a:r>
            <a:r>
              <a:rPr lang="sr-Latn-RS" dirty="0">
                <a:sym typeface="Symbol" pitchFamily="18" charset="2"/>
              </a:rPr>
              <a:t>(</a:t>
            </a:r>
            <a:r>
              <a:rPr lang="en-US" dirty="0">
                <a:sym typeface="Symbol" pitchFamily="18" charset="2"/>
              </a:rPr>
              <a:t>account  </a:t>
            </a:r>
            <a:r>
              <a:rPr lang="en-US" i="1" dirty="0">
                <a:sym typeface="Symbol" pitchFamily="18" charset="2"/>
              </a:rPr>
              <a:t>name</a:t>
            </a:r>
            <a:r>
              <a:rPr lang="en-US" dirty="0">
                <a:sym typeface="Symbol" pitchFamily="18" charset="2"/>
              </a:rPr>
              <a:t> checking  </a:t>
            </a:r>
            <a:r>
              <a:rPr lang="en-US" i="1" dirty="0">
                <a:sym typeface="Symbol" pitchFamily="18" charset="2"/>
              </a:rPr>
              <a:t>balance</a:t>
            </a:r>
            <a:r>
              <a:rPr lang="en-US" dirty="0">
                <a:sym typeface="Symbol" pitchFamily="18" charset="2"/>
              </a:rPr>
              <a:t> 500)</a:t>
            </a:r>
          </a:p>
          <a:p>
            <a:pPr eaLnBrk="1" hangingPunct="1"/>
            <a:r>
              <a:rPr lang="sr-Latn-RS" dirty="0">
                <a:sym typeface="Symbol" pitchFamily="18" charset="2"/>
              </a:rPr>
              <a:t>Pravilo će biti aktivirano</a:t>
            </a:r>
            <a:endParaRPr lang="el-GR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6439330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Mane propozicione logike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1054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Teško je identifikovati individuale npr. Mako, Jovan,... obično se simbolima predstavljaju koncepti  </a:t>
            </a:r>
          </a:p>
          <a:p>
            <a:r>
              <a:rPr lang="en-US" dirty="0"/>
              <a:t>Jo</a:t>
            </a:r>
            <a:r>
              <a:rPr lang="sr-Latn-RS" dirty="0"/>
              <a:t>š teže je definisati svojstva individuala ili relacije između individuala npr. Marko je visok 175cm, Mako i Jovan su najbolji prijatelji,..</a:t>
            </a:r>
          </a:p>
          <a:p>
            <a:r>
              <a:rPr lang="sr-Latn-RS" dirty="0"/>
              <a:t>Generalizacija, definisanje paterna ne može lako da se predstavi npr. svi slonovi su sivi</a:t>
            </a:r>
          </a:p>
          <a:p>
            <a:r>
              <a:rPr lang="sr-Latn-RS" dirty="0"/>
              <a:t>First-Order-Logic (logika prvog reda) je dovoljno ekspesivna da predstavi pomenute situacije. Dozvoljava definisanje varijabli, relacija, </a:t>
            </a:r>
            <a:r>
              <a:rPr lang="en-US" dirty="0" err="1"/>
              <a:t>funkcija</a:t>
            </a:r>
            <a:r>
              <a:rPr lang="sr-Latn-RS" dirty="0"/>
              <a:t>, vrednosti</a:t>
            </a:r>
          </a:p>
          <a:p>
            <a:pPr lvl="1"/>
            <a:r>
              <a:rPr lang="en-US" dirty="0"/>
              <a:t>“</a:t>
            </a:r>
            <a:r>
              <a:rPr lang="sr-Latn-RS" dirty="0"/>
              <a:t>Svi slonovi su sivi</a:t>
            </a:r>
            <a:r>
              <a:rPr lang="en-US" dirty="0"/>
              <a:t>”</a:t>
            </a:r>
            <a:r>
              <a:rPr lang="sr-Latn-RS" dirty="0"/>
              <a:t>:          </a:t>
            </a:r>
            <a:r>
              <a:rPr lang="en-US" dirty="0">
                <a:sym typeface="Symbol" pitchFamily="18" charset="2"/>
              </a:rPr>
              <a:t></a:t>
            </a:r>
            <a:r>
              <a:rPr lang="en-US" dirty="0"/>
              <a:t> x (elephant(x) </a:t>
            </a:r>
            <a:r>
              <a:rPr lang="en-US" dirty="0">
                <a:cs typeface="Times New Roman" pitchFamily="18" charset="0"/>
              </a:rPr>
              <a:t>→</a:t>
            </a:r>
            <a:r>
              <a:rPr lang="en-US" dirty="0"/>
              <a:t> gray(x))</a:t>
            </a:r>
            <a:endParaRPr lang="sr-Latn-RS" dirty="0"/>
          </a:p>
          <a:p>
            <a:pPr lvl="1"/>
            <a:r>
              <a:rPr lang="en-US" dirty="0"/>
              <a:t>“</a:t>
            </a:r>
            <a:r>
              <a:rPr lang="sr-Latn-RS" dirty="0"/>
              <a:t>Postoje beli lavovi</a:t>
            </a:r>
            <a:r>
              <a:rPr lang="en-US" dirty="0"/>
              <a:t>”: </a:t>
            </a:r>
            <a:r>
              <a:rPr lang="sr-Latn-RS" dirty="0"/>
              <a:t>        </a:t>
            </a:r>
            <a:r>
              <a:rPr lang="en-US" dirty="0">
                <a:sym typeface="Symbol" pitchFamily="18" charset="2"/>
              </a:rPr>
              <a:t></a:t>
            </a:r>
            <a:r>
              <a:rPr lang="en-US" dirty="0"/>
              <a:t> x (</a:t>
            </a:r>
            <a:r>
              <a:rPr lang="sr-Latn-RS" dirty="0"/>
              <a:t>lion</a:t>
            </a:r>
            <a:r>
              <a:rPr lang="en-US" dirty="0"/>
              <a:t>(x) ^ white(x))</a:t>
            </a:r>
          </a:p>
          <a:p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408141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Mane propozicione logike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105400"/>
          </a:xfrm>
        </p:spPr>
        <p:txBody>
          <a:bodyPr>
            <a:normAutofit/>
          </a:bodyPr>
          <a:lstStyle/>
          <a:p>
            <a:r>
              <a:rPr lang="sr-Latn-RS" dirty="0"/>
              <a:t>Propozicionom logikom se samo ustanovljava postojanje ili nepostojanje fakta iz relanog sveta</a:t>
            </a:r>
          </a:p>
          <a:p>
            <a:r>
              <a:rPr lang="sr-Latn-RS" dirty="0"/>
              <a:t>Ima jednostavnu sintaksu i jednostavnu semnatiku. </a:t>
            </a:r>
          </a:p>
          <a:p>
            <a:r>
              <a:rPr lang="sr-Latn-RS" dirty="0"/>
              <a:t>Veoma brzo postaje nepraktična, ako je potrebno opisati složenije situacije iz realnog sveta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16382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Pregled logičkih jezika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90678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dirty="0"/>
              <a:t>propositional logic	</a:t>
            </a:r>
          </a:p>
          <a:p>
            <a:pPr marL="508000" lvl="1"/>
            <a:r>
              <a:rPr lang="en-US" altLang="en-US" dirty="0"/>
              <a:t>facts</a:t>
            </a:r>
          </a:p>
          <a:p>
            <a:pPr marL="508000" lvl="1"/>
            <a:r>
              <a:rPr lang="en-US" altLang="en-US" dirty="0"/>
              <a:t>true/false/unknown</a:t>
            </a:r>
          </a:p>
          <a:p>
            <a:r>
              <a:rPr lang="en-US" altLang="en-US" b="1" dirty="0"/>
              <a:t>first-order logic</a:t>
            </a:r>
          </a:p>
          <a:p>
            <a:pPr marL="508000" lvl="1"/>
            <a:r>
              <a:rPr lang="en-US" altLang="en-US" b="1" dirty="0"/>
              <a:t>facts, objects, relations	</a:t>
            </a:r>
          </a:p>
          <a:p>
            <a:pPr marL="508000" lvl="1"/>
            <a:r>
              <a:rPr lang="en-US" altLang="en-US" b="1" dirty="0"/>
              <a:t>true/false/unknown</a:t>
            </a:r>
          </a:p>
          <a:p>
            <a:r>
              <a:rPr lang="en-US" altLang="en-US" dirty="0"/>
              <a:t>temporal logic</a:t>
            </a:r>
          </a:p>
          <a:p>
            <a:pPr marL="508000" lvl="1"/>
            <a:r>
              <a:rPr lang="en-US" altLang="en-US" dirty="0"/>
              <a:t>facts, objects, relations, times</a:t>
            </a:r>
          </a:p>
          <a:p>
            <a:pPr marL="508000" lvl="1"/>
            <a:r>
              <a:rPr lang="en-US" altLang="en-US" dirty="0"/>
              <a:t>true/false/unknown</a:t>
            </a:r>
          </a:p>
          <a:p>
            <a:r>
              <a:rPr lang="en-US" altLang="en-US" dirty="0"/>
              <a:t>probability theory</a:t>
            </a:r>
          </a:p>
          <a:p>
            <a:pPr marL="508000" lvl="1"/>
            <a:r>
              <a:rPr lang="en-US" altLang="en-US" dirty="0"/>
              <a:t>facts</a:t>
            </a:r>
          </a:p>
          <a:p>
            <a:pPr marL="508000" lvl="1"/>
            <a:r>
              <a:rPr lang="en-US" altLang="en-US" dirty="0"/>
              <a:t>degree of belief [0..1]</a:t>
            </a:r>
          </a:p>
          <a:p>
            <a:r>
              <a:rPr lang="en-US" altLang="en-US" dirty="0"/>
              <a:t>fuzzy logic</a:t>
            </a:r>
          </a:p>
          <a:p>
            <a:pPr marL="508000" lvl="1"/>
            <a:r>
              <a:rPr lang="en-US" altLang="en-US" dirty="0"/>
              <a:t>degree of truth	</a:t>
            </a:r>
          </a:p>
          <a:p>
            <a:pPr marL="508000" lvl="1"/>
            <a:r>
              <a:rPr lang="en-US" altLang="en-US" dirty="0"/>
              <a:t>degree of belief [0..1]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777231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Logika prvog reda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Dok Propoziciona logika pretpostavlja da se svet sastoji od činjenica, Logika prvog reda predpostavlja da se svet sastoji od:</a:t>
            </a:r>
          </a:p>
          <a:p>
            <a:pPr lvl="1"/>
            <a:r>
              <a:rPr lang="sr-Latn-RS" dirty="0"/>
              <a:t>Objekata: ljudi, kuće, utakmice,..</a:t>
            </a:r>
          </a:p>
          <a:p>
            <a:pPr lvl="1"/>
            <a:r>
              <a:rPr lang="sr-Latn-RS" dirty="0"/>
              <a:t>Relacija: brat, sestra, živi_u, veći_nego, deo,..</a:t>
            </a:r>
          </a:p>
          <a:p>
            <a:pPr lvl="1"/>
            <a:r>
              <a:rPr lang="sr-Latn-RS" dirty="0"/>
              <a:t>Funkcija: boja_kože, tip_frizure, broj_točkova,... </a:t>
            </a:r>
          </a:p>
          <a:p>
            <a:pPr lvl="1"/>
            <a:endParaRPr lang="sr-Latn-RS" dirty="0"/>
          </a:p>
          <a:p>
            <a:r>
              <a:rPr lang="en-US" b="1" dirty="0"/>
              <a:t>First-order logic</a:t>
            </a:r>
            <a:r>
              <a:rPr lang="sr-Latn-RS" b="1" dirty="0"/>
              <a:t> </a:t>
            </a:r>
            <a:r>
              <a:rPr lang="sr-Latn-RS" dirty="0"/>
              <a:t>je još naziva i </a:t>
            </a:r>
            <a:r>
              <a:rPr lang="en-US" b="1" dirty="0"/>
              <a:t>first-order predicate calculus</a:t>
            </a:r>
            <a:r>
              <a:rPr lang="en-US" dirty="0"/>
              <a:t> </a:t>
            </a:r>
            <a:r>
              <a:rPr lang="sr-Latn-RS" dirty="0"/>
              <a:t>i</a:t>
            </a:r>
            <a:r>
              <a:rPr lang="en-US" dirty="0"/>
              <a:t> </a:t>
            </a:r>
            <a:r>
              <a:rPr lang="en-US" b="1" dirty="0"/>
              <a:t>predicate logic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618108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</a:t>
            </a:r>
            <a:r>
              <a:rPr lang="sr-Latn-RS" dirty="0"/>
              <a:t>Calculus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5791200"/>
          </a:xfrm>
        </p:spPr>
        <p:txBody>
          <a:bodyPr>
            <a:normAutofit fontScale="85000" lnSpcReduction="10000"/>
          </a:bodyPr>
          <a:lstStyle/>
          <a:p>
            <a:r>
              <a:rPr lang="sr-Latn-RS" dirty="0"/>
              <a:t>Poširuje Popozicionu logiku sa predikatima (</a:t>
            </a:r>
            <a:r>
              <a:rPr lang="sr-Latn-RS" b="1" dirty="0"/>
              <a:t>predicates</a:t>
            </a:r>
            <a:r>
              <a:rPr lang="sr-Latn-RS" dirty="0"/>
              <a:t>) i kvanifikatorima (</a:t>
            </a:r>
            <a:r>
              <a:rPr lang="sr-Latn-RS" b="1" dirty="0"/>
              <a:t>quantifiers</a:t>
            </a:r>
            <a:r>
              <a:rPr lang="sr-Latn-RS" dirty="0"/>
              <a:t>).</a:t>
            </a:r>
          </a:p>
          <a:p>
            <a:pPr lvl="1"/>
            <a:r>
              <a:rPr lang="sr-Latn-RS" dirty="0"/>
              <a:t>Predikati su </a:t>
            </a:r>
            <a:r>
              <a:rPr lang="sr-Latn-RS" b="1" dirty="0"/>
              <a:t>izjave o samim objektima </a:t>
            </a:r>
            <a:r>
              <a:rPr lang="sr-Latn-RS" dirty="0"/>
              <a:t>ili </a:t>
            </a:r>
            <a:r>
              <a:rPr lang="sr-Latn-RS" b="1" dirty="0"/>
              <a:t>izjave kojima se definišu relacije između objekata</a:t>
            </a:r>
          </a:p>
          <a:p>
            <a:pPr lvl="2"/>
            <a:r>
              <a:rPr lang="sr-Latn-RS" dirty="0"/>
              <a:t>je_ptica</a:t>
            </a:r>
          </a:p>
          <a:p>
            <a:pPr lvl="2"/>
            <a:r>
              <a:rPr lang="sr-Latn-RS" dirty="0"/>
              <a:t>ima_krila</a:t>
            </a:r>
          </a:p>
          <a:p>
            <a:pPr lvl="2"/>
            <a:r>
              <a:rPr lang="sr-Latn-RS" dirty="0"/>
              <a:t>teži_od_prosečne_težine</a:t>
            </a:r>
          </a:p>
          <a:p>
            <a:pPr lvl="2"/>
            <a:r>
              <a:rPr lang="sr-Latn-RS" dirty="0"/>
              <a:t>teži_nego</a:t>
            </a:r>
          </a:p>
          <a:p>
            <a:pPr lvl="2"/>
            <a:r>
              <a:rPr lang="sr-Latn-RS" dirty="0">
                <a:sym typeface="Symbol" pitchFamily="18" charset="2"/>
              </a:rPr>
              <a:t>žive_u_istom_gradu</a:t>
            </a:r>
            <a:endParaRPr lang="sr-Latn-RS" dirty="0"/>
          </a:p>
          <a:p>
            <a:pPr lvl="1"/>
            <a:r>
              <a:rPr lang="sr-Latn-RS" dirty="0"/>
              <a:t>Kvanitfikatori se postavljaju za predikate</a:t>
            </a:r>
          </a:p>
          <a:p>
            <a:pPr lvl="2"/>
            <a:r>
              <a:rPr lang="en-US" dirty="0">
                <a:sym typeface="Symbol" pitchFamily="18" charset="2"/>
              </a:rPr>
              <a:t> </a:t>
            </a:r>
            <a:r>
              <a:rPr lang="en-US" dirty="0"/>
              <a:t>	</a:t>
            </a:r>
            <a:r>
              <a:rPr lang="sr-Latn-RS" dirty="0"/>
              <a:t>za svako</a:t>
            </a:r>
            <a:r>
              <a:rPr lang="en-US" dirty="0"/>
              <a:t> (</a:t>
            </a:r>
            <a:r>
              <a:rPr lang="sr-Latn-RS" dirty="0"/>
              <a:t>univerzalni </a:t>
            </a:r>
            <a:r>
              <a:rPr lang="en-US" dirty="0"/>
              <a:t>quantifier)</a:t>
            </a:r>
          </a:p>
          <a:p>
            <a:pPr lvl="2"/>
            <a:r>
              <a:rPr lang="en-US" dirty="0">
                <a:sym typeface="Symbol" pitchFamily="18" charset="2"/>
              </a:rPr>
              <a:t> </a:t>
            </a:r>
            <a:r>
              <a:rPr lang="en-US" dirty="0"/>
              <a:t>	</a:t>
            </a:r>
            <a:r>
              <a:rPr lang="sr-Latn-RS" dirty="0"/>
              <a:t>postoji </a:t>
            </a:r>
            <a:r>
              <a:rPr lang="en-US" dirty="0"/>
              <a:t>(</a:t>
            </a:r>
            <a:r>
              <a:rPr lang="sr-Latn-RS" dirty="0"/>
              <a:t>egzistencijalni </a:t>
            </a:r>
            <a:r>
              <a:rPr lang="en-US" dirty="0"/>
              <a:t>quantifier)</a:t>
            </a:r>
          </a:p>
          <a:p>
            <a:r>
              <a:rPr lang="en-US" dirty="0"/>
              <a:t>Predicate </a:t>
            </a:r>
            <a:r>
              <a:rPr lang="sr-Latn-RS" dirty="0"/>
              <a:t>Calculus može definisati izjave kao:</a:t>
            </a:r>
          </a:p>
          <a:p>
            <a:pPr lvl="1"/>
            <a:r>
              <a:rPr lang="en-US" sz="2100" dirty="0">
                <a:sym typeface="Symbol" pitchFamily="18" charset="2"/>
              </a:rPr>
              <a:t> XYZ: </a:t>
            </a:r>
            <a:r>
              <a:rPr lang="sr-Latn-RS" sz="2100" dirty="0">
                <a:sym typeface="Symbol" pitchFamily="18" charset="2"/>
              </a:rPr>
              <a:t>žive_u_istom_gradu</a:t>
            </a:r>
            <a:r>
              <a:rPr lang="en-US" sz="2100" dirty="0">
                <a:sym typeface="Symbol" pitchFamily="18" charset="2"/>
              </a:rPr>
              <a:t>(X,Y)  </a:t>
            </a:r>
            <a:r>
              <a:rPr lang="sr-Latn-RS" sz="2100" dirty="0">
                <a:sym typeface="Symbol" pitchFamily="18" charset="2"/>
              </a:rPr>
              <a:t>žive_u_istom_gradu</a:t>
            </a:r>
            <a:r>
              <a:rPr lang="en-US" sz="2100" dirty="0">
                <a:sym typeface="Symbol" pitchFamily="18" charset="2"/>
              </a:rPr>
              <a:t>(</a:t>
            </a:r>
            <a:r>
              <a:rPr lang="sr-Latn-RS" sz="2100" dirty="0">
                <a:sym typeface="Symbol" pitchFamily="18" charset="2"/>
              </a:rPr>
              <a:t>Y</a:t>
            </a:r>
            <a:r>
              <a:rPr lang="en-US" sz="2100" dirty="0">
                <a:sym typeface="Symbol" pitchFamily="18" charset="2"/>
              </a:rPr>
              <a:t>,Z)  </a:t>
            </a:r>
            <a:r>
              <a:rPr lang="sr-Latn-RS" sz="2100" dirty="0">
                <a:sym typeface="Symbol" pitchFamily="18" charset="2"/>
              </a:rPr>
              <a:t>žive_u_istom_gradu</a:t>
            </a:r>
            <a:r>
              <a:rPr lang="en-US" sz="2100" dirty="0">
                <a:sym typeface="Symbol" pitchFamily="18" charset="2"/>
              </a:rPr>
              <a:t>(X,Z)</a:t>
            </a:r>
            <a:endParaRPr lang="sr-Latn-RS" sz="2100" dirty="0">
              <a:sym typeface="Symbol" pitchFamily="18" charset="2"/>
            </a:endParaRPr>
          </a:p>
          <a:p>
            <a:pPr lvl="1"/>
            <a:r>
              <a:rPr lang="sr-Latn-RS" sz="2100" dirty="0"/>
              <a:t>XYZ su varijable kojima se označavaju objekti (individuali)</a:t>
            </a:r>
            <a:endParaRPr lang="sr-Latn-RS" sz="2100" dirty="0">
              <a:sym typeface="Symbol" pitchFamily="18" charset="2"/>
            </a:endParaRPr>
          </a:p>
          <a:p>
            <a:pPr lvl="1"/>
            <a:r>
              <a:rPr lang="sr-Latn-RS" sz="2100" dirty="0">
                <a:sym typeface="Symbol" pitchFamily="18" charset="2"/>
              </a:rPr>
              <a:t>Izjava žive_u_istom_gradu</a:t>
            </a:r>
            <a:r>
              <a:rPr lang="en-US" sz="2100" dirty="0">
                <a:sym typeface="Symbol" pitchFamily="18" charset="2"/>
              </a:rPr>
              <a:t>(X,Y)</a:t>
            </a:r>
            <a:r>
              <a:rPr lang="sr-Latn-RS" sz="2100" dirty="0">
                <a:sym typeface="Symbol" pitchFamily="18" charset="2"/>
              </a:rPr>
              <a:t> vraća vrednost TRUE ili FALSE</a:t>
            </a:r>
            <a:r>
              <a:rPr lang="en-US" sz="2100" dirty="0">
                <a:sym typeface="Symbol" pitchFamily="18" charset="2"/>
              </a:rPr>
              <a:t> </a:t>
            </a:r>
            <a:endParaRPr lang="sr-Latn-RS" sz="2100" dirty="0"/>
          </a:p>
        </p:txBody>
      </p:sp>
    </p:spTree>
    <p:extLst>
      <p:ext uri="{BB962C8B-B14F-4D97-AF65-F5344CB8AC3E}">
        <p14:creationId xmlns:p14="http://schemas.microsoft.com/office/powerpoint/2010/main" val="28336615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Calculus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41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Predicate Calculus</a:t>
            </a:r>
            <a:r>
              <a:rPr lang="sr-Latn-RS" dirty="0"/>
              <a:t> je uopštena ali ne dovoljno moćna</a:t>
            </a:r>
          </a:p>
          <a:p>
            <a:r>
              <a:rPr lang="sr-Latn-RS" dirty="0"/>
              <a:t>Može se </a:t>
            </a:r>
            <a:r>
              <a:rPr lang="sr-Latn-RS" b="1" dirty="0"/>
              <a:t>proširiti</a:t>
            </a:r>
            <a:r>
              <a:rPr lang="sr-Latn-RS" dirty="0"/>
              <a:t> sa </a:t>
            </a:r>
            <a:r>
              <a:rPr lang="sr-Latn-RS" b="1" dirty="0"/>
              <a:t>funkcijama</a:t>
            </a:r>
          </a:p>
          <a:p>
            <a:pPr lvl="1"/>
            <a:r>
              <a:rPr lang="sr-Latn-RS" dirty="0"/>
              <a:t>broj_točkova</a:t>
            </a:r>
          </a:p>
          <a:p>
            <a:pPr lvl="1"/>
            <a:r>
              <a:rPr lang="sr-Latn-RS" dirty="0"/>
              <a:t>boja</a:t>
            </a:r>
          </a:p>
          <a:p>
            <a:pPr lvl="1"/>
            <a:r>
              <a:rPr lang="sr-Latn-RS" dirty="0"/>
              <a:t>visina</a:t>
            </a:r>
          </a:p>
          <a:p>
            <a:r>
              <a:rPr lang="sr-Latn-RS" dirty="0"/>
              <a:t>Funkcije ne vraćaju TRUE ili FALSE, već vraćaju objekat</a:t>
            </a:r>
          </a:p>
          <a:p>
            <a:r>
              <a:rPr lang="sr-Latn-RS" dirty="0"/>
              <a:t>Može se </a:t>
            </a:r>
            <a:r>
              <a:rPr lang="sr-Latn-RS" b="1" dirty="0"/>
              <a:t>proširiti</a:t>
            </a:r>
            <a:r>
              <a:rPr lang="sr-Latn-RS" dirty="0"/>
              <a:t> sa </a:t>
            </a:r>
            <a:r>
              <a:rPr lang="sr-Latn-RS" b="1" dirty="0"/>
              <a:t>predikatskom jednakošću</a:t>
            </a:r>
          </a:p>
          <a:p>
            <a:pPr lvl="1"/>
            <a:r>
              <a:rPr lang="sr-Latn-RS" dirty="0"/>
              <a:t>Dva objekata su jednaka akko se ne mogu razlikovati primenom svih predikata i funkcija   </a:t>
            </a:r>
          </a:p>
        </p:txBody>
      </p:sp>
    </p:spTree>
    <p:extLst>
      <p:ext uri="{BB962C8B-B14F-4D97-AF65-F5344CB8AC3E}">
        <p14:creationId xmlns:p14="http://schemas.microsoft.com/office/powerpoint/2010/main" val="285093254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Logika prvog reda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Predicate calculus</a:t>
            </a:r>
            <a:r>
              <a:rPr lang="sr-Latn-RS" dirty="0"/>
              <a:t> sa svim pomenutim proširenjima je varijanta logike prvog reda</a:t>
            </a:r>
          </a:p>
          <a:p>
            <a:r>
              <a:rPr lang="sr-Latn-RS" dirty="0"/>
              <a:t>Logika prvog reda dozvoljava definisanje kvanifikatora za individuale, ali ne i za predikate i funkcije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256760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Logika prvog reda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Dodatni koncepti u odnosu na Propozicionu logiku</a:t>
            </a:r>
          </a:p>
          <a:p>
            <a:pPr lvl="1"/>
            <a:r>
              <a:rPr lang="sr-Latn-RS" dirty="0"/>
              <a:t>Kompleksni objekti</a:t>
            </a:r>
          </a:p>
          <a:p>
            <a:pPr lvl="2"/>
            <a:r>
              <a:rPr lang="sr-Latn-RS" dirty="0"/>
              <a:t>termovi</a:t>
            </a:r>
          </a:p>
          <a:p>
            <a:pPr lvl="1"/>
            <a:r>
              <a:rPr lang="sr-Latn-RS" dirty="0"/>
              <a:t>Relacije</a:t>
            </a:r>
          </a:p>
          <a:p>
            <a:pPr lvl="2"/>
            <a:r>
              <a:rPr lang="sr-Latn-RS" dirty="0"/>
              <a:t>Predikatske (izjava o objektu ili relacija između objekata)</a:t>
            </a:r>
          </a:p>
          <a:p>
            <a:pPr lvl="2"/>
            <a:r>
              <a:rPr lang="sr-Latn-RS" dirty="0"/>
              <a:t>Funkcijske </a:t>
            </a:r>
          </a:p>
          <a:p>
            <a:pPr lvl="1"/>
            <a:r>
              <a:rPr lang="sr-Latn-RS" dirty="0"/>
              <a:t>Sintaksa</a:t>
            </a:r>
          </a:p>
          <a:p>
            <a:pPr lvl="1"/>
            <a:r>
              <a:rPr lang="sr-Latn-RS" dirty="0"/>
              <a:t>Semantika</a:t>
            </a:r>
          </a:p>
          <a:p>
            <a:pPr lvl="1"/>
            <a:r>
              <a:rPr lang="sr-Latn-RS" dirty="0"/>
              <a:t>Pravila rezonovanja</a:t>
            </a:r>
          </a:p>
          <a:p>
            <a:pPr lvl="1"/>
            <a:r>
              <a:rPr lang="sr-Latn-RS" dirty="0"/>
              <a:t>Korišćenje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198254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Objekti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Entiteti iz realnog sveta</a:t>
            </a:r>
          </a:p>
          <a:p>
            <a:pPr lvl="1"/>
            <a:r>
              <a:rPr lang="sr-Latn-RS" dirty="0"/>
              <a:t>ljudi, automobili, kompjuteri, ...</a:t>
            </a:r>
          </a:p>
          <a:p>
            <a:r>
              <a:rPr lang="sr-Latn-RS" dirty="0"/>
              <a:t>Često korišćeni koncepti</a:t>
            </a:r>
          </a:p>
          <a:p>
            <a:pPr lvl="1"/>
            <a:r>
              <a:rPr lang="sr-Latn-RS" dirty="0"/>
              <a:t>boje, svetlo, novac, težina, zavist,...</a:t>
            </a:r>
          </a:p>
          <a:p>
            <a:r>
              <a:rPr lang="sr-Latn-RS" dirty="0"/>
              <a:t>Propertiji</a:t>
            </a:r>
          </a:p>
          <a:p>
            <a:pPr lvl="1"/>
            <a:r>
              <a:rPr lang="sr-Latn-RS" dirty="0"/>
              <a:t>Opisuju specifične aspekte objekata</a:t>
            </a:r>
          </a:p>
          <a:p>
            <a:pPr lvl="2"/>
            <a:r>
              <a:rPr lang="sr-Latn-RS" dirty="0"/>
              <a:t>zelen, težak, vidljiv,...</a:t>
            </a:r>
          </a:p>
          <a:p>
            <a:pPr lvl="1"/>
            <a:r>
              <a:rPr lang="sr-Latn-RS" dirty="0"/>
              <a:t> koriste se da bi se napravila razlika između objekata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675707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Relacije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Ostvarivaju konekciju između objekata</a:t>
            </a:r>
          </a:p>
          <a:p>
            <a:r>
              <a:rPr lang="sr-Latn-RS" dirty="0"/>
              <a:t>Njihova semantika zavisi od objekta nad kojima se ona primenjuje</a:t>
            </a:r>
          </a:p>
          <a:p>
            <a:endParaRPr lang="sr-Latn-RS" dirty="0"/>
          </a:p>
          <a:p>
            <a:r>
              <a:rPr lang="sr-Latn-RS" dirty="0"/>
              <a:t>Funkcije su specijalni tip relacija</a:t>
            </a:r>
          </a:p>
          <a:p>
            <a:pPr lvl="1"/>
            <a:r>
              <a:rPr lang="sr-Latn-RS" dirty="0"/>
              <a:t>Nedovsmislene: jedan izlaz za dati ulaz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1897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410200"/>
          </a:xfr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</a:pPr>
            <a:r>
              <a:rPr lang="sr-Latn-RS" sz="2000" dirty="0">
                <a:solidFill>
                  <a:srgbClr val="92D050"/>
                </a:solidFill>
              </a:rPr>
              <a:t>Motivacija</a:t>
            </a:r>
            <a:r>
              <a:rPr lang="en-US" sz="2000" dirty="0">
                <a:solidFill>
                  <a:srgbClr val="92D050"/>
                </a:solidFill>
              </a:rPr>
              <a:t> i c</a:t>
            </a:r>
            <a:r>
              <a:rPr lang="sr-Latn-RS" sz="2000" dirty="0">
                <a:solidFill>
                  <a:srgbClr val="92D050"/>
                </a:solidFill>
              </a:rPr>
              <a:t>iljevi</a:t>
            </a:r>
            <a:endParaRPr lang="en-US" sz="2000" dirty="0">
              <a:solidFill>
                <a:srgbClr val="92D050"/>
              </a:solidFill>
            </a:endParaRPr>
          </a:p>
          <a:p>
            <a:pPr>
              <a:spcBef>
                <a:spcPts val="1775"/>
              </a:spcBef>
            </a:pPr>
            <a:r>
              <a:rPr lang="sr-Latn-RS" sz="2000" dirty="0">
                <a:solidFill>
                  <a:srgbClr val="92D050"/>
                </a:solidFill>
              </a:rPr>
              <a:t>Uvod i tema</a:t>
            </a:r>
            <a:r>
              <a:rPr lang="en-US" sz="2000" dirty="0">
                <a:solidFill>
                  <a:srgbClr val="92D050"/>
                </a:solidFill>
              </a:rPr>
              <a:t>, </a:t>
            </a:r>
            <a:r>
              <a:rPr lang="en-US" sz="2000" dirty="0" err="1">
                <a:solidFill>
                  <a:srgbClr val="92D050"/>
                </a:solidFill>
              </a:rPr>
              <a:t>istorija</a:t>
            </a:r>
            <a:endParaRPr lang="en-US" sz="2000" dirty="0">
              <a:solidFill>
                <a:srgbClr val="92D050"/>
              </a:solidFill>
            </a:endParaRPr>
          </a:p>
          <a:p>
            <a:pPr marL="685800" lvl="1">
              <a:spcBef>
                <a:spcPts val="525"/>
              </a:spcBef>
            </a:pPr>
            <a:r>
              <a:rPr lang="sr-Latn-RS" sz="2000" dirty="0">
                <a:solidFill>
                  <a:srgbClr val="92D050"/>
                </a:solidFill>
              </a:rPr>
              <a:t>Prikaz relevantnih koncepata</a:t>
            </a:r>
            <a:endParaRPr lang="en-US" sz="2000" dirty="0">
              <a:solidFill>
                <a:srgbClr val="92D050"/>
              </a:solidFill>
            </a:endParaRPr>
          </a:p>
          <a:p>
            <a:pPr marL="685800" lvl="1">
              <a:spcBef>
                <a:spcPts val="525"/>
              </a:spcBef>
            </a:pPr>
            <a:r>
              <a:rPr lang="sr-Latn-RS" sz="2000" dirty="0">
                <a:solidFill>
                  <a:srgbClr val="92D050"/>
                </a:solidFill>
              </a:rPr>
              <a:t>Pregled novih oblasti</a:t>
            </a:r>
            <a:endParaRPr lang="en-US" sz="2000" dirty="0">
              <a:solidFill>
                <a:srgbClr val="92D050"/>
              </a:solidFill>
            </a:endParaRPr>
          </a:p>
          <a:p>
            <a:pPr marL="685800" lvl="1">
              <a:spcBef>
                <a:spcPts val="525"/>
              </a:spcBef>
            </a:pPr>
            <a:r>
              <a:rPr lang="sr-Latn-RS" sz="2000" dirty="0">
                <a:solidFill>
                  <a:srgbClr val="92D050"/>
                </a:solidFill>
              </a:rPr>
              <a:t>terminologija</a:t>
            </a:r>
            <a:endParaRPr lang="en-US" sz="2000" dirty="0">
              <a:solidFill>
                <a:srgbClr val="92D050"/>
              </a:solidFill>
            </a:endParaRPr>
          </a:p>
          <a:p>
            <a:pPr>
              <a:spcBef>
                <a:spcPts val="1775"/>
              </a:spcBef>
            </a:pPr>
            <a:r>
              <a:rPr lang="sr-Latn-RS" sz="2000" dirty="0">
                <a:solidFill>
                  <a:srgbClr val="92D050"/>
                </a:solidFill>
              </a:rPr>
              <a:t>Znanje i njegovo značenje</a:t>
            </a:r>
            <a:endParaRPr lang="en-US" sz="2000" dirty="0">
              <a:solidFill>
                <a:srgbClr val="92D050"/>
              </a:solidFill>
            </a:endParaRPr>
          </a:p>
          <a:p>
            <a:pPr marL="685800" lvl="1">
              <a:spcBef>
                <a:spcPts val="525"/>
              </a:spcBef>
            </a:pPr>
            <a:r>
              <a:rPr lang="sr-Latn-RS" sz="2000" dirty="0">
                <a:solidFill>
                  <a:srgbClr val="92D050"/>
                </a:solidFill>
              </a:rPr>
              <a:t>Epistemologija</a:t>
            </a:r>
            <a:endParaRPr lang="en-US" sz="2000" dirty="0">
              <a:solidFill>
                <a:srgbClr val="92D050"/>
              </a:solidFill>
            </a:endParaRPr>
          </a:p>
          <a:p>
            <a:pPr marL="685800" lvl="1">
              <a:spcBef>
                <a:spcPts val="525"/>
              </a:spcBef>
            </a:pPr>
            <a:r>
              <a:rPr lang="sr-Latn-RS" sz="2000" dirty="0">
                <a:solidFill>
                  <a:srgbClr val="92D050"/>
                </a:solidFill>
              </a:rPr>
              <a:t>Tipovi znanja</a:t>
            </a:r>
            <a:endParaRPr lang="en-US" sz="2000" dirty="0">
              <a:solidFill>
                <a:srgbClr val="92D050"/>
              </a:solidFill>
            </a:endParaRPr>
          </a:p>
          <a:p>
            <a:pPr marL="685800" lvl="1">
              <a:spcBef>
                <a:spcPts val="525"/>
              </a:spcBef>
            </a:pPr>
            <a:r>
              <a:rPr lang="sr-Latn-RS" sz="2000" dirty="0">
                <a:solidFill>
                  <a:srgbClr val="92D050"/>
                </a:solidFill>
              </a:rPr>
              <a:t>Piramida znanja</a:t>
            </a:r>
            <a:endParaRPr lang="en-US" sz="2000" dirty="0">
              <a:solidFill>
                <a:srgbClr val="92D050"/>
              </a:solidFill>
            </a:endParaRPr>
          </a:p>
          <a:p>
            <a:pPr marL="285750">
              <a:spcBef>
                <a:spcPts val="525"/>
              </a:spcBef>
            </a:pPr>
            <a:endParaRPr lang="en-US" dirty="0"/>
          </a:p>
          <a:p>
            <a:pPr marL="285750">
              <a:spcBef>
                <a:spcPts val="525"/>
              </a:spcBef>
            </a:pPr>
            <a:r>
              <a:rPr lang="en-US" sz="2100" dirty="0">
                <a:solidFill>
                  <a:srgbClr val="92D050"/>
                </a:solidFill>
              </a:rPr>
              <a:t>SBZ i ES</a:t>
            </a:r>
          </a:p>
          <a:p>
            <a:pPr marL="685800" lvl="1">
              <a:spcBef>
                <a:spcPts val="525"/>
              </a:spcBef>
            </a:pPr>
            <a:r>
              <a:rPr lang="en-US" sz="1700" dirty="0">
                <a:solidFill>
                  <a:srgbClr val="92D050"/>
                </a:solidFill>
              </a:rPr>
              <a:t>ES </a:t>
            </a:r>
            <a:r>
              <a:rPr lang="en-US" sz="1700" dirty="0" err="1">
                <a:solidFill>
                  <a:srgbClr val="92D050"/>
                </a:solidFill>
              </a:rPr>
              <a:t>bazirani</a:t>
            </a:r>
            <a:r>
              <a:rPr lang="en-US" sz="1700" dirty="0">
                <a:solidFill>
                  <a:srgbClr val="92D050"/>
                </a:solidFill>
              </a:rPr>
              <a:t> </a:t>
            </a:r>
            <a:r>
              <a:rPr lang="en-US" sz="1700" dirty="0" err="1">
                <a:solidFill>
                  <a:srgbClr val="92D050"/>
                </a:solidFill>
              </a:rPr>
              <a:t>na</a:t>
            </a:r>
            <a:r>
              <a:rPr lang="en-US" sz="1700" dirty="0">
                <a:solidFill>
                  <a:srgbClr val="92D050"/>
                </a:solidFill>
              </a:rPr>
              <a:t> </a:t>
            </a:r>
            <a:r>
              <a:rPr lang="en-US" sz="1700" dirty="0" err="1">
                <a:solidFill>
                  <a:srgbClr val="92D050"/>
                </a:solidFill>
              </a:rPr>
              <a:t>pravilima</a:t>
            </a:r>
            <a:endParaRPr lang="en-US" sz="1700" dirty="0">
              <a:solidFill>
                <a:srgbClr val="92D050"/>
              </a:solidFill>
            </a:endParaRPr>
          </a:p>
          <a:p>
            <a:pPr marL="685800" lvl="1">
              <a:spcBef>
                <a:spcPts val="525"/>
              </a:spcBef>
            </a:pPr>
            <a:r>
              <a:rPr lang="en-US" sz="1700" dirty="0" err="1">
                <a:solidFill>
                  <a:srgbClr val="92D050"/>
                </a:solidFill>
              </a:rPr>
              <a:t>Pravila</a:t>
            </a:r>
            <a:endParaRPr lang="en-US" sz="1700" dirty="0">
              <a:solidFill>
                <a:srgbClr val="92D050"/>
              </a:solidFill>
            </a:endParaRPr>
          </a:p>
          <a:p>
            <a:pPr marL="685800" lvl="1">
              <a:spcBef>
                <a:spcPts val="525"/>
              </a:spcBef>
            </a:pPr>
            <a:r>
              <a:rPr lang="en-US" sz="1700" dirty="0" err="1">
                <a:solidFill>
                  <a:srgbClr val="92D050"/>
                </a:solidFill>
              </a:rPr>
              <a:t>eksperti</a:t>
            </a:r>
            <a:endParaRPr lang="en-US" sz="1700" dirty="0">
              <a:solidFill>
                <a:srgbClr val="92D05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06963"/>
          </a:xfrm>
        </p:spPr>
        <p:txBody>
          <a:bodyPr>
            <a:normAutofit lnSpcReduction="10000"/>
          </a:bodyPr>
          <a:lstStyle/>
          <a:p>
            <a:pPr>
              <a:spcBef>
                <a:spcPts val="1775"/>
              </a:spcBef>
            </a:pPr>
            <a:r>
              <a:rPr lang="sr-Latn-RS" sz="2000" dirty="0"/>
              <a:t>Metode reprezentacije znanja</a:t>
            </a:r>
            <a:endParaRPr lang="en-US" sz="2000" dirty="0"/>
          </a:p>
          <a:p>
            <a:pPr marL="685800" lvl="1">
              <a:spcBef>
                <a:spcPts val="525"/>
              </a:spcBef>
            </a:pPr>
            <a:r>
              <a:rPr lang="sr-Latn-RS" sz="2000" dirty="0"/>
              <a:t>Produkciona pravila</a:t>
            </a:r>
            <a:endParaRPr lang="en-US" sz="2000" dirty="0"/>
          </a:p>
          <a:p>
            <a:pPr marL="685800" lvl="1">
              <a:spcBef>
                <a:spcPts val="525"/>
              </a:spcBef>
            </a:pPr>
            <a:r>
              <a:rPr lang="sr-Latn-RS" sz="2000" dirty="0"/>
              <a:t>Semantičke mreže</a:t>
            </a:r>
            <a:endParaRPr lang="en-US" sz="2000" dirty="0"/>
          </a:p>
          <a:p>
            <a:pPr marL="685800" lvl="1">
              <a:spcBef>
                <a:spcPts val="525"/>
              </a:spcBef>
            </a:pPr>
            <a:r>
              <a:rPr lang="sr-Latn-RS" sz="2000" dirty="0"/>
              <a:t>Šeme i frejmovi</a:t>
            </a:r>
            <a:endParaRPr lang="en-US" sz="2000" dirty="0"/>
          </a:p>
          <a:p>
            <a:pPr marL="685800" lvl="1">
              <a:spcBef>
                <a:spcPts val="525"/>
              </a:spcBef>
            </a:pPr>
            <a:r>
              <a:rPr lang="sr-Latn-RS" sz="2000" dirty="0"/>
              <a:t>Logika</a:t>
            </a:r>
            <a:endParaRPr lang="en-US" sz="2000" dirty="0"/>
          </a:p>
          <a:p>
            <a:pPr marL="685800" lvl="1">
              <a:spcBef>
                <a:spcPts val="525"/>
              </a:spcBef>
            </a:pPr>
            <a:r>
              <a:rPr lang="sr-Latn-RS" sz="2000" dirty="0"/>
              <a:t>Semantički Web i RZ</a:t>
            </a:r>
            <a:endParaRPr lang="en-US" sz="2000" dirty="0"/>
          </a:p>
          <a:p>
            <a:pPr>
              <a:spcBef>
                <a:spcPts val="1775"/>
              </a:spcBef>
            </a:pPr>
            <a:r>
              <a:rPr lang="sr-Latn-RS" sz="2000" dirty="0"/>
              <a:t>Ontologije</a:t>
            </a:r>
            <a:endParaRPr lang="en-US" sz="2000" dirty="0"/>
          </a:p>
          <a:p>
            <a:pPr marL="685800" lvl="1">
              <a:spcBef>
                <a:spcPts val="525"/>
              </a:spcBef>
            </a:pPr>
            <a:r>
              <a:rPr lang="en-US" sz="2000" dirty="0"/>
              <a:t>OWL </a:t>
            </a:r>
          </a:p>
          <a:p>
            <a:pPr marL="685800" lvl="1">
              <a:spcBef>
                <a:spcPts val="525"/>
              </a:spcBef>
            </a:pPr>
            <a:r>
              <a:rPr lang="en-US" sz="2000" dirty="0"/>
              <a:t>RDF</a:t>
            </a:r>
          </a:p>
          <a:p>
            <a:pPr>
              <a:spcBef>
                <a:spcPts val="1775"/>
              </a:spcBef>
            </a:pPr>
            <a:r>
              <a:rPr lang="sr-Latn-RS" sz="2000" dirty="0"/>
              <a:t>Važni koncepti i termini</a:t>
            </a:r>
            <a:endParaRPr lang="en-US" sz="2000" dirty="0"/>
          </a:p>
          <a:p>
            <a:pPr>
              <a:spcBef>
                <a:spcPts val="1775"/>
              </a:spcBef>
            </a:pPr>
            <a:r>
              <a:rPr lang="sr-Latn-RS" sz="2000" dirty="0"/>
              <a:t>Sažetak 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27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Primer pravila</a:t>
            </a:r>
            <a:endParaRPr lang="el-GR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600200"/>
            <a:ext cx="8856784" cy="4751387"/>
          </a:xfrm>
        </p:spPr>
        <p:txBody>
          <a:bodyPr>
            <a:normAutofit/>
          </a:bodyPr>
          <a:lstStyle/>
          <a:p>
            <a:r>
              <a:rPr lang="en-US" sz="2800" i="1" dirty="0"/>
              <a:t>bill</a:t>
            </a:r>
            <a:r>
              <a:rPr lang="en-US" sz="2800" dirty="0"/>
              <a:t> </a:t>
            </a:r>
            <a:r>
              <a:rPr lang="sr-Latn-RS" sz="2800" dirty="0"/>
              <a:t>je objekat i </a:t>
            </a:r>
            <a:r>
              <a:rPr lang="en-US" sz="2800" i="1" dirty="0">
                <a:sym typeface="Symbol" pitchFamily="18" charset="2"/>
              </a:rPr>
              <a:t>account </a:t>
            </a:r>
            <a:r>
              <a:rPr lang="sr-Latn-RS" sz="2800" dirty="0">
                <a:sym typeface="Symbol" pitchFamily="18" charset="2"/>
              </a:rPr>
              <a:t>je objekat</a:t>
            </a:r>
            <a:endParaRPr lang="en-US" sz="2800" dirty="0"/>
          </a:p>
          <a:p>
            <a:pPr eaLnBrk="1" hangingPunct="1"/>
            <a:r>
              <a:rPr lang="en-US" sz="2800" i="1" dirty="0"/>
              <a:t>name</a:t>
            </a:r>
            <a:r>
              <a:rPr lang="en-US" sz="2800" dirty="0"/>
              <a:t>, </a:t>
            </a:r>
            <a:r>
              <a:rPr lang="en-US" sz="2800" i="1" dirty="0"/>
              <a:t>status</a:t>
            </a:r>
            <a:r>
              <a:rPr lang="en-US" sz="2800" dirty="0"/>
              <a:t>, </a:t>
            </a:r>
            <a:r>
              <a:rPr lang="en-US" sz="2800" i="1" dirty="0"/>
              <a:t>amount</a:t>
            </a:r>
            <a:r>
              <a:rPr lang="en-US" sz="2800" dirty="0"/>
              <a:t> </a:t>
            </a:r>
            <a:r>
              <a:rPr lang="sr-Latn-RS" sz="2800" dirty="0"/>
              <a:t>su atributi kojima slede njihove vrednosti</a:t>
            </a:r>
            <a:endParaRPr lang="en-US" sz="2800" dirty="0"/>
          </a:p>
          <a:p>
            <a:pPr eaLnBrk="1" hangingPunct="1"/>
            <a:r>
              <a:rPr lang="en-US" sz="2800" i="1" dirty="0"/>
              <a:t>remove</a:t>
            </a:r>
            <a:r>
              <a:rPr lang="en-US" sz="2800" dirty="0"/>
              <a:t> </a:t>
            </a:r>
            <a:r>
              <a:rPr lang="sr-Latn-RS" sz="2800" dirty="0"/>
              <a:t>i</a:t>
            </a:r>
            <a:r>
              <a:rPr lang="en-US" sz="2800" dirty="0"/>
              <a:t> </a:t>
            </a:r>
            <a:r>
              <a:rPr lang="en-US" sz="2800" i="1" dirty="0"/>
              <a:t>assert</a:t>
            </a:r>
            <a:r>
              <a:rPr lang="en-US" sz="2800" dirty="0"/>
              <a:t> </a:t>
            </a:r>
            <a:r>
              <a:rPr lang="sr-Latn-RS" sz="2800" dirty="0"/>
              <a:t>su primitive koje uklanjaju ili dodaju činjenice u radnu memoriju</a:t>
            </a:r>
            <a:endParaRPr lang="en-US" sz="2800" dirty="0"/>
          </a:p>
          <a:p>
            <a:pPr eaLnBrk="1" hangingPunct="1"/>
            <a:r>
              <a:rPr lang="en-US" sz="2800" dirty="0">
                <a:solidFill>
                  <a:srgbClr val="FF0000"/>
                </a:solidFill>
              </a:rPr>
              <a:t>Problem:</a:t>
            </a:r>
          </a:p>
          <a:p>
            <a:pPr lvl="1" eaLnBrk="1" hangingPunct="1"/>
            <a:r>
              <a:rPr lang="sr-Latn-RS" sz="2400" b="1" dirty="0">
                <a:solidFill>
                  <a:srgbClr val="FF0000"/>
                </a:solidFill>
              </a:rPr>
              <a:t>Pravilo bi se moralo kreirati za svaki iznos i svaki tip računa</a:t>
            </a:r>
          </a:p>
        </p:txBody>
      </p:sp>
    </p:spTree>
    <p:extLst>
      <p:ext uri="{BB962C8B-B14F-4D97-AF65-F5344CB8AC3E}">
        <p14:creationId xmlns:p14="http://schemas.microsoft.com/office/powerpoint/2010/main" val="269863169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Sintaksa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51054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Bazira se na rečenicama</a:t>
            </a:r>
            <a:r>
              <a:rPr lang="en-US" dirty="0"/>
              <a:t>/</a:t>
            </a:r>
            <a:r>
              <a:rPr lang="en-US" dirty="0" err="1"/>
              <a:t>izjavama</a:t>
            </a:r>
            <a:r>
              <a:rPr lang="en-US" dirty="0"/>
              <a:t>/</a:t>
            </a:r>
            <a:r>
              <a:rPr lang="sr-Latn-RS" dirty="0"/>
              <a:t>formulama</a:t>
            </a:r>
            <a:r>
              <a:rPr lang="en-US" dirty="0"/>
              <a:t>,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dosta</a:t>
            </a:r>
            <a:r>
              <a:rPr lang="en-US" dirty="0"/>
              <a:t> </a:t>
            </a:r>
            <a:r>
              <a:rPr lang="en-US" dirty="0" err="1"/>
              <a:t>kompleksnije</a:t>
            </a:r>
            <a:r>
              <a:rPr lang="en-US" dirty="0"/>
              <a:t> </a:t>
            </a:r>
            <a:r>
              <a:rPr lang="en-US" dirty="0" err="1"/>
              <a:t>nego</a:t>
            </a:r>
            <a:r>
              <a:rPr lang="en-US" dirty="0"/>
              <a:t> u </a:t>
            </a:r>
            <a:r>
              <a:rPr lang="en-US" dirty="0" err="1"/>
              <a:t>Propozicionoj</a:t>
            </a:r>
            <a:r>
              <a:rPr lang="en-US" dirty="0"/>
              <a:t> </a:t>
            </a:r>
            <a:r>
              <a:rPr lang="en-US" dirty="0" err="1"/>
              <a:t>Logici</a:t>
            </a:r>
            <a:endParaRPr lang="en-US" dirty="0"/>
          </a:p>
          <a:p>
            <a:pPr lvl="1"/>
            <a:r>
              <a:rPr lang="sr-Latn-RS" dirty="0"/>
              <a:t>r</a:t>
            </a:r>
            <a:r>
              <a:rPr lang="en-US" dirty="0"/>
              <a:t>e</a:t>
            </a:r>
            <a:r>
              <a:rPr lang="sr-Latn-RS" dirty="0"/>
              <a:t>čenica sadrži termove koji predstavljaju objekte</a:t>
            </a:r>
          </a:p>
          <a:p>
            <a:pPr lvl="1"/>
            <a:r>
              <a:rPr lang="sr-Latn-RS" dirty="0"/>
              <a:t>Postoje različiti tipovi simbola</a:t>
            </a:r>
          </a:p>
          <a:p>
            <a:r>
              <a:rPr lang="sr-Latn-RS" dirty="0"/>
              <a:t>Konstantni simboli: A, B, C, Marko, 3,...</a:t>
            </a:r>
          </a:p>
          <a:p>
            <a:pPr lvl="1"/>
            <a:r>
              <a:rPr lang="sr-Latn-RS" dirty="0"/>
              <a:t>Opisuju vrednosti</a:t>
            </a:r>
          </a:p>
          <a:p>
            <a:pPr lvl="1"/>
            <a:r>
              <a:rPr lang="sr-Latn-RS" dirty="0"/>
              <a:t>Predstavljaju jedinstvene objekte (u određenom kontekstu)</a:t>
            </a:r>
          </a:p>
          <a:p>
            <a:r>
              <a:rPr lang="sr-Latn-RS" dirty="0"/>
              <a:t>Predikatski simboli: Mlađi_Nego, Komšije,...</a:t>
            </a:r>
          </a:p>
          <a:p>
            <a:pPr lvl="1"/>
            <a:r>
              <a:rPr lang="sr-Latn-RS" dirty="0"/>
              <a:t>Opisuju relaciju između objekata</a:t>
            </a:r>
          </a:p>
          <a:p>
            <a:r>
              <a:rPr lang="sr-Latn-RS" dirty="0"/>
              <a:t>Funkcijski simboli: Broj_točkova, Visina, Roditelj_Od</a:t>
            </a:r>
          </a:p>
          <a:p>
            <a:pPr lvl="1"/>
            <a:r>
              <a:rPr lang="sr-Latn-RS" dirty="0"/>
              <a:t>Dati objekat je u relaciji sa tačno određenim drugim objektom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357097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Semantika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51054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Pruža interpretaciju za bazične konstrukte</a:t>
            </a:r>
          </a:p>
          <a:p>
            <a:pPr lvl="1"/>
            <a:r>
              <a:rPr lang="sr-Latn-RS" dirty="0"/>
              <a:t>obično se određuje značenjem imena simbola</a:t>
            </a:r>
          </a:p>
          <a:p>
            <a:r>
              <a:rPr lang="sr-Latn-RS" dirty="0"/>
              <a:t>Konstantni simboli:</a:t>
            </a:r>
          </a:p>
          <a:p>
            <a:pPr lvl="1"/>
            <a:r>
              <a:rPr lang="sr-Latn-RS" dirty="0"/>
              <a:t>njihova intrepretacija ukazuje na objekte iz realnog sveta </a:t>
            </a:r>
          </a:p>
          <a:p>
            <a:r>
              <a:rPr lang="sr-Latn-RS" dirty="0"/>
              <a:t>Predikatski simboli:</a:t>
            </a:r>
          </a:p>
          <a:p>
            <a:pPr lvl="1"/>
            <a:r>
              <a:rPr lang="sr-Latn-RS" dirty="0"/>
              <a:t>njihova intrepretacija ukazuje na specifičnu relaciju u modelu između objekata</a:t>
            </a:r>
          </a:p>
          <a:p>
            <a:r>
              <a:rPr lang="sr-Latn-RS" dirty="0"/>
              <a:t>Funkcijski simboli:</a:t>
            </a:r>
          </a:p>
          <a:p>
            <a:pPr lvl="1"/>
            <a:r>
              <a:rPr lang="sr-Latn-RS" dirty="0"/>
              <a:t>Identifikuju objekat koji se odnosi na ntorku drugih objekata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240297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Termovi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5105400"/>
          </a:xfrm>
        </p:spPr>
        <p:txBody>
          <a:bodyPr>
            <a:normAutofit/>
          </a:bodyPr>
          <a:lstStyle/>
          <a:p>
            <a:r>
              <a:rPr lang="sr-Latn-RS" dirty="0"/>
              <a:t>Logički izrazi koji definišu objekte</a:t>
            </a:r>
          </a:p>
          <a:p>
            <a:r>
              <a:rPr lang="sr-Latn-RS" dirty="0"/>
              <a:t>Objektne konstante i objektne varijable su termovi</a:t>
            </a:r>
          </a:p>
          <a:p>
            <a:r>
              <a:rPr lang="sr-Latn-RS" dirty="0"/>
              <a:t>Kompleksni termovi se konstruišu od funkcijskih simbola i jednostvanih termova, koji se uokviruju zagradama</a:t>
            </a:r>
          </a:p>
          <a:p>
            <a:endParaRPr lang="sr-Latn-R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86063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Logika prvog reda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/>
              <a:t>U logici prvog reda signatura se sastoji od dva skupa simbola:</a:t>
            </a:r>
          </a:p>
          <a:p>
            <a:pPr lvl="1"/>
            <a:r>
              <a:rPr lang="sr-Latn-RS" i="1" dirty="0"/>
              <a:t>Funkcijskih simbola</a:t>
            </a:r>
            <a:r>
              <a:rPr lang="sr-Latn-RS" dirty="0"/>
              <a:t> </a:t>
            </a:r>
            <a:r>
              <a:rPr lang="en-US" dirty="0" err="1"/>
              <a:t>npr</a:t>
            </a:r>
            <a:r>
              <a:rPr lang="en-US" dirty="0"/>
              <a:t>.</a:t>
            </a:r>
            <a:r>
              <a:rPr lang="en-US" i="1" dirty="0"/>
              <a:t> </a:t>
            </a:r>
            <a:r>
              <a:rPr lang="sr-Latn-RS" b="1" dirty="0"/>
              <a:t>broj_</a:t>
            </a:r>
            <a:r>
              <a:rPr lang="en-US" b="1" dirty="0" err="1"/>
              <a:t>zajedni</a:t>
            </a:r>
            <a:r>
              <a:rPr lang="sr-Latn-RS" b="1" dirty="0"/>
              <a:t>čkih_prijatelja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sr-Latn-RS" dirty="0"/>
              <a:t>,z</a:t>
            </a:r>
            <a:r>
              <a:rPr lang="en-US" dirty="0"/>
              <a:t>)</a:t>
            </a:r>
            <a:r>
              <a:rPr lang="sr-Latn-RS" dirty="0"/>
              <a:t> - f</a:t>
            </a:r>
            <a:r>
              <a:rPr lang="sr-Latn-RS" baseline="30000" dirty="0"/>
              <a:t>n</a:t>
            </a:r>
            <a:r>
              <a:rPr lang="sr-Latn-RS" baseline="-25000" dirty="0"/>
              <a:t>0</a:t>
            </a:r>
            <a:r>
              <a:rPr lang="sr-Latn-RS" dirty="0"/>
              <a:t>, f</a:t>
            </a:r>
            <a:r>
              <a:rPr lang="sr-Latn-RS" baseline="30000" dirty="0"/>
              <a:t>n</a:t>
            </a:r>
            <a:r>
              <a:rPr lang="sr-Latn-RS" baseline="-25000" dirty="0"/>
              <a:t>1</a:t>
            </a:r>
            <a:r>
              <a:rPr lang="sr-Latn-RS" dirty="0"/>
              <a:t>, f</a:t>
            </a:r>
            <a:r>
              <a:rPr lang="sr-Latn-RS" baseline="30000" dirty="0"/>
              <a:t>n</a:t>
            </a:r>
            <a:r>
              <a:rPr lang="sr-Latn-RS" baseline="-25000" dirty="0"/>
              <a:t>2</a:t>
            </a:r>
            <a:r>
              <a:rPr lang="sr-Latn-RS" dirty="0"/>
              <a:t>, ...</a:t>
            </a:r>
            <a:endParaRPr lang="sr-Latn-RS" baseline="30000" dirty="0"/>
          </a:p>
          <a:p>
            <a:pPr lvl="1"/>
            <a:r>
              <a:rPr lang="sr-Latn-RS" i="1" dirty="0"/>
              <a:t>Predikatskih simbola</a:t>
            </a:r>
            <a:r>
              <a:rPr lang="sr-Latn-RS" dirty="0"/>
              <a:t> </a:t>
            </a:r>
            <a:r>
              <a:rPr lang="en-US" dirty="0" err="1"/>
              <a:t>npr</a:t>
            </a:r>
            <a:r>
              <a:rPr lang="en-US" dirty="0"/>
              <a:t>. </a:t>
            </a:r>
            <a:r>
              <a:rPr lang="sr-Latn-RS" b="1" dirty="0"/>
              <a:t>je_ptica</a:t>
            </a:r>
            <a:r>
              <a:rPr lang="en-US" dirty="0"/>
              <a:t>(x)</a:t>
            </a:r>
            <a:r>
              <a:rPr lang="sr-Latn-RS" dirty="0"/>
              <a:t> - P</a:t>
            </a:r>
            <a:r>
              <a:rPr lang="sr-Latn-RS" baseline="30000" dirty="0"/>
              <a:t>n</a:t>
            </a:r>
            <a:r>
              <a:rPr lang="sr-Latn-RS" baseline="-25000" dirty="0"/>
              <a:t>0</a:t>
            </a:r>
            <a:r>
              <a:rPr lang="sr-Latn-RS" dirty="0"/>
              <a:t>, P</a:t>
            </a:r>
            <a:r>
              <a:rPr lang="sr-Latn-RS" baseline="30000" dirty="0"/>
              <a:t>n</a:t>
            </a:r>
            <a:r>
              <a:rPr lang="sr-Latn-RS" baseline="-25000" dirty="0"/>
              <a:t>1</a:t>
            </a:r>
            <a:r>
              <a:rPr lang="sr-Latn-RS" dirty="0"/>
              <a:t>, P</a:t>
            </a:r>
            <a:r>
              <a:rPr lang="sr-Latn-RS" baseline="30000" dirty="0"/>
              <a:t>n</a:t>
            </a:r>
            <a:r>
              <a:rPr lang="sr-Latn-RS" baseline="-25000" dirty="0"/>
              <a:t>2</a:t>
            </a:r>
            <a:r>
              <a:rPr lang="sr-Latn-RS" dirty="0"/>
              <a:t>, ... </a:t>
            </a:r>
          </a:p>
          <a:p>
            <a:r>
              <a:rPr lang="sr-Latn-RS" dirty="0"/>
              <a:t>Svaki od ovih simbola ima dodeljenu </a:t>
            </a:r>
            <a:r>
              <a:rPr lang="sr-Latn-RS" i="1" dirty="0"/>
              <a:t>arnost</a:t>
            </a:r>
            <a:r>
              <a:rPr lang="sr-Latn-RS" dirty="0"/>
              <a:t> (arity) – relacija između </a:t>
            </a:r>
            <a:r>
              <a:rPr lang="en-US" dirty="0"/>
              <a:t>n </a:t>
            </a:r>
            <a:r>
              <a:rPr lang="sr-Latn-RS" dirty="0"/>
              <a:t>elemenata</a:t>
            </a:r>
          </a:p>
          <a:p>
            <a:pPr lvl="1"/>
            <a:r>
              <a:rPr lang="sr-Latn-RS" dirty="0"/>
              <a:t>Predikstaski simboli arnosti 0 su </a:t>
            </a:r>
            <a:r>
              <a:rPr lang="sr-Latn-RS" i="1" dirty="0"/>
              <a:t>propozicione konstante</a:t>
            </a:r>
            <a:endParaRPr lang="en-US" i="1" dirty="0"/>
          </a:p>
          <a:p>
            <a:pPr lvl="1"/>
            <a:r>
              <a:rPr lang="sr-Latn-RS" dirty="0"/>
              <a:t>Funkcijski simboli arnosti 0 su </a:t>
            </a:r>
            <a:r>
              <a:rPr lang="sr-Latn-RS" i="1" dirty="0"/>
              <a:t>objektne konstante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3604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Logika prvog reda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sr-Latn-RS" i="1" dirty="0"/>
              <a:t>Objektne varijable</a:t>
            </a:r>
            <a:r>
              <a:rPr lang="sr-Latn-RS" dirty="0"/>
              <a:t> su elementi koje čine nizovi objektnih simbola</a:t>
            </a:r>
          </a:p>
          <a:p>
            <a:pPr lvl="1"/>
            <a:r>
              <a:rPr lang="sr-Latn-RS" dirty="0"/>
              <a:t>Na primer </a:t>
            </a:r>
            <a:r>
              <a:rPr lang="en-GB" i="1" dirty="0"/>
              <a:t>x, y, z, x</a:t>
            </a:r>
            <a:r>
              <a:rPr lang="en-GB" dirty="0"/>
              <a:t>1</a:t>
            </a:r>
            <a:r>
              <a:rPr lang="en-GB" i="1" dirty="0"/>
              <a:t>, y</a:t>
            </a:r>
            <a:r>
              <a:rPr lang="en-GB" dirty="0"/>
              <a:t>1</a:t>
            </a:r>
            <a:r>
              <a:rPr lang="en-GB" i="1" dirty="0"/>
              <a:t>, z</a:t>
            </a:r>
            <a:r>
              <a:rPr lang="en-GB" dirty="0"/>
              <a:t>1</a:t>
            </a:r>
            <a:endParaRPr lang="sr-Latn-RS" dirty="0"/>
          </a:p>
          <a:p>
            <a:r>
              <a:rPr lang="sr-Latn-RS" i="1" dirty="0"/>
              <a:t>Termovi</a:t>
            </a:r>
            <a:r>
              <a:rPr lang="sr-Latn-RS" dirty="0"/>
              <a:t> signature </a:t>
            </a:r>
            <a:r>
              <a:rPr lang="el-GR" i="1" dirty="0"/>
              <a:t>σ</a:t>
            </a:r>
            <a:r>
              <a:rPr lang="sr-Latn-RS" i="1" dirty="0"/>
              <a:t> </a:t>
            </a:r>
            <a:r>
              <a:rPr lang="sr-Latn-RS" dirty="0"/>
              <a:t>su sačinjeni od </a:t>
            </a:r>
            <a:r>
              <a:rPr lang="sr-Latn-RS" b="1" i="1" dirty="0"/>
              <a:t>objektnih varijabli, objektnih konstanti</a:t>
            </a:r>
            <a:r>
              <a:rPr lang="sr-Latn-RS" i="1" dirty="0"/>
              <a:t> </a:t>
            </a:r>
            <a:r>
              <a:rPr lang="sr-Latn-RS" dirty="0"/>
              <a:t>i </a:t>
            </a:r>
            <a:r>
              <a:rPr lang="sr-Latn-RS" b="1" i="1" dirty="0"/>
              <a:t>funkcijskih simbola</a:t>
            </a:r>
            <a:r>
              <a:rPr lang="sr-Latn-RS" i="1" dirty="0"/>
              <a:t> </a:t>
            </a:r>
            <a:r>
              <a:rPr lang="sr-Latn-RS" dirty="0"/>
              <a:t>za </a:t>
            </a:r>
            <a:r>
              <a:rPr lang="el-GR" i="1" dirty="0"/>
              <a:t>σ</a:t>
            </a:r>
            <a:endParaRPr lang="sr-Latn-RS" i="1" dirty="0"/>
          </a:p>
          <a:p>
            <a:r>
              <a:rPr lang="sr-Latn-RS" b="1" i="1" dirty="0"/>
              <a:t>Atomična formula</a:t>
            </a:r>
            <a:r>
              <a:rPr lang="sr-Latn-RS" b="1" dirty="0"/>
              <a:t> signature </a:t>
            </a:r>
            <a:r>
              <a:rPr lang="el-GR" b="1" i="1" dirty="0"/>
              <a:t>σ</a:t>
            </a:r>
            <a:r>
              <a:rPr lang="sr-Latn-RS" i="1" dirty="0"/>
              <a:t> </a:t>
            </a:r>
            <a:r>
              <a:rPr lang="en-GB" dirty="0"/>
              <a:t>je</a:t>
            </a:r>
            <a:r>
              <a:rPr lang="en-GB" i="1" dirty="0"/>
              <a:t> </a:t>
            </a:r>
            <a:r>
              <a:rPr lang="sr-Latn-RS" dirty="0"/>
              <a:t>izraz oblika </a:t>
            </a:r>
            <a:r>
              <a:rPr lang="fr-FR" i="1" dirty="0"/>
              <a:t>P(t</a:t>
            </a:r>
            <a:r>
              <a:rPr lang="fr-FR" baseline="-25000" dirty="0"/>
              <a:t>1</a:t>
            </a:r>
            <a:r>
              <a:rPr lang="fr-FR" i="1" dirty="0"/>
              <a:t>, . . . , </a:t>
            </a:r>
            <a:r>
              <a:rPr lang="fr-FR" i="1" dirty="0" err="1"/>
              <a:t>t</a:t>
            </a:r>
            <a:r>
              <a:rPr lang="fr-FR" i="1" baseline="-25000" dirty="0" err="1"/>
              <a:t>n</a:t>
            </a:r>
            <a:r>
              <a:rPr lang="fr-FR" i="1" dirty="0"/>
              <a:t>)</a:t>
            </a:r>
            <a:r>
              <a:rPr lang="sr-Latn-RS" dirty="0"/>
              <a:t>, gde je </a:t>
            </a:r>
            <a:r>
              <a:rPr lang="sr-Latn-RS" i="1" dirty="0"/>
              <a:t>P</a:t>
            </a:r>
            <a:r>
              <a:rPr lang="sr-Latn-RS" dirty="0"/>
              <a:t> predikat arnosti </a:t>
            </a:r>
            <a:r>
              <a:rPr lang="sr-Latn-RS" i="1" dirty="0"/>
              <a:t>n</a:t>
            </a:r>
            <a:r>
              <a:rPr lang="sr-Latn-RS" dirty="0"/>
              <a:t>, a t</a:t>
            </a:r>
            <a:r>
              <a:rPr lang="sr-Latn-RS" baseline="-25000" dirty="0"/>
              <a:t>i </a:t>
            </a:r>
            <a:r>
              <a:rPr lang="sr-Latn-RS" dirty="0"/>
              <a:t>term signature </a:t>
            </a:r>
            <a:r>
              <a:rPr lang="el-GR" i="1" dirty="0"/>
              <a:t>σ</a:t>
            </a:r>
            <a:endParaRPr lang="sr-Latn-RS" i="1" dirty="0"/>
          </a:p>
          <a:p>
            <a:r>
              <a:rPr lang="sr-Latn-RS" b="1" i="1" dirty="0"/>
              <a:t>Formule</a:t>
            </a:r>
            <a:r>
              <a:rPr lang="sr-Latn-RS" b="1" dirty="0"/>
              <a:t> logike prvog reda formiraju se od atomičnih formula upotrebom </a:t>
            </a:r>
            <a:r>
              <a:rPr lang="sr-Latn-RS" b="1" i="1" dirty="0"/>
              <a:t>propozicionih veznika </a:t>
            </a:r>
            <a:r>
              <a:rPr lang="sr-Latn-RS" dirty="0"/>
              <a:t>(</a:t>
            </a:r>
            <a:r>
              <a:rPr lang="en-GB" dirty="0"/>
              <a:t>∧, ∨, →</a:t>
            </a:r>
            <a:r>
              <a:rPr lang="sr-Latn-RS" dirty="0"/>
              <a:t>,..</a:t>
            </a:r>
            <a:r>
              <a:rPr lang="en-GB" dirty="0"/>
              <a:t> </a:t>
            </a:r>
            <a:r>
              <a:rPr lang="sr-Latn-RS" dirty="0"/>
              <a:t>) i </a:t>
            </a:r>
            <a:r>
              <a:rPr lang="sr-Latn-RS" b="1" i="1" dirty="0"/>
              <a:t>kvantifikatora</a:t>
            </a:r>
            <a:r>
              <a:rPr lang="sr-Latn-RS" dirty="0"/>
              <a:t> </a:t>
            </a:r>
            <a:r>
              <a:rPr lang="en-GB" dirty="0"/>
              <a:t>∀</a:t>
            </a:r>
            <a:r>
              <a:rPr lang="sr-Latn-RS" dirty="0"/>
              <a:t> i</a:t>
            </a:r>
            <a:r>
              <a:rPr lang="en-GB" dirty="0"/>
              <a:t> ∃.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94941763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GB" sz="1200">
                <a:latin typeface="Arial" charset="0"/>
              </a:rPr>
              <a:t>AIC</a:t>
            </a:r>
          </a:p>
        </p:txBody>
      </p:sp>
      <p:sp>
        <p:nvSpPr>
          <p:cNvPr id="430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498CA43-8EB8-4AD2-84B2-254CDAE1E2A1}" type="slidenum">
              <a:rPr lang="en-GB" sz="1200" smtClean="0">
                <a:latin typeface="Arial" charset="0"/>
              </a:rPr>
              <a:pPr/>
              <a:t>205</a:t>
            </a:fld>
            <a:endParaRPr lang="en-GB" sz="1200">
              <a:latin typeface="Arial" charset="0"/>
            </a:endParaRP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Jednakost termova</a:t>
            </a:r>
            <a:endParaRPr lang="el-GR" dirty="0"/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r>
              <a:rPr lang="en-US" i="1" dirty="0"/>
              <a:t>term</a:t>
            </a:r>
            <a:r>
              <a:rPr lang="en-US" i="1" baseline="-25000" dirty="0"/>
              <a:t>1</a:t>
            </a:r>
            <a:r>
              <a:rPr lang="en-US" i="1" dirty="0"/>
              <a:t> = term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sr-Latn-RS" dirty="0"/>
              <a:t>su jednaka za datu intrepretaciju akko </a:t>
            </a:r>
            <a:r>
              <a:rPr lang="en-US" i="1" dirty="0"/>
              <a:t>term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  <a:r>
              <a:rPr lang="sr-Latn-RS" dirty="0"/>
              <a:t>i</a:t>
            </a:r>
            <a:r>
              <a:rPr lang="en-US" dirty="0"/>
              <a:t> </a:t>
            </a:r>
            <a:r>
              <a:rPr lang="en-US" i="1" dirty="0"/>
              <a:t>term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sr-Latn-RS" dirty="0"/>
              <a:t>predstavljaju isti objekat</a:t>
            </a:r>
            <a:endParaRPr lang="en-US" dirty="0"/>
          </a:p>
          <a:p>
            <a:pPr lvl="4"/>
            <a:endParaRPr lang="en-US" dirty="0"/>
          </a:p>
          <a:p>
            <a:r>
              <a:rPr lang="sr-Latn-RS" dirty="0"/>
              <a:t>Npr.</a:t>
            </a:r>
            <a:r>
              <a:rPr lang="en-US" dirty="0"/>
              <a:t>, </a:t>
            </a:r>
            <a:r>
              <a:rPr lang="sr-Latn-RS" dirty="0"/>
              <a:t>definicija </a:t>
            </a:r>
            <a:r>
              <a:rPr lang="en-US" i="1" dirty="0"/>
              <a:t>Sibling</a:t>
            </a:r>
            <a:r>
              <a:rPr lang="en-US" dirty="0"/>
              <a:t> </a:t>
            </a:r>
            <a:r>
              <a:rPr lang="sr-Latn-RS" dirty="0"/>
              <a:t>u odnosu na termove </a:t>
            </a:r>
            <a:r>
              <a:rPr lang="en-US" i="1" dirty="0"/>
              <a:t>Parent</a:t>
            </a:r>
            <a:r>
              <a:rPr lang="en-US" dirty="0"/>
              <a:t>:</a:t>
            </a:r>
          </a:p>
          <a:p>
            <a:pPr lvl="1">
              <a:buFontTx/>
              <a:buNone/>
            </a:pPr>
            <a:r>
              <a:rPr lang="en-US" dirty="0">
                <a:sym typeface="Symbol" pitchFamily="18" charset="2"/>
              </a:rPr>
              <a:t></a:t>
            </a:r>
            <a:r>
              <a:rPr lang="en-US" i="1" dirty="0" err="1"/>
              <a:t>x,y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i="1" dirty="0"/>
              <a:t>Sibling(</a:t>
            </a:r>
            <a:r>
              <a:rPr lang="en-US" i="1" dirty="0" err="1"/>
              <a:t>x,y</a:t>
            </a:r>
            <a:r>
              <a:rPr lang="en-US" i="1" dirty="0"/>
              <a:t>) </a:t>
            </a:r>
            <a:r>
              <a:rPr lang="en-US" dirty="0">
                <a:sym typeface="Symbol" pitchFamily="18" charset="2"/>
              </a:rPr>
              <a:t> </a:t>
            </a:r>
            <a:r>
              <a:rPr lang="en-US" dirty="0"/>
              <a:t>[</a:t>
            </a:r>
            <a:r>
              <a:rPr lang="en-US" dirty="0">
                <a:sym typeface="Symbol" pitchFamily="18" charset="2"/>
              </a:rPr>
              <a:t></a:t>
            </a:r>
            <a:r>
              <a:rPr lang="en-US" dirty="0"/>
              <a:t>(x = y) </a:t>
            </a:r>
            <a:r>
              <a:rPr lang="en-US" dirty="0">
                <a:sym typeface="Symbol" pitchFamily="18" charset="2"/>
              </a:rPr>
              <a:t> </a:t>
            </a:r>
            <a:r>
              <a:rPr lang="en-US" dirty="0"/>
              <a:t> </a:t>
            </a:r>
            <a:r>
              <a:rPr lang="en-US" dirty="0">
                <a:sym typeface="Symbol" pitchFamily="18" charset="2"/>
              </a:rPr>
              <a:t></a:t>
            </a:r>
            <a:r>
              <a:rPr lang="en-US" dirty="0" err="1"/>
              <a:t>m,f</a:t>
            </a:r>
            <a:r>
              <a:rPr lang="en-US" dirty="0"/>
              <a:t> </a:t>
            </a:r>
            <a:r>
              <a:rPr lang="en-US" dirty="0">
                <a:sym typeface="Symbol" pitchFamily="18" charset="2"/>
              </a:rPr>
              <a:t></a:t>
            </a:r>
            <a:r>
              <a:rPr lang="en-US" dirty="0"/>
              <a:t> (m = f) </a:t>
            </a:r>
            <a:r>
              <a:rPr lang="en-US" dirty="0">
                <a:sym typeface="Symbol" pitchFamily="18" charset="2"/>
              </a:rPr>
              <a:t> </a:t>
            </a:r>
            <a:r>
              <a:rPr lang="en-US" dirty="0"/>
              <a:t>Parent(</a:t>
            </a:r>
            <a:r>
              <a:rPr lang="en-US" dirty="0" err="1"/>
              <a:t>m,x</a:t>
            </a:r>
            <a:r>
              <a:rPr lang="en-US" dirty="0"/>
              <a:t>) </a:t>
            </a:r>
            <a:r>
              <a:rPr lang="en-US" dirty="0">
                <a:sym typeface="Symbol" pitchFamily="18" charset="2"/>
              </a:rPr>
              <a:t> </a:t>
            </a:r>
            <a:r>
              <a:rPr lang="en-US" dirty="0"/>
              <a:t>Parent(</a:t>
            </a:r>
            <a:r>
              <a:rPr lang="en-US" dirty="0" err="1"/>
              <a:t>f,x</a:t>
            </a:r>
            <a:r>
              <a:rPr lang="en-US" dirty="0"/>
              <a:t>) </a:t>
            </a:r>
            <a:r>
              <a:rPr lang="en-US" dirty="0">
                <a:sym typeface="Symbol" pitchFamily="18" charset="2"/>
              </a:rPr>
              <a:t></a:t>
            </a:r>
            <a:r>
              <a:rPr lang="en-US" dirty="0"/>
              <a:t> Parent(</a:t>
            </a:r>
            <a:r>
              <a:rPr lang="en-US" dirty="0" err="1"/>
              <a:t>m,y</a:t>
            </a:r>
            <a:r>
              <a:rPr lang="en-US" dirty="0"/>
              <a:t>) </a:t>
            </a:r>
            <a:r>
              <a:rPr lang="en-US" dirty="0">
                <a:sym typeface="Symbol" pitchFamily="18" charset="2"/>
              </a:rPr>
              <a:t></a:t>
            </a:r>
            <a:r>
              <a:rPr lang="en-US" dirty="0"/>
              <a:t>  Parent(</a:t>
            </a:r>
            <a:r>
              <a:rPr lang="en-US" dirty="0" err="1"/>
              <a:t>f,y</a:t>
            </a:r>
            <a:r>
              <a:rPr lang="en-US" dirty="0"/>
              <a:t>)]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6733876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Logika prvog reda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Konstante: </a:t>
            </a:r>
            <a:r>
              <a:rPr lang="en-IE" dirty="0" err="1"/>
              <a:t>KingJohn</a:t>
            </a:r>
            <a:r>
              <a:rPr lang="en-IE" dirty="0"/>
              <a:t>, </a:t>
            </a:r>
            <a:r>
              <a:rPr lang="en-IE" dirty="0" err="1"/>
              <a:t>RichardTheLionHart</a:t>
            </a:r>
            <a:r>
              <a:rPr lang="sr-Latn-RS" dirty="0"/>
              <a:t>, </a:t>
            </a:r>
            <a:r>
              <a:rPr lang="en-IE" dirty="0"/>
              <a:t>2, TCD, …</a:t>
            </a:r>
          </a:p>
          <a:p>
            <a:r>
              <a:rPr lang="sr-Latn-RS" dirty="0"/>
              <a:t>Predikati: </a:t>
            </a:r>
            <a:r>
              <a:rPr lang="en-IE" dirty="0"/>
              <a:t>Brother, &gt;, …</a:t>
            </a:r>
          </a:p>
          <a:p>
            <a:r>
              <a:rPr lang="sr-Latn-RS" dirty="0"/>
              <a:t>Fukcije: </a:t>
            </a:r>
            <a:r>
              <a:rPr lang="en-IE" dirty="0" err="1"/>
              <a:t>Sqrt</a:t>
            </a:r>
            <a:r>
              <a:rPr lang="en-IE" dirty="0"/>
              <a:t>, Length</a:t>
            </a:r>
            <a:r>
              <a:rPr lang="sr-Latn-RS" dirty="0"/>
              <a:t>, </a:t>
            </a:r>
            <a:r>
              <a:rPr lang="en-IE" dirty="0" err="1"/>
              <a:t>LeftLegOf</a:t>
            </a:r>
            <a:r>
              <a:rPr lang="en-IE" dirty="0"/>
              <a:t>,…</a:t>
            </a:r>
          </a:p>
          <a:p>
            <a:r>
              <a:rPr lang="sr-Latn-RS" dirty="0"/>
              <a:t>Objektne varijable: </a:t>
            </a:r>
            <a:r>
              <a:rPr lang="en-IE" dirty="0"/>
              <a:t>x, y, a, b,…</a:t>
            </a:r>
          </a:p>
          <a:p>
            <a:r>
              <a:rPr lang="sr-Latn-RS" dirty="0"/>
              <a:t>Propozicioni veznici: </a:t>
            </a:r>
            <a:r>
              <a:rPr lang="en-US" dirty="0">
                <a:sym typeface="Symbol" pitchFamily="18" charset="2"/>
              </a:rPr>
              <a:t></a:t>
            </a:r>
            <a:r>
              <a:rPr lang="sr-Latn-RS" dirty="0">
                <a:sym typeface="Symbol" pitchFamily="18" charset="2"/>
              </a:rPr>
              <a:t>, </a:t>
            </a:r>
            <a:r>
              <a:rPr lang="en-US" dirty="0">
                <a:sym typeface="Symbol" pitchFamily="18" charset="2"/>
              </a:rPr>
              <a:t></a:t>
            </a:r>
            <a:r>
              <a:rPr lang="sr-Latn-RS" dirty="0">
                <a:sym typeface="Symbol" pitchFamily="18" charset="2"/>
              </a:rPr>
              <a:t>, </a:t>
            </a:r>
            <a:r>
              <a:rPr lang="en-US" dirty="0">
                <a:sym typeface="Symbol" pitchFamily="18" charset="2"/>
              </a:rPr>
              <a:t></a:t>
            </a:r>
            <a:r>
              <a:rPr lang="sr-Latn-RS" dirty="0">
                <a:sym typeface="Symbol" pitchFamily="18" charset="2"/>
              </a:rPr>
              <a:t>, </a:t>
            </a:r>
            <a:r>
              <a:rPr lang="en-US" dirty="0">
                <a:sym typeface="Symbol" pitchFamily="18" charset="2"/>
              </a:rPr>
              <a:t></a:t>
            </a:r>
            <a:r>
              <a:rPr lang="sr-Latn-RS" dirty="0">
                <a:sym typeface="Symbol" pitchFamily="18" charset="2"/>
              </a:rPr>
              <a:t>, </a:t>
            </a:r>
            <a:r>
              <a:rPr lang="en-US" dirty="0">
                <a:sym typeface="Symbol" pitchFamily="18" charset="2"/>
              </a:rPr>
              <a:t></a:t>
            </a:r>
            <a:endParaRPr lang="sr-Latn-RS" dirty="0">
              <a:sym typeface="Symbol" pitchFamily="18" charset="2"/>
            </a:endParaRPr>
          </a:p>
          <a:p>
            <a:r>
              <a:rPr lang="en-US" dirty="0" err="1"/>
              <a:t>Veznik</a:t>
            </a:r>
            <a:r>
              <a:rPr lang="en-US" dirty="0"/>
              <a:t> </a:t>
            </a:r>
            <a:r>
              <a:rPr lang="en-US" dirty="0" err="1"/>
              <a:t>jednakosti</a:t>
            </a:r>
            <a:r>
              <a:rPr lang="en-US" dirty="0"/>
              <a:t>: =</a:t>
            </a:r>
          </a:p>
          <a:p>
            <a:r>
              <a:rPr lang="en-US" dirty="0"/>
              <a:t>K</a:t>
            </a:r>
            <a:r>
              <a:rPr lang="sr-Latn-RS" dirty="0"/>
              <a:t>vantifikator</a:t>
            </a:r>
            <a:r>
              <a:rPr lang="en-US" dirty="0"/>
              <a:t>i: </a:t>
            </a:r>
            <a:r>
              <a:rPr lang="en-US" dirty="0">
                <a:sym typeface="Symbol" pitchFamily="18" charset="2"/>
              </a:rPr>
              <a:t>, 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005659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</a:t>
            </a:r>
            <a:endParaRPr lang="en-GB" dirty="0"/>
          </a:p>
        </p:txBody>
      </p:sp>
      <p:sp>
        <p:nvSpPr>
          <p:cNvPr id="5" name="Rectangle 9"/>
          <p:cNvSpPr txBox="1">
            <a:spLocks noChangeArrowheads="1"/>
          </p:cNvSpPr>
          <p:nvPr/>
        </p:nvSpPr>
        <p:spPr>
          <a:xfrm>
            <a:off x="50800" y="1371600"/>
            <a:ext cx="4321175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sr-Latn-RS" sz="2400" b="1" dirty="0"/>
              <a:t>Formule</a:t>
            </a:r>
            <a:endParaRPr lang="en-IE" sz="2400" b="1" dirty="0"/>
          </a:p>
          <a:p>
            <a:pPr>
              <a:buFontTx/>
              <a:buNone/>
            </a:pPr>
            <a:r>
              <a:rPr lang="en-IE" sz="1800" dirty="0"/>
              <a:t>Brother(</a:t>
            </a:r>
            <a:r>
              <a:rPr lang="en-IE" sz="1800" dirty="0" err="1"/>
              <a:t>KingJohn</a:t>
            </a:r>
            <a:r>
              <a:rPr lang="en-IE" sz="1800" dirty="0"/>
              <a:t>, </a:t>
            </a:r>
            <a:r>
              <a:rPr lang="en-IE" sz="1800" dirty="0" err="1"/>
              <a:t>RichardTheLionHart</a:t>
            </a:r>
            <a:r>
              <a:rPr lang="en-IE" sz="1800" dirty="0"/>
              <a:t>)</a:t>
            </a:r>
          </a:p>
          <a:p>
            <a:pPr>
              <a:buFontTx/>
              <a:buNone/>
            </a:pPr>
            <a:endParaRPr lang="en-IE" sz="1800" dirty="0"/>
          </a:p>
          <a:p>
            <a:pPr>
              <a:buFontTx/>
              <a:buNone/>
            </a:pPr>
            <a:r>
              <a:rPr lang="en-IE" sz="1800" dirty="0"/>
              <a:t>&gt; (Length (</a:t>
            </a:r>
            <a:r>
              <a:rPr lang="en-IE" sz="1800" dirty="0" err="1"/>
              <a:t>LeftLegOf</a:t>
            </a:r>
            <a:r>
              <a:rPr lang="en-IE" sz="1800" dirty="0"/>
              <a:t>(</a:t>
            </a:r>
            <a:r>
              <a:rPr lang="en-IE" sz="1800" dirty="0" err="1"/>
              <a:t>RichardThe</a:t>
            </a:r>
            <a:r>
              <a:rPr lang="en-IE" sz="1800" dirty="0"/>
              <a:t>…)</a:t>
            </a:r>
          </a:p>
          <a:p>
            <a:pPr>
              <a:buFontTx/>
              <a:buNone/>
            </a:pPr>
            <a:r>
              <a:rPr lang="en-IE" sz="1800" dirty="0"/>
              <a:t>  (Length (</a:t>
            </a:r>
            <a:r>
              <a:rPr lang="en-IE" sz="1800" dirty="0" err="1"/>
              <a:t>LeftLegOf</a:t>
            </a:r>
            <a:r>
              <a:rPr lang="en-IE" sz="1800" dirty="0"/>
              <a:t>(</a:t>
            </a:r>
            <a:r>
              <a:rPr lang="en-IE" sz="1800" dirty="0" err="1"/>
              <a:t>KingJohn</a:t>
            </a:r>
            <a:r>
              <a:rPr lang="en-IE" sz="1800" dirty="0"/>
              <a:t>) </a:t>
            </a:r>
          </a:p>
          <a:p>
            <a:pPr>
              <a:buFontTx/>
              <a:buNone/>
            </a:pPr>
            <a:endParaRPr lang="en-IE" sz="1800" dirty="0"/>
          </a:p>
          <a:p>
            <a:pPr>
              <a:buFontTx/>
              <a:buNone/>
            </a:pPr>
            <a:r>
              <a:rPr lang="en-IE" sz="1800" dirty="0"/>
              <a:t>Sibling(</a:t>
            </a:r>
            <a:r>
              <a:rPr lang="en-IE" sz="1800" dirty="0" err="1"/>
              <a:t>KingJohn</a:t>
            </a:r>
            <a:r>
              <a:rPr lang="en-IE" sz="1800" dirty="0"/>
              <a:t>, Richard…) </a:t>
            </a:r>
            <a:r>
              <a:rPr lang="en-IE" sz="1800" dirty="0">
                <a:sym typeface="Symbol" pitchFamily="18" charset="2"/>
              </a:rPr>
              <a:t></a:t>
            </a:r>
          </a:p>
          <a:p>
            <a:pPr>
              <a:buFontTx/>
              <a:buNone/>
            </a:pPr>
            <a:r>
              <a:rPr lang="en-IE" sz="1800" dirty="0">
                <a:sym typeface="Symbol" pitchFamily="18" charset="2"/>
              </a:rPr>
              <a:t>Sibling(Richard…, </a:t>
            </a:r>
            <a:r>
              <a:rPr lang="en-IE" sz="1800" dirty="0" err="1">
                <a:sym typeface="Symbol" pitchFamily="18" charset="2"/>
              </a:rPr>
              <a:t>KingJohn</a:t>
            </a:r>
            <a:r>
              <a:rPr lang="en-IE" sz="1800" dirty="0">
                <a:sym typeface="Symbol" pitchFamily="18" charset="2"/>
              </a:rPr>
              <a:t>)</a:t>
            </a:r>
          </a:p>
        </p:txBody>
      </p:sp>
      <p:pic>
        <p:nvPicPr>
          <p:cNvPr id="6" name="Picture 8" descr="KJ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40188" y="1484313"/>
            <a:ext cx="5103812" cy="4270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85869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181EE10-B3E7-4CB3-A3F1-EC3EA999843A}" type="slidenum">
              <a:rPr lang="en-GB" sz="1200" smtClean="0">
                <a:latin typeface="Arial" charset="0"/>
              </a:rPr>
              <a:pPr/>
              <a:t>208</a:t>
            </a:fld>
            <a:endParaRPr lang="en-GB" sz="1200">
              <a:latin typeface="Arial" charset="0"/>
            </a:endParaRP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Kvantifikatori</a:t>
            </a:r>
            <a:endParaRPr lang="en-US" dirty="0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2588" y="1371600"/>
            <a:ext cx="8378825" cy="5029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IE" sz="2400" dirty="0" err="1"/>
              <a:t>Univerzalni</a:t>
            </a:r>
            <a:r>
              <a:rPr lang="en-IE" sz="2400" dirty="0"/>
              <a:t> </a:t>
            </a:r>
            <a:r>
              <a:rPr lang="sr-Latn-RS" sz="2400" dirty="0"/>
              <a:t>kvanitifikator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ym typeface="Symbol" pitchFamily="18" charset="2"/>
              </a:rPr>
              <a:t></a:t>
            </a:r>
            <a:r>
              <a:rPr lang="en-US" sz="2000" i="1" dirty="0">
                <a:sym typeface="Symbol" pitchFamily="18" charset="2"/>
              </a:rPr>
              <a:t>x  At(x, Hogwarts)  Smart(x)</a:t>
            </a:r>
          </a:p>
          <a:p>
            <a:pPr lvl="2">
              <a:lnSpc>
                <a:spcPct val="90000"/>
              </a:lnSpc>
            </a:pPr>
            <a:r>
              <a:rPr lang="en-IE" sz="1800" dirty="0">
                <a:sym typeface="Symbol" pitchFamily="18" charset="2"/>
              </a:rPr>
              <a:t>“Everyone at </a:t>
            </a:r>
            <a:r>
              <a:rPr lang="en-US" sz="1800" i="1" dirty="0">
                <a:sym typeface="Symbol" pitchFamily="18" charset="2"/>
              </a:rPr>
              <a:t>Hogwarts </a:t>
            </a:r>
            <a:r>
              <a:rPr lang="en-IE" sz="1800" dirty="0">
                <a:sym typeface="Symbol" pitchFamily="18" charset="2"/>
              </a:rPr>
              <a:t>is Smart” </a:t>
            </a:r>
          </a:p>
          <a:p>
            <a:pPr lvl="2">
              <a:lnSpc>
                <a:spcPct val="90000"/>
              </a:lnSpc>
            </a:pPr>
            <a:r>
              <a:rPr lang="en-IE" sz="1800" i="1" dirty="0">
                <a:sym typeface="Symbol" pitchFamily="18" charset="2"/>
              </a:rPr>
              <a:t>Being at Hogwarts implies you are smart</a:t>
            </a:r>
          </a:p>
          <a:p>
            <a:pPr lvl="2">
              <a:lnSpc>
                <a:spcPct val="90000"/>
              </a:lnSpc>
            </a:pPr>
            <a:endParaRPr lang="en-IE" sz="1800" i="1" dirty="0"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ym typeface="Symbol" pitchFamily="18" charset="2"/>
              </a:rPr>
              <a:t></a:t>
            </a:r>
            <a:r>
              <a:rPr lang="en-US" sz="2400" dirty="0"/>
              <a:t>x </a:t>
            </a:r>
            <a:r>
              <a:rPr lang="sr-Latn-RS" sz="2400" dirty="0"/>
              <a:t> </a:t>
            </a:r>
            <a:r>
              <a:rPr lang="en-US" sz="2400" i="1" dirty="0"/>
              <a:t>P </a:t>
            </a:r>
            <a:r>
              <a:rPr lang="sr-Latn-RS" sz="2400" dirty="0"/>
              <a:t>se interpretira kao</a:t>
            </a:r>
            <a:r>
              <a:rPr lang="sr-Latn-RS" sz="2400" i="1" dirty="0"/>
              <a:t> </a:t>
            </a:r>
            <a:r>
              <a:rPr lang="en-US" sz="2400" dirty="0">
                <a:sym typeface="Symbol" pitchFamily="18" charset="2"/>
              </a:rPr>
              <a:t></a:t>
            </a:r>
            <a:r>
              <a:rPr lang="en-US" sz="2400" dirty="0"/>
              <a:t>x </a:t>
            </a:r>
            <a:r>
              <a:rPr lang="sr-Latn-RS" sz="2400" dirty="0"/>
              <a:t>važi da </a:t>
            </a:r>
            <a:r>
              <a:rPr lang="en-US" sz="2400" i="1" dirty="0"/>
              <a:t>P</a:t>
            </a:r>
            <a:r>
              <a:rPr lang="en-US" sz="2400" dirty="0"/>
              <a:t> </a:t>
            </a:r>
            <a:r>
              <a:rPr lang="sr-Latn-RS" sz="2400" dirty="0"/>
              <a:t>tačno u modelu m akko je P tačno za savko x koje predstavlja sve moguče objekte u modelu m</a:t>
            </a:r>
            <a:endParaRPr lang="en-US" sz="2400" dirty="0"/>
          </a:p>
          <a:p>
            <a:pPr lvl="4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sr-Latn-RS" sz="2400"/>
              <a:t>Grubo </a:t>
            </a:r>
            <a:r>
              <a:rPr lang="sr-Latn-RS" sz="2400" dirty="0"/>
              <a:t>posmatrano, prethodno je ekvivalentno konjukciji svih mogućih instanci za P za sve moguće vrednosti </a:t>
            </a:r>
            <a:r>
              <a:rPr lang="sr-Latn-RS" sz="2400" dirty="0" err="1"/>
              <a:t>objektnih</a:t>
            </a:r>
            <a:r>
              <a:rPr lang="sr-Latn-RS" sz="2400" dirty="0"/>
              <a:t> varijabli x</a:t>
            </a:r>
            <a:endParaRPr lang="en-US" sz="2400" dirty="0"/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1800" dirty="0"/>
              <a:t>		At(</a:t>
            </a:r>
            <a:r>
              <a:rPr lang="en-US" sz="1800" dirty="0" err="1"/>
              <a:t>KingJohn</a:t>
            </a:r>
            <a:r>
              <a:rPr lang="en-US" sz="1800" dirty="0"/>
              <a:t>,</a:t>
            </a:r>
            <a:r>
              <a:rPr lang="en-US" sz="1800" i="1" dirty="0">
                <a:sym typeface="Symbol" pitchFamily="18" charset="2"/>
              </a:rPr>
              <a:t> Hogwarts</a:t>
            </a:r>
            <a:r>
              <a:rPr lang="en-US" sz="1800" dirty="0"/>
              <a:t>) </a:t>
            </a:r>
            <a:r>
              <a:rPr lang="en-US" sz="1800" dirty="0">
                <a:sym typeface="Symbol" pitchFamily="18" charset="2"/>
              </a:rPr>
              <a:t> </a:t>
            </a:r>
            <a:r>
              <a:rPr lang="en-US" sz="1800" dirty="0"/>
              <a:t>Smart(</a:t>
            </a:r>
            <a:r>
              <a:rPr lang="en-US" sz="1800" dirty="0" err="1"/>
              <a:t>KingJohn</a:t>
            </a:r>
            <a:r>
              <a:rPr lang="en-US" sz="1800" dirty="0"/>
              <a:t>) 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1800" dirty="0">
                <a:sym typeface="Symbol" pitchFamily="18" charset="2"/>
              </a:rPr>
              <a:t>	</a:t>
            </a:r>
            <a:r>
              <a:rPr lang="en-US" sz="1800" dirty="0"/>
              <a:t>	At(Richard, </a:t>
            </a:r>
            <a:r>
              <a:rPr lang="en-US" sz="1800" i="1" dirty="0">
                <a:sym typeface="Symbol" pitchFamily="18" charset="2"/>
              </a:rPr>
              <a:t>Hogwarts</a:t>
            </a:r>
            <a:r>
              <a:rPr lang="en-US" sz="1800" dirty="0"/>
              <a:t>) </a:t>
            </a:r>
            <a:r>
              <a:rPr lang="en-US" sz="1800" dirty="0">
                <a:sym typeface="Symbol" pitchFamily="18" charset="2"/>
              </a:rPr>
              <a:t></a:t>
            </a:r>
            <a:r>
              <a:rPr lang="en-US" sz="1800" dirty="0"/>
              <a:t>  Smart(Richard) 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1800" dirty="0">
                <a:sym typeface="Symbol" pitchFamily="18" charset="2"/>
              </a:rPr>
              <a:t>		</a:t>
            </a:r>
            <a:r>
              <a:rPr lang="en-US" sz="1800" dirty="0"/>
              <a:t>At(Robin, </a:t>
            </a:r>
            <a:r>
              <a:rPr lang="en-US" sz="1800" i="1" dirty="0">
                <a:sym typeface="Symbol" pitchFamily="18" charset="2"/>
              </a:rPr>
              <a:t>Hogwarts</a:t>
            </a:r>
            <a:r>
              <a:rPr lang="en-US" sz="1800" dirty="0"/>
              <a:t>) </a:t>
            </a:r>
            <a:r>
              <a:rPr lang="en-US" sz="1800" dirty="0">
                <a:sym typeface="Symbol" pitchFamily="18" charset="2"/>
              </a:rPr>
              <a:t></a:t>
            </a:r>
            <a:r>
              <a:rPr lang="en-US" sz="1800" dirty="0"/>
              <a:t> Smart(Robin) 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1800" dirty="0">
                <a:sym typeface="Symbol" pitchFamily="18" charset="2"/>
              </a:rPr>
              <a:t>	</a:t>
            </a:r>
            <a:r>
              <a:rPr lang="en-US" sz="1800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318660029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0E16BC5-5AF9-40DF-B076-05C64FD08397}" type="slidenum">
              <a:rPr lang="en-GB" sz="1200" smtClean="0">
                <a:latin typeface="Arial" charset="0"/>
              </a:rPr>
              <a:pPr/>
              <a:t>209</a:t>
            </a:fld>
            <a:endParaRPr lang="en-GB" sz="1200">
              <a:latin typeface="Arial" charset="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Česta greška</a:t>
            </a:r>
            <a:endParaRPr lang="el-GR" dirty="0"/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Uobičajeno se</a:t>
            </a:r>
            <a:r>
              <a:rPr lang="en-US" dirty="0"/>
              <a:t> </a:t>
            </a:r>
            <a:r>
              <a:rPr lang="en-US" dirty="0">
                <a:sym typeface="Symbol" pitchFamily="18" charset="2"/>
              </a:rPr>
              <a:t></a:t>
            </a:r>
            <a:r>
              <a:rPr lang="en-US" dirty="0"/>
              <a:t> </a:t>
            </a:r>
            <a:r>
              <a:rPr lang="sr-Latn-RS" dirty="0"/>
              <a:t>koristi za definisanje relacije u kojoj se koristi kvantifikator </a:t>
            </a:r>
            <a:r>
              <a:rPr lang="en-US" dirty="0">
                <a:sym typeface="Symbol" pitchFamily="18" charset="2"/>
              </a:rPr>
              <a:t></a:t>
            </a:r>
            <a:endParaRPr lang="en-US" dirty="0"/>
          </a:p>
          <a:p>
            <a:r>
              <a:rPr lang="sr-Latn-RS" dirty="0"/>
              <a:t>Česta greška</a:t>
            </a:r>
            <a:r>
              <a:rPr lang="en-US" dirty="0"/>
              <a:t>: </a:t>
            </a:r>
            <a:r>
              <a:rPr lang="sr-Latn-RS" dirty="0"/>
              <a:t>korištenje </a:t>
            </a:r>
            <a:r>
              <a:rPr lang="en-US" dirty="0">
                <a:sym typeface="Symbol" pitchFamily="18" charset="2"/>
              </a:rPr>
              <a:t></a:t>
            </a:r>
            <a:r>
              <a:rPr lang="en-US" dirty="0"/>
              <a:t> </a:t>
            </a:r>
            <a:r>
              <a:rPr lang="sr-Latn-RS" dirty="0"/>
              <a:t>za definisanje relacije u kojoj se koristi kvantifikator </a:t>
            </a:r>
            <a:r>
              <a:rPr lang="en-US" dirty="0">
                <a:sym typeface="Symbol" pitchFamily="18" charset="2"/>
              </a:rPr>
              <a:t></a:t>
            </a:r>
            <a:r>
              <a:rPr lang="en-US" dirty="0"/>
              <a:t>:</a:t>
            </a:r>
          </a:p>
          <a:p>
            <a:pPr lvl="1">
              <a:buFontTx/>
              <a:buNone/>
            </a:pPr>
            <a:r>
              <a:rPr lang="en-US" dirty="0">
                <a:sym typeface="Symbol" pitchFamily="18" charset="2"/>
              </a:rPr>
              <a:t></a:t>
            </a:r>
            <a:r>
              <a:rPr lang="en-US" dirty="0"/>
              <a:t>x At(x,</a:t>
            </a:r>
            <a:r>
              <a:rPr lang="en-US" i="1" dirty="0">
                <a:sym typeface="Symbol" pitchFamily="18" charset="2"/>
              </a:rPr>
              <a:t> Hogwarts</a:t>
            </a:r>
            <a:r>
              <a:rPr lang="en-US" dirty="0"/>
              <a:t>) </a:t>
            </a:r>
            <a:r>
              <a:rPr lang="en-US" dirty="0">
                <a:sym typeface="Symbol" pitchFamily="18" charset="2"/>
              </a:rPr>
              <a:t> </a:t>
            </a:r>
            <a:r>
              <a:rPr lang="en-US" dirty="0"/>
              <a:t>Smart(x)</a:t>
            </a:r>
          </a:p>
          <a:p>
            <a:pPr lvl="1">
              <a:buFontTx/>
              <a:buNone/>
            </a:pPr>
            <a:r>
              <a:rPr lang="en-US" dirty="0"/>
              <a:t>“Everyone is at </a:t>
            </a:r>
            <a:r>
              <a:rPr lang="en-US" i="1" dirty="0">
                <a:sym typeface="Symbol" pitchFamily="18" charset="2"/>
              </a:rPr>
              <a:t>Hogwarts </a:t>
            </a:r>
            <a:r>
              <a:rPr lang="en-US" dirty="0"/>
              <a:t>and everyone is smart”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83488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Primer pravila</a:t>
            </a:r>
            <a:endParaRPr lang="el-GR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98614"/>
            <a:ext cx="8704384" cy="4751387"/>
          </a:xfrm>
        </p:spPr>
        <p:txBody>
          <a:bodyPr>
            <a:normAutofit/>
          </a:bodyPr>
          <a:lstStyle/>
          <a:p>
            <a:r>
              <a:rPr lang="en-US" sz="2800" i="1" dirty="0"/>
              <a:t>bill</a:t>
            </a:r>
            <a:r>
              <a:rPr lang="en-US" sz="2800" dirty="0"/>
              <a:t> </a:t>
            </a:r>
            <a:r>
              <a:rPr lang="sr-Latn-RS" sz="2800" dirty="0"/>
              <a:t>je objekat i </a:t>
            </a:r>
            <a:r>
              <a:rPr lang="en-US" sz="2800" i="1" dirty="0">
                <a:sym typeface="Symbol" pitchFamily="18" charset="2"/>
              </a:rPr>
              <a:t>account </a:t>
            </a:r>
            <a:r>
              <a:rPr lang="sr-Latn-RS" sz="2800" dirty="0">
                <a:sym typeface="Symbol" pitchFamily="18" charset="2"/>
              </a:rPr>
              <a:t>je objekat</a:t>
            </a:r>
            <a:endParaRPr lang="en-US" sz="2800" dirty="0"/>
          </a:p>
          <a:p>
            <a:pPr eaLnBrk="1" hangingPunct="1"/>
            <a:r>
              <a:rPr lang="en-US" sz="2800" i="1" dirty="0"/>
              <a:t>name</a:t>
            </a:r>
            <a:r>
              <a:rPr lang="en-US" sz="2800" dirty="0"/>
              <a:t>, </a:t>
            </a:r>
            <a:r>
              <a:rPr lang="en-US" sz="2800" i="1" dirty="0"/>
              <a:t>status</a:t>
            </a:r>
            <a:r>
              <a:rPr lang="en-US" sz="2800" dirty="0"/>
              <a:t>, </a:t>
            </a:r>
            <a:r>
              <a:rPr lang="en-US" sz="2800" i="1" dirty="0"/>
              <a:t>amount</a:t>
            </a:r>
            <a:r>
              <a:rPr lang="en-US" sz="2800" dirty="0"/>
              <a:t> </a:t>
            </a:r>
            <a:r>
              <a:rPr lang="sr-Latn-RS" sz="2800" dirty="0"/>
              <a:t>su atributi kojima slede njihove vrednosti</a:t>
            </a:r>
            <a:endParaRPr lang="en-US" sz="2800" dirty="0"/>
          </a:p>
          <a:p>
            <a:pPr eaLnBrk="1" hangingPunct="1"/>
            <a:r>
              <a:rPr lang="en-US" sz="2800" i="1" dirty="0"/>
              <a:t>remove</a:t>
            </a:r>
            <a:r>
              <a:rPr lang="en-US" sz="2800" dirty="0"/>
              <a:t> </a:t>
            </a:r>
            <a:r>
              <a:rPr lang="sr-Latn-RS" sz="2800" dirty="0"/>
              <a:t>i</a:t>
            </a:r>
            <a:r>
              <a:rPr lang="en-US" sz="2800" dirty="0"/>
              <a:t> </a:t>
            </a:r>
            <a:r>
              <a:rPr lang="en-US" sz="2800" i="1" dirty="0"/>
              <a:t>assert</a:t>
            </a:r>
            <a:r>
              <a:rPr lang="en-US" sz="2800" dirty="0"/>
              <a:t> </a:t>
            </a:r>
            <a:r>
              <a:rPr lang="sr-Latn-RS" sz="2800" dirty="0"/>
              <a:t>su primitive koje uklanjaju ili dodaju činjenice u radnu memoriju</a:t>
            </a:r>
            <a:endParaRPr lang="en-US" sz="2800" dirty="0"/>
          </a:p>
          <a:p>
            <a:pPr eaLnBrk="1" hangingPunct="1"/>
            <a:r>
              <a:rPr lang="en-US" sz="2800" dirty="0">
                <a:solidFill>
                  <a:srgbClr val="FF0000"/>
                </a:solidFill>
              </a:rPr>
              <a:t>Problem:</a:t>
            </a:r>
          </a:p>
          <a:p>
            <a:pPr lvl="1" eaLnBrk="1" hangingPunct="1"/>
            <a:r>
              <a:rPr lang="sr-Latn-RS" sz="2400" dirty="0">
                <a:solidFill>
                  <a:srgbClr val="FF0000"/>
                </a:solidFill>
              </a:rPr>
              <a:t>Pravilo bi se moralo kreirati za svaki iznos i svaki tip računa</a:t>
            </a:r>
          </a:p>
          <a:p>
            <a:r>
              <a:rPr lang="sr-Latn-RS" sz="2800" b="1" dirty="0">
                <a:solidFill>
                  <a:srgbClr val="00B050"/>
                </a:solidFill>
              </a:rPr>
              <a:t>Rešenje </a:t>
            </a:r>
            <a:endParaRPr lang="en-US" sz="2800" b="1" dirty="0">
              <a:solidFill>
                <a:srgbClr val="00B050"/>
              </a:solidFill>
            </a:endParaRPr>
          </a:p>
          <a:p>
            <a:pPr lvl="1"/>
            <a:r>
              <a:rPr lang="sr-Latn-RS" sz="2400" b="1" dirty="0">
                <a:solidFill>
                  <a:srgbClr val="00B050"/>
                </a:solidFill>
              </a:rPr>
              <a:t>Uvode se varijable, operacije i opeatori</a:t>
            </a:r>
            <a:endParaRPr lang="el-GR" sz="2400" b="1" dirty="0">
              <a:solidFill>
                <a:srgbClr val="00B050"/>
              </a:solidFill>
            </a:endParaRPr>
          </a:p>
          <a:p>
            <a:pPr lvl="1" eaLnBrk="1" hangingPunct="1"/>
            <a:endParaRPr lang="sr-Latn-R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92146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GB" sz="1200">
                <a:latin typeface="Arial" charset="0"/>
              </a:rPr>
              <a:t>AIC</a:t>
            </a: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E1F9702-33CD-470E-92CC-F8E1B3FBBAF1}" type="slidenum">
              <a:rPr lang="en-GB" sz="1200" smtClean="0">
                <a:latin typeface="Arial" charset="0"/>
              </a:rPr>
              <a:pPr/>
              <a:t>210</a:t>
            </a:fld>
            <a:endParaRPr lang="en-GB" sz="1200">
              <a:latin typeface="Arial" charset="0"/>
            </a:endParaRPr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Kvanitfikator</a:t>
            </a:r>
            <a:endParaRPr lang="el-GR" dirty="0"/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73238"/>
            <a:ext cx="7772400" cy="472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sr-Latn-RS" sz="2400" dirty="0"/>
              <a:t>Egzistencijalni kvantifikator</a:t>
            </a:r>
            <a:endParaRPr lang="en-IE" sz="2400" dirty="0"/>
          </a:p>
          <a:p>
            <a:pPr lvl="1"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</a:t>
            </a:r>
            <a:r>
              <a:rPr lang="en-US" sz="2000" i="1" dirty="0">
                <a:sym typeface="Symbol" pitchFamily="18" charset="2"/>
              </a:rPr>
              <a:t>x  At(x, Hogwarts)  Smart(x)</a:t>
            </a:r>
          </a:p>
          <a:p>
            <a:pPr lvl="2">
              <a:lnSpc>
                <a:spcPct val="80000"/>
              </a:lnSpc>
            </a:pPr>
            <a:r>
              <a:rPr lang="en-IE" sz="1800" dirty="0">
                <a:sym typeface="Symbol" pitchFamily="18" charset="2"/>
              </a:rPr>
              <a:t>“Someone at </a:t>
            </a:r>
            <a:r>
              <a:rPr lang="en-US" sz="1800" i="1" dirty="0">
                <a:sym typeface="Symbol" pitchFamily="18" charset="2"/>
              </a:rPr>
              <a:t>Hogwarts </a:t>
            </a:r>
            <a:r>
              <a:rPr lang="en-IE" sz="1800" dirty="0">
                <a:sym typeface="Symbol" pitchFamily="18" charset="2"/>
              </a:rPr>
              <a:t>is Smart” </a:t>
            </a:r>
          </a:p>
          <a:p>
            <a:pPr lvl="2">
              <a:lnSpc>
                <a:spcPct val="80000"/>
              </a:lnSpc>
            </a:pPr>
            <a:r>
              <a:rPr lang="en-IE" sz="1800" i="1" dirty="0">
                <a:sym typeface="Symbol" pitchFamily="18" charset="2"/>
              </a:rPr>
              <a:t>There exists someone who is both at </a:t>
            </a:r>
            <a:r>
              <a:rPr lang="en-US" sz="1800" i="1" dirty="0">
                <a:sym typeface="Symbol" pitchFamily="18" charset="2"/>
              </a:rPr>
              <a:t>Hogwarts </a:t>
            </a:r>
            <a:r>
              <a:rPr lang="en-IE" sz="1800" i="1" dirty="0">
                <a:sym typeface="Symbol" pitchFamily="18" charset="2"/>
              </a:rPr>
              <a:t>and Smart</a:t>
            </a:r>
          </a:p>
          <a:p>
            <a:pPr lvl="2">
              <a:lnSpc>
                <a:spcPct val="80000"/>
              </a:lnSpc>
            </a:pPr>
            <a:endParaRPr lang="en-IE" sz="1800" i="1" dirty="0">
              <a:sym typeface="Symbol" pitchFamily="18" charset="2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sym typeface="Symbol" pitchFamily="18" charset="2"/>
              </a:rPr>
              <a:t></a:t>
            </a:r>
            <a:r>
              <a:rPr lang="en-US" sz="2400" i="1" dirty="0"/>
              <a:t>x</a:t>
            </a:r>
            <a:r>
              <a:rPr lang="en-US" sz="2400" dirty="0"/>
              <a:t> </a:t>
            </a:r>
            <a:r>
              <a:rPr lang="en-US" sz="2400" i="1" dirty="0"/>
              <a:t>P</a:t>
            </a:r>
            <a:r>
              <a:rPr lang="en-US" sz="2400" dirty="0"/>
              <a:t> </a:t>
            </a:r>
            <a:r>
              <a:rPr lang="sr-Latn-RS" sz="2400" dirty="0"/>
              <a:t>se interpretira kao</a:t>
            </a:r>
            <a:r>
              <a:rPr lang="sr-Latn-RS" sz="2400" i="1" dirty="0"/>
              <a:t> </a:t>
            </a:r>
            <a:r>
              <a:rPr lang="en-US" sz="2400" dirty="0">
                <a:sym typeface="Symbol" pitchFamily="18" charset="2"/>
              </a:rPr>
              <a:t></a:t>
            </a:r>
            <a:r>
              <a:rPr lang="en-US" sz="2400" i="1" dirty="0"/>
              <a:t>x</a:t>
            </a:r>
            <a:r>
              <a:rPr lang="en-US" sz="2400" dirty="0"/>
              <a:t> </a:t>
            </a:r>
            <a:r>
              <a:rPr lang="sr-Latn-RS" sz="2400" dirty="0"/>
              <a:t> tako da je </a:t>
            </a:r>
            <a:r>
              <a:rPr lang="en-US" sz="2400" i="1" dirty="0"/>
              <a:t>P</a:t>
            </a:r>
            <a:r>
              <a:rPr lang="en-US" sz="2400" dirty="0"/>
              <a:t> </a:t>
            </a:r>
            <a:r>
              <a:rPr lang="sr-Latn-RS" sz="2400" dirty="0"/>
              <a:t>tačno u modelu m akko je</a:t>
            </a:r>
            <a:r>
              <a:rPr lang="en-US" sz="2400" dirty="0"/>
              <a:t> </a:t>
            </a:r>
            <a:r>
              <a:rPr lang="en-US" sz="2400" i="1" dirty="0"/>
              <a:t>P</a:t>
            </a:r>
            <a:r>
              <a:rPr lang="en-US" sz="2400" dirty="0"/>
              <a:t> </a:t>
            </a:r>
            <a:r>
              <a:rPr lang="sr-Latn-RS" sz="2400" dirty="0"/>
              <a:t>tačno za neko x koje predstavlja neki moguči objekat u modelu</a:t>
            </a:r>
            <a:endParaRPr lang="en-US" sz="2400" dirty="0"/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sr-Latn-RS" sz="2400" dirty="0"/>
              <a:t>Grubbo posmatrano, prethodno je ekvivalentno disjunkciji svih mogućih instanci za P</a:t>
            </a:r>
            <a:endParaRPr lang="en-US" sz="2400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/>
              <a:t>	At(</a:t>
            </a:r>
            <a:r>
              <a:rPr lang="en-US" sz="2000" dirty="0" err="1"/>
              <a:t>KingJohn</a:t>
            </a:r>
            <a:r>
              <a:rPr lang="en-US" sz="2000" dirty="0"/>
              <a:t>,</a:t>
            </a:r>
            <a:r>
              <a:rPr lang="en-US" sz="2000" i="1" dirty="0">
                <a:sym typeface="Symbol" pitchFamily="18" charset="2"/>
              </a:rPr>
              <a:t> Hogwarts</a:t>
            </a:r>
            <a:r>
              <a:rPr lang="en-US" sz="2000" dirty="0"/>
              <a:t>) </a:t>
            </a:r>
            <a:r>
              <a:rPr lang="en-US" sz="2000" dirty="0">
                <a:sym typeface="Symbol" pitchFamily="18" charset="2"/>
              </a:rPr>
              <a:t></a:t>
            </a:r>
            <a:r>
              <a:rPr lang="en-US" sz="2000" dirty="0"/>
              <a:t> Smart(</a:t>
            </a:r>
            <a:r>
              <a:rPr lang="en-US" sz="2000" dirty="0" err="1"/>
              <a:t>KingJohn</a:t>
            </a:r>
            <a:r>
              <a:rPr lang="en-US" sz="2000" dirty="0"/>
              <a:t>)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sym typeface="Symbol" pitchFamily="18" charset="2"/>
              </a:rPr>
              <a:t></a:t>
            </a:r>
            <a:r>
              <a:rPr lang="en-US" sz="2000" dirty="0"/>
              <a:t>	At(Richard, </a:t>
            </a:r>
            <a:r>
              <a:rPr lang="en-US" sz="2000" i="1" dirty="0">
                <a:sym typeface="Symbol" pitchFamily="18" charset="2"/>
              </a:rPr>
              <a:t>Hogwarts</a:t>
            </a:r>
            <a:r>
              <a:rPr lang="en-US" sz="2000" dirty="0"/>
              <a:t>) </a:t>
            </a:r>
            <a:r>
              <a:rPr lang="en-US" sz="2000" dirty="0">
                <a:sym typeface="Symbol" pitchFamily="18" charset="2"/>
              </a:rPr>
              <a:t> </a:t>
            </a:r>
            <a:r>
              <a:rPr lang="en-US" sz="2000" dirty="0"/>
              <a:t>Smart(Richard)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sym typeface="Symbol" pitchFamily="18" charset="2"/>
              </a:rPr>
              <a:t></a:t>
            </a:r>
            <a:r>
              <a:rPr lang="en-US" sz="2000" dirty="0"/>
              <a:t>	At(Robin, </a:t>
            </a:r>
            <a:r>
              <a:rPr lang="en-US" sz="2000" i="1" dirty="0">
                <a:sym typeface="Symbol" pitchFamily="18" charset="2"/>
              </a:rPr>
              <a:t>Hogwarts</a:t>
            </a:r>
            <a:r>
              <a:rPr lang="en-US" sz="2000" dirty="0"/>
              <a:t>) </a:t>
            </a:r>
            <a:r>
              <a:rPr lang="en-US" sz="2000" dirty="0">
                <a:sym typeface="Symbol" pitchFamily="18" charset="2"/>
              </a:rPr>
              <a:t></a:t>
            </a:r>
            <a:r>
              <a:rPr lang="en-US" sz="2000" dirty="0"/>
              <a:t> Smart(Aegean)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sym typeface="Symbol" pitchFamily="18" charset="2"/>
              </a:rPr>
              <a:t></a:t>
            </a:r>
            <a:r>
              <a:rPr lang="en-US" sz="2000" dirty="0"/>
              <a:t> ...</a:t>
            </a:r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310217930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0E16BC5-5AF9-40DF-B076-05C64FD08397}" type="slidenum">
              <a:rPr lang="en-GB" sz="1200" smtClean="0">
                <a:latin typeface="Arial" charset="0"/>
              </a:rPr>
              <a:pPr/>
              <a:t>211</a:t>
            </a:fld>
            <a:endParaRPr lang="en-GB" sz="1200">
              <a:latin typeface="Arial" charset="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Česta greška</a:t>
            </a:r>
            <a:endParaRPr lang="el-GR" dirty="0"/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Uobičajeno se</a:t>
            </a:r>
            <a:r>
              <a:rPr lang="en-US" dirty="0"/>
              <a:t> </a:t>
            </a:r>
            <a:r>
              <a:rPr lang="en-US" dirty="0">
                <a:sym typeface="Symbol" pitchFamily="18" charset="2"/>
              </a:rPr>
              <a:t></a:t>
            </a:r>
            <a:r>
              <a:rPr lang="en-US" dirty="0"/>
              <a:t> </a:t>
            </a:r>
            <a:r>
              <a:rPr lang="sr-Latn-RS" dirty="0"/>
              <a:t>koristi za definisanje relacije u kojoj se koristi kvantifikator </a:t>
            </a:r>
            <a:r>
              <a:rPr lang="en-US" dirty="0">
                <a:sym typeface="Symbol" pitchFamily="18" charset="2"/>
              </a:rPr>
              <a:t></a:t>
            </a:r>
            <a:endParaRPr lang="en-US" dirty="0"/>
          </a:p>
          <a:p>
            <a:r>
              <a:rPr lang="sr-Latn-RS" dirty="0"/>
              <a:t>Česta greška</a:t>
            </a:r>
            <a:r>
              <a:rPr lang="en-US" dirty="0"/>
              <a:t>: </a:t>
            </a:r>
            <a:r>
              <a:rPr lang="sr-Latn-RS" dirty="0"/>
              <a:t>korištenje </a:t>
            </a:r>
            <a:r>
              <a:rPr lang="en-US" dirty="0">
                <a:sym typeface="Symbol" pitchFamily="18" charset="2"/>
              </a:rPr>
              <a:t></a:t>
            </a:r>
            <a:r>
              <a:rPr lang="en-US" dirty="0"/>
              <a:t> </a:t>
            </a:r>
            <a:r>
              <a:rPr lang="sr-Latn-RS" dirty="0"/>
              <a:t>za definisanje relacije u kojoj se koristi kvantifikator </a:t>
            </a:r>
            <a:r>
              <a:rPr lang="en-US" dirty="0">
                <a:sym typeface="Symbol" pitchFamily="18" charset="2"/>
              </a:rPr>
              <a:t> </a:t>
            </a:r>
            <a:r>
              <a:rPr lang="en-US" dirty="0"/>
              <a:t>:</a:t>
            </a:r>
          </a:p>
          <a:p>
            <a:pPr lvl="1">
              <a:buFontTx/>
              <a:buNone/>
            </a:pPr>
            <a:r>
              <a:rPr lang="en-US" dirty="0">
                <a:sym typeface="Symbol" pitchFamily="18" charset="2"/>
              </a:rPr>
              <a:t></a:t>
            </a:r>
            <a:r>
              <a:rPr lang="en-US" dirty="0"/>
              <a:t>x At(x,</a:t>
            </a:r>
            <a:r>
              <a:rPr lang="en-US" i="1" dirty="0">
                <a:sym typeface="Symbol" pitchFamily="18" charset="2"/>
              </a:rPr>
              <a:t> Hogwarts</a:t>
            </a:r>
            <a:r>
              <a:rPr lang="en-US" dirty="0"/>
              <a:t>) </a:t>
            </a:r>
            <a:r>
              <a:rPr lang="en-US" dirty="0">
                <a:sym typeface="Symbol" pitchFamily="18" charset="2"/>
              </a:rPr>
              <a:t> </a:t>
            </a:r>
            <a:r>
              <a:rPr lang="en-US" dirty="0"/>
              <a:t>Smart(x)</a:t>
            </a:r>
          </a:p>
          <a:p>
            <a:pPr lvl="1">
              <a:buNone/>
            </a:pPr>
            <a:r>
              <a:rPr lang="en-US" dirty="0"/>
              <a:t>“</a:t>
            </a:r>
            <a:r>
              <a:rPr lang="sr-Latn-RS" dirty="0"/>
              <a:t>Someone in </a:t>
            </a:r>
            <a:r>
              <a:rPr lang="en-US" i="1" dirty="0">
                <a:sym typeface="Symbol" pitchFamily="18" charset="2"/>
              </a:rPr>
              <a:t>Hogwarts </a:t>
            </a:r>
            <a:r>
              <a:rPr lang="en-US" dirty="0"/>
              <a:t>is smart”</a:t>
            </a:r>
            <a:br>
              <a:rPr lang="sr-Latn-RS" dirty="0"/>
            </a:br>
            <a:r>
              <a:rPr lang="en-US" dirty="0"/>
              <a:t>is true</a:t>
            </a:r>
            <a:r>
              <a:rPr lang="sr-Latn-RS" dirty="0"/>
              <a:t> even for the case</a:t>
            </a:r>
            <a:r>
              <a:rPr lang="en-US" dirty="0"/>
              <a:t> if there is anyone who is not at </a:t>
            </a:r>
            <a:r>
              <a:rPr lang="en-US" i="1" dirty="0">
                <a:sym typeface="Symbol" pitchFamily="18" charset="2"/>
              </a:rPr>
              <a:t>Hogwarts</a:t>
            </a:r>
            <a:r>
              <a:rPr lang="en-US" dirty="0"/>
              <a:t>!</a:t>
            </a:r>
            <a:endParaRPr lang="sr-Latn-RS" dirty="0"/>
          </a:p>
          <a:p>
            <a:pPr lvl="1">
              <a:buNone/>
            </a:pPr>
            <a:r>
              <a:rPr lang="sr-Latn-RS" dirty="0"/>
              <a:t>zbog veze implikacije</a:t>
            </a:r>
            <a:endParaRPr lang="el-GR" dirty="0"/>
          </a:p>
          <a:p>
            <a:pPr lvl="1">
              <a:buFontTx/>
              <a:buNone/>
            </a:pP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4303928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0E16BC5-5AF9-40DF-B076-05C64FD08397}" type="slidenum">
              <a:rPr lang="en-GB" sz="1200" smtClean="0">
                <a:latin typeface="Arial" charset="0"/>
              </a:rPr>
              <a:pPr/>
              <a:t>212</a:t>
            </a:fld>
            <a:endParaRPr lang="en-GB" sz="1200">
              <a:latin typeface="Arial" charset="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Osobine kvantifikatora</a:t>
            </a:r>
            <a:endParaRPr lang="el-GR" dirty="0"/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x y</a:t>
            </a:r>
            <a:r>
              <a:rPr lang="en-US" sz="2000" dirty="0"/>
              <a:t> </a:t>
            </a:r>
            <a:r>
              <a:rPr lang="sr-Latn-RS" sz="2000" b="1" dirty="0"/>
              <a:t>je isto kao </a:t>
            </a:r>
            <a:r>
              <a:rPr lang="sr-Latn-RS" sz="2000" dirty="0"/>
              <a:t>i </a:t>
            </a:r>
            <a:r>
              <a:rPr lang="en-US" sz="2000" dirty="0">
                <a:sym typeface="Symbol" pitchFamily="18" charset="2"/>
              </a:rPr>
              <a:t>y</a:t>
            </a:r>
            <a:r>
              <a:rPr lang="en-US" sz="2000" dirty="0"/>
              <a:t> </a:t>
            </a:r>
            <a:r>
              <a:rPr lang="en-US" sz="2000" dirty="0">
                <a:sym typeface="Symbol" pitchFamily="18" charset="2"/>
              </a:rPr>
              <a:t>x</a:t>
            </a: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x y</a:t>
            </a:r>
            <a:r>
              <a:rPr lang="en-US" sz="2000" dirty="0"/>
              <a:t> </a:t>
            </a:r>
            <a:r>
              <a:rPr lang="sr-Latn-RS" sz="2000" b="1" dirty="0"/>
              <a:t>je isto kao i </a:t>
            </a:r>
            <a:r>
              <a:rPr lang="en-US" sz="2000" dirty="0">
                <a:sym typeface="Symbol" pitchFamily="18" charset="2"/>
              </a:rPr>
              <a:t>y</a:t>
            </a:r>
            <a:r>
              <a:rPr lang="en-US" sz="2000" dirty="0"/>
              <a:t> </a:t>
            </a:r>
            <a:r>
              <a:rPr lang="en-US" sz="2000" dirty="0">
                <a:sym typeface="Symbol" pitchFamily="18" charset="2"/>
              </a:rPr>
              <a:t>x</a:t>
            </a:r>
            <a:r>
              <a:rPr lang="en-US" sz="2000" dirty="0"/>
              <a:t> 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</a:t>
            </a:r>
            <a:r>
              <a:rPr lang="en-US" sz="2000" dirty="0"/>
              <a:t>x </a:t>
            </a:r>
            <a:r>
              <a:rPr lang="en-US" sz="2000" dirty="0">
                <a:sym typeface="Symbol" pitchFamily="18" charset="2"/>
              </a:rPr>
              <a:t>y</a:t>
            </a:r>
            <a:r>
              <a:rPr lang="en-US" sz="2000" dirty="0"/>
              <a:t> </a:t>
            </a:r>
            <a:r>
              <a:rPr lang="sr-Latn-RS" sz="2000" b="1" dirty="0"/>
              <a:t>nije isto kao </a:t>
            </a:r>
            <a:r>
              <a:rPr lang="sr-Latn-RS" sz="2000" dirty="0"/>
              <a:t>i </a:t>
            </a:r>
            <a:r>
              <a:rPr lang="en-US" sz="2000" dirty="0"/>
              <a:t> </a:t>
            </a:r>
            <a:r>
              <a:rPr lang="en-US" sz="2000" dirty="0">
                <a:sym typeface="Symbol" pitchFamily="18" charset="2"/>
              </a:rPr>
              <a:t>y</a:t>
            </a:r>
            <a:r>
              <a:rPr lang="en-US" sz="2000" dirty="0"/>
              <a:t> </a:t>
            </a:r>
            <a:r>
              <a:rPr lang="en-US" sz="2000" dirty="0">
                <a:sym typeface="Symbol" pitchFamily="18" charset="2"/>
              </a:rPr>
              <a:t>x</a:t>
            </a: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</a:t>
            </a:r>
            <a:r>
              <a:rPr lang="en-US" sz="2000" dirty="0"/>
              <a:t>x </a:t>
            </a:r>
            <a:r>
              <a:rPr lang="en-US" sz="2000" dirty="0">
                <a:sym typeface="Symbol" pitchFamily="18" charset="2"/>
              </a:rPr>
              <a:t>y</a:t>
            </a:r>
            <a:r>
              <a:rPr lang="en-US" sz="2000" dirty="0"/>
              <a:t> Loves(</a:t>
            </a:r>
            <a:r>
              <a:rPr lang="en-US" sz="2000" dirty="0" err="1"/>
              <a:t>x,y</a:t>
            </a:r>
            <a:r>
              <a:rPr lang="en-US" sz="20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“There is a person who loves everyone in the world”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y</a:t>
            </a:r>
            <a:r>
              <a:rPr lang="en-US" sz="2000" dirty="0"/>
              <a:t> </a:t>
            </a:r>
            <a:r>
              <a:rPr lang="en-US" sz="2000" dirty="0">
                <a:sym typeface="Symbol" pitchFamily="18" charset="2"/>
              </a:rPr>
              <a:t></a:t>
            </a:r>
            <a:r>
              <a:rPr lang="en-US" sz="2000" dirty="0"/>
              <a:t>x Loves(</a:t>
            </a:r>
            <a:r>
              <a:rPr lang="en-US" sz="2000" dirty="0" err="1"/>
              <a:t>x,y</a:t>
            </a:r>
            <a:r>
              <a:rPr lang="en-US" sz="20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“Everyone in the world is loved by at least one person”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sr-Latn-RS" sz="2000" b="1" dirty="0"/>
              <a:t>Dualnost kvantifikatora</a:t>
            </a:r>
            <a:r>
              <a:rPr lang="en-US" sz="2000" dirty="0"/>
              <a:t>: </a:t>
            </a:r>
            <a:r>
              <a:rPr lang="sr-Latn-RS" sz="2000" dirty="0"/>
              <a:t>jedan može da se izrazi pomoću drugog</a:t>
            </a: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x</a:t>
            </a:r>
            <a:r>
              <a:rPr lang="en-US" sz="2000" dirty="0"/>
              <a:t> Likes(</a:t>
            </a:r>
            <a:r>
              <a:rPr lang="en-US" sz="2000" dirty="0" err="1"/>
              <a:t>x,IceCream</a:t>
            </a:r>
            <a:r>
              <a:rPr lang="en-US" sz="2000" dirty="0"/>
              <a:t>)	</a:t>
            </a:r>
            <a:r>
              <a:rPr lang="en-US" sz="2000" dirty="0">
                <a:sym typeface="Symbol" pitchFamily="18" charset="2"/>
              </a:rPr>
              <a:t></a:t>
            </a:r>
            <a:r>
              <a:rPr lang="en-US" sz="2000" dirty="0"/>
              <a:t>x </a:t>
            </a:r>
            <a:r>
              <a:rPr lang="en-US" sz="2000" dirty="0">
                <a:sym typeface="Symbol" pitchFamily="18" charset="2"/>
              </a:rPr>
              <a:t></a:t>
            </a:r>
            <a:r>
              <a:rPr lang="en-US" sz="2000" dirty="0"/>
              <a:t>Likes(</a:t>
            </a:r>
            <a:r>
              <a:rPr lang="en-US" sz="2000" dirty="0" err="1"/>
              <a:t>x,IceCream</a:t>
            </a:r>
            <a:r>
              <a:rPr lang="en-US" sz="2000" dirty="0"/>
              <a:t>)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</a:t>
            </a:r>
            <a:r>
              <a:rPr lang="en-US" sz="2000" dirty="0"/>
              <a:t>x Likes(</a:t>
            </a:r>
            <a:r>
              <a:rPr lang="en-US" sz="2000" dirty="0" err="1"/>
              <a:t>x,Broccoli</a:t>
            </a:r>
            <a:r>
              <a:rPr lang="en-US" sz="2000" dirty="0"/>
              <a:t>) 	</a:t>
            </a:r>
            <a:r>
              <a:rPr lang="en-US" sz="2000" dirty="0">
                <a:sym typeface="Symbol" pitchFamily="18" charset="2"/>
              </a:rPr>
              <a:t>x</a:t>
            </a:r>
            <a:r>
              <a:rPr lang="en-US" sz="2000" dirty="0"/>
              <a:t> </a:t>
            </a:r>
            <a:r>
              <a:rPr lang="en-US" sz="2000" dirty="0">
                <a:sym typeface="Symbol" pitchFamily="18" charset="2"/>
              </a:rPr>
              <a:t></a:t>
            </a:r>
            <a:r>
              <a:rPr lang="en-US" sz="2000" dirty="0"/>
              <a:t>Likes(</a:t>
            </a:r>
            <a:r>
              <a:rPr lang="en-US" sz="2000" dirty="0" err="1"/>
              <a:t>x,Broccoli</a:t>
            </a:r>
            <a:r>
              <a:rPr lang="en-US" sz="2000" dirty="0"/>
              <a:t>)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9082602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Korišćenje logike prvog reda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sr-Latn-RS" sz="3600" dirty="0"/>
              <a:t>Domen problema rodbinske veze, definisanje formula</a:t>
            </a:r>
            <a:r>
              <a:rPr lang="en-US" sz="3600" dirty="0"/>
              <a:t>/re</a:t>
            </a:r>
            <a:r>
              <a:rPr lang="sr-Latn-RS" sz="3600" dirty="0"/>
              <a:t>č</a:t>
            </a:r>
            <a:r>
              <a:rPr lang="en-US" sz="3600" dirty="0" err="1"/>
              <a:t>enica</a:t>
            </a:r>
            <a:endParaRPr lang="en-US" sz="3600" dirty="0"/>
          </a:p>
          <a:p>
            <a:r>
              <a:rPr lang="en-US" dirty="0"/>
              <a:t>Brothers are siblings</a:t>
            </a:r>
          </a:p>
          <a:p>
            <a:pPr lvl="1">
              <a:buFontTx/>
              <a:buNone/>
            </a:pPr>
            <a:r>
              <a:rPr lang="en-US" dirty="0">
                <a:sym typeface="Symbol" pitchFamily="18" charset="2"/>
              </a:rPr>
              <a:t></a:t>
            </a:r>
            <a:r>
              <a:rPr lang="en-US" dirty="0" err="1"/>
              <a:t>x,y</a:t>
            </a:r>
            <a:r>
              <a:rPr lang="en-US" dirty="0"/>
              <a:t> </a:t>
            </a:r>
            <a:r>
              <a:rPr lang="en-US" i="1" dirty="0"/>
              <a:t>Brother(</a:t>
            </a:r>
            <a:r>
              <a:rPr lang="en-US" i="1" dirty="0" err="1"/>
              <a:t>x,y</a:t>
            </a:r>
            <a:r>
              <a:rPr lang="en-US" i="1" dirty="0"/>
              <a:t>) </a:t>
            </a:r>
            <a:r>
              <a:rPr lang="en-US" dirty="0">
                <a:sym typeface="Symbol" pitchFamily="18" charset="2"/>
              </a:rPr>
              <a:t></a:t>
            </a:r>
            <a:r>
              <a:rPr lang="en-US" dirty="0"/>
              <a:t> </a:t>
            </a:r>
            <a:r>
              <a:rPr lang="en-US" i="1" dirty="0"/>
              <a:t>Sibling(</a:t>
            </a:r>
            <a:r>
              <a:rPr lang="en-US" i="1" dirty="0" err="1"/>
              <a:t>x,y</a:t>
            </a:r>
            <a:r>
              <a:rPr lang="en-US" i="1" dirty="0"/>
              <a:t>)</a:t>
            </a:r>
            <a:endParaRPr lang="en-US" dirty="0"/>
          </a:p>
          <a:p>
            <a:r>
              <a:rPr lang="en-US" dirty="0"/>
              <a:t>One's mother is one's female parent</a:t>
            </a:r>
          </a:p>
          <a:p>
            <a:pPr lvl="1">
              <a:buFontTx/>
              <a:buNone/>
            </a:pPr>
            <a:r>
              <a:rPr lang="en-US" dirty="0">
                <a:sym typeface="Symbol" pitchFamily="18" charset="2"/>
              </a:rPr>
              <a:t></a:t>
            </a:r>
            <a:r>
              <a:rPr lang="en-US" dirty="0" err="1"/>
              <a:t>m,c</a:t>
            </a:r>
            <a:r>
              <a:rPr lang="en-US" dirty="0"/>
              <a:t> </a:t>
            </a:r>
            <a:r>
              <a:rPr lang="en-US" i="1" dirty="0"/>
              <a:t>Mother(c)</a:t>
            </a:r>
            <a:r>
              <a:rPr lang="en-US" dirty="0"/>
              <a:t> = m </a:t>
            </a:r>
            <a:r>
              <a:rPr lang="en-US" dirty="0">
                <a:sym typeface="Symbol" pitchFamily="18" charset="2"/>
              </a:rPr>
              <a:t></a:t>
            </a:r>
            <a:r>
              <a:rPr lang="en-US" dirty="0"/>
              <a:t> </a:t>
            </a:r>
            <a:r>
              <a:rPr lang="en-US" i="1" dirty="0"/>
              <a:t>(Female(m) </a:t>
            </a:r>
            <a:r>
              <a:rPr lang="en-US" dirty="0">
                <a:sym typeface="Symbol" pitchFamily="18" charset="2"/>
              </a:rPr>
              <a:t></a:t>
            </a:r>
            <a:r>
              <a:rPr lang="en-US" i="1" dirty="0">
                <a:sym typeface="Symbol" pitchFamily="18" charset="2"/>
              </a:rPr>
              <a:t> </a:t>
            </a:r>
            <a:r>
              <a:rPr lang="en-US" i="1" dirty="0"/>
              <a:t>Parent(</a:t>
            </a:r>
            <a:r>
              <a:rPr lang="en-US" i="1" dirty="0" err="1"/>
              <a:t>m,c</a:t>
            </a:r>
            <a:r>
              <a:rPr lang="en-US" i="1" dirty="0"/>
              <a:t>))</a:t>
            </a:r>
            <a:endParaRPr lang="en-US" dirty="0"/>
          </a:p>
          <a:p>
            <a:r>
              <a:rPr lang="en-US" dirty="0"/>
              <a:t>“Sibling” is symmetric</a:t>
            </a:r>
          </a:p>
          <a:p>
            <a:pPr lvl="1">
              <a:buFontTx/>
              <a:buNone/>
            </a:pPr>
            <a:r>
              <a:rPr lang="en-US" dirty="0">
                <a:sym typeface="Symbol" pitchFamily="18" charset="2"/>
              </a:rPr>
              <a:t></a:t>
            </a:r>
            <a:r>
              <a:rPr lang="en-US" dirty="0" err="1"/>
              <a:t>x,y</a:t>
            </a:r>
            <a:r>
              <a:rPr lang="en-US" dirty="0"/>
              <a:t> </a:t>
            </a:r>
            <a:r>
              <a:rPr lang="en-US" i="1" dirty="0"/>
              <a:t>Sibling(</a:t>
            </a:r>
            <a:r>
              <a:rPr lang="en-US" i="1" dirty="0" err="1"/>
              <a:t>x,y</a:t>
            </a:r>
            <a:r>
              <a:rPr lang="en-US" i="1" dirty="0"/>
              <a:t>) </a:t>
            </a:r>
            <a:r>
              <a:rPr lang="en-US" dirty="0">
                <a:sym typeface="Symbol" pitchFamily="18" charset="2"/>
              </a:rPr>
              <a:t></a:t>
            </a:r>
            <a:r>
              <a:rPr lang="en-US" i="1" dirty="0">
                <a:sym typeface="Symbol" pitchFamily="18" charset="2"/>
              </a:rPr>
              <a:t> </a:t>
            </a:r>
            <a:r>
              <a:rPr lang="en-US" i="1" dirty="0"/>
              <a:t>Sibling(</a:t>
            </a:r>
            <a:r>
              <a:rPr lang="en-US" i="1" dirty="0" err="1"/>
              <a:t>y,x</a:t>
            </a:r>
            <a:r>
              <a:rPr lang="en-US" i="1" dirty="0"/>
              <a:t>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8138567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Varijable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/>
              <a:t>Pojava varijable </a:t>
            </a:r>
            <a:r>
              <a:rPr lang="sr-Latn-RS" i="1" dirty="0"/>
              <a:t>v</a:t>
            </a:r>
            <a:r>
              <a:rPr lang="sr-Latn-RS" dirty="0"/>
              <a:t> u formuli </a:t>
            </a:r>
            <a:r>
              <a:rPr lang="sr-Latn-RS" i="1" dirty="0"/>
              <a:t>F</a:t>
            </a:r>
            <a:r>
              <a:rPr lang="sr-Latn-RS" dirty="0"/>
              <a:t> je </a:t>
            </a:r>
            <a:r>
              <a:rPr lang="sr-Latn-RS" i="1" dirty="0"/>
              <a:t>vezana</a:t>
            </a:r>
            <a:r>
              <a:rPr lang="sr-Latn-RS" dirty="0"/>
              <a:t> ukoliko pripada podformuli od </a:t>
            </a:r>
            <a:r>
              <a:rPr lang="sr-Latn-RS" i="1" dirty="0"/>
              <a:t>F </a:t>
            </a:r>
            <a:r>
              <a:rPr lang="sr-Latn-RS" dirty="0"/>
              <a:t>oblika </a:t>
            </a:r>
            <a:r>
              <a:rPr lang="en-GB" dirty="0"/>
              <a:t>∀</a:t>
            </a:r>
            <a:r>
              <a:rPr lang="en-GB" i="1" dirty="0"/>
              <a:t>v</a:t>
            </a:r>
            <a:r>
              <a:rPr lang="sr-Latn-RS" i="1" dirty="0"/>
              <a:t> </a:t>
            </a:r>
            <a:r>
              <a:rPr lang="en-GB" i="1" dirty="0"/>
              <a:t>G </a:t>
            </a:r>
            <a:r>
              <a:rPr lang="sr-Latn-RS" dirty="0"/>
              <a:t>ili</a:t>
            </a:r>
            <a:r>
              <a:rPr lang="en-GB" dirty="0"/>
              <a:t> ∃</a:t>
            </a:r>
            <a:r>
              <a:rPr lang="en-GB" i="1" dirty="0"/>
              <a:t>v</a:t>
            </a:r>
            <a:r>
              <a:rPr lang="sr-Latn-RS" i="1" dirty="0"/>
              <a:t> </a:t>
            </a:r>
            <a:r>
              <a:rPr lang="en-GB" i="1" dirty="0"/>
              <a:t>G</a:t>
            </a:r>
            <a:r>
              <a:rPr lang="sr-Latn-RS" i="1" dirty="0"/>
              <a:t>.</a:t>
            </a:r>
          </a:p>
          <a:p>
            <a:r>
              <a:rPr lang="sr-Latn-RS" dirty="0"/>
              <a:t>Inače je </a:t>
            </a:r>
            <a:r>
              <a:rPr lang="sr-Latn-RS" b="1" dirty="0"/>
              <a:t>pojava varijable </a:t>
            </a:r>
            <a:r>
              <a:rPr lang="sr-Latn-RS" b="1" i="1" dirty="0"/>
              <a:t>slobodna</a:t>
            </a:r>
            <a:endParaRPr lang="sr-Latn-RS" b="1" dirty="0"/>
          </a:p>
          <a:p>
            <a:r>
              <a:rPr lang="sr-Latn-RS" dirty="0"/>
              <a:t>Varijabla je </a:t>
            </a:r>
            <a:r>
              <a:rPr lang="sr-Latn-RS" i="1" dirty="0"/>
              <a:t>slobodna</a:t>
            </a:r>
            <a:r>
              <a:rPr lang="sr-Latn-RS" dirty="0"/>
              <a:t> ako nije kvantifikovana sa </a:t>
            </a:r>
            <a:r>
              <a:rPr lang="en-GB" dirty="0"/>
              <a:t>∀</a:t>
            </a:r>
            <a:r>
              <a:rPr lang="sr-Latn-RS" dirty="0"/>
              <a:t> ili </a:t>
            </a:r>
            <a:r>
              <a:rPr lang="en-GB" dirty="0"/>
              <a:t>∃</a:t>
            </a:r>
            <a:endParaRPr lang="sr-Latn-RS" dirty="0"/>
          </a:p>
          <a:p>
            <a:r>
              <a:rPr lang="en-GB" dirty="0"/>
              <a:t>∀</a:t>
            </a:r>
            <a:r>
              <a:rPr lang="sr-Latn-RS" dirty="0"/>
              <a:t>y P(x,y)</a:t>
            </a:r>
            <a:r>
              <a:rPr lang="en-US" dirty="0"/>
              <a:t>, </a:t>
            </a:r>
            <a:r>
              <a:rPr lang="sr-Latn-RS" dirty="0"/>
              <a:t>varijabla</a:t>
            </a:r>
            <a:r>
              <a:rPr lang="en-US" dirty="0"/>
              <a:t> </a:t>
            </a:r>
            <a:r>
              <a:rPr lang="en-US" i="1" dirty="0"/>
              <a:t>x</a:t>
            </a:r>
            <a:r>
              <a:rPr lang="en-US" dirty="0"/>
              <a:t> </a:t>
            </a:r>
            <a:r>
              <a:rPr lang="sr-Latn-RS" dirty="0"/>
              <a:t>je slobodna</a:t>
            </a:r>
            <a:r>
              <a:rPr lang="en-US" dirty="0"/>
              <a:t> </a:t>
            </a:r>
            <a:r>
              <a:rPr lang="sr-Latn-RS" dirty="0"/>
              <a:t>dok je </a:t>
            </a:r>
            <a:r>
              <a:rPr lang="en-US" dirty="0"/>
              <a:t>y </a:t>
            </a:r>
            <a:r>
              <a:rPr lang="sr-Latn-RS" dirty="0"/>
              <a:t>vezana</a:t>
            </a:r>
          </a:p>
          <a:p>
            <a:r>
              <a:rPr lang="sr-Latn-RS" dirty="0"/>
              <a:t>Ukoliko je makar jedna </a:t>
            </a:r>
            <a:r>
              <a:rPr lang="sr-Latn-RS" i="1" dirty="0"/>
              <a:t>pojava varijable</a:t>
            </a:r>
            <a:r>
              <a:rPr lang="sr-Latn-RS" dirty="0"/>
              <a:t> slobodna (nekvatifikovana) onda je i </a:t>
            </a:r>
            <a:r>
              <a:rPr lang="sr-Latn-RS" b="1" dirty="0"/>
              <a:t>formula</a:t>
            </a:r>
            <a:r>
              <a:rPr lang="sr-Latn-RS" b="1" i="1" dirty="0"/>
              <a:t> </a:t>
            </a:r>
            <a:r>
              <a:rPr lang="sr-Latn-RS" b="1" dirty="0"/>
              <a:t>slobodna</a:t>
            </a:r>
          </a:p>
          <a:p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525272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Varijable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Jedna formula može da ima i slobodne i vezane pojave varijable:</a:t>
            </a:r>
          </a:p>
          <a:p>
            <a:pPr marL="0" indent="0" algn="ctr">
              <a:buNone/>
            </a:pPr>
            <a:r>
              <a:rPr lang="en-GB" i="1" dirty="0"/>
              <a:t>P(x) </a:t>
            </a:r>
            <a:r>
              <a:rPr lang="en-GB" dirty="0"/>
              <a:t>∧ ∃</a:t>
            </a:r>
            <a:r>
              <a:rPr lang="en-GB" i="1" dirty="0" err="1"/>
              <a:t>xQ</a:t>
            </a:r>
            <a:r>
              <a:rPr lang="en-GB" i="1" dirty="0"/>
              <a:t>(x).</a:t>
            </a:r>
            <a:endParaRPr lang="sr-Latn-RS" i="1" dirty="0"/>
          </a:p>
          <a:p>
            <a:r>
              <a:rPr lang="sr-Latn-RS" dirty="0"/>
              <a:t>Ova formula ekvivalentna je sa:</a:t>
            </a:r>
          </a:p>
          <a:p>
            <a:pPr marL="0" indent="0" algn="ctr">
              <a:buNone/>
            </a:pPr>
            <a:r>
              <a:rPr lang="en-GB" i="1" dirty="0"/>
              <a:t>P(x) </a:t>
            </a:r>
            <a:r>
              <a:rPr lang="en-GB" dirty="0"/>
              <a:t>∧ ∃</a:t>
            </a:r>
            <a:r>
              <a:rPr lang="en-GB" i="1" dirty="0"/>
              <a:t>x</a:t>
            </a:r>
            <a:r>
              <a:rPr lang="en-GB" baseline="-25000" dirty="0"/>
              <a:t>1</a:t>
            </a:r>
            <a:r>
              <a:rPr lang="en-GB" i="1" dirty="0"/>
              <a:t>Q(x</a:t>
            </a:r>
            <a:r>
              <a:rPr lang="en-GB" baseline="-25000" dirty="0"/>
              <a:t>1</a:t>
            </a:r>
            <a:r>
              <a:rPr lang="en-GB" i="1" dirty="0"/>
              <a:t>).</a:t>
            </a:r>
            <a:endParaRPr lang="sr-Latn-RS" dirty="0"/>
          </a:p>
          <a:p>
            <a:r>
              <a:rPr lang="sr-Latn-RS" dirty="0"/>
              <a:t>I ima značenje:</a:t>
            </a:r>
          </a:p>
          <a:p>
            <a:pPr lvl="1"/>
            <a:r>
              <a:rPr lang="sr-Latn-RS" i="1" dirty="0"/>
              <a:t>x</a:t>
            </a:r>
            <a:r>
              <a:rPr lang="sr-Latn-RS" dirty="0"/>
              <a:t> ima svojstvo </a:t>
            </a:r>
            <a:r>
              <a:rPr lang="sr-Latn-RS" i="1" dirty="0"/>
              <a:t>P</a:t>
            </a:r>
            <a:r>
              <a:rPr lang="sr-Latn-RS" dirty="0"/>
              <a:t> i postoji neki objekat koji ima svojstvo </a:t>
            </a:r>
            <a:r>
              <a:rPr lang="sr-Latn-RS" i="1" dirty="0"/>
              <a:t>Q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29884284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Čemu služe vezane varijable?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Hoćemo da kažemo: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Svi vole picu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Svako ko </a:t>
            </a:r>
            <a:r>
              <a:rPr lang="sr-Latn-RS"/>
              <a:t>voli picu</a:t>
            </a:r>
            <a:r>
              <a:rPr lang="en-US"/>
              <a:t>,</a:t>
            </a:r>
            <a:r>
              <a:rPr lang="sr-Latn-RS"/>
              <a:t> </a:t>
            </a:r>
            <a:r>
              <a:rPr lang="sr-Latn-RS" dirty="0"/>
              <a:t>voli i sladoled</a:t>
            </a:r>
          </a:p>
          <a:p>
            <a:pPr marL="0" indent="0">
              <a:buNone/>
            </a:pPr>
            <a:r>
              <a:rPr lang="sr-Latn-RS" dirty="0"/>
              <a:t>Zaključak: Svi vole sladoled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84449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Čemu služe vezane varijable?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sr-Latn-RS" dirty="0"/>
              <a:t>Svi vole picu (dato-premisa)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Svako ko voli picu</a:t>
            </a:r>
            <a:r>
              <a:rPr lang="en-US" dirty="0"/>
              <a:t>,</a:t>
            </a:r>
            <a:r>
              <a:rPr lang="sr-Latn-RS" dirty="0"/>
              <a:t> voli i sladoled (dato-premisa)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Uzmimo bilo koju osobu, neka se zove </a:t>
            </a:r>
            <a:r>
              <a:rPr lang="sr-Latn-RS" b="1" dirty="0"/>
              <a:t>Pera</a:t>
            </a:r>
            <a:r>
              <a:rPr lang="sr-Latn-RS" dirty="0"/>
              <a:t>. </a:t>
            </a:r>
            <a:r>
              <a:rPr lang="sr-Latn-RS" b="1" dirty="0"/>
              <a:t>Pera</a:t>
            </a:r>
            <a:r>
              <a:rPr lang="sr-Latn-RS" dirty="0"/>
              <a:t> voli picu (sledi iz 1)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Ako </a:t>
            </a:r>
            <a:r>
              <a:rPr lang="sr-Latn-RS" b="1" dirty="0"/>
              <a:t>Pera</a:t>
            </a:r>
            <a:r>
              <a:rPr lang="sr-Latn-RS" dirty="0"/>
              <a:t> voli picu, voli i sladoled (sledi iz 2)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Pera voli sladoled (sledi iz 3 i 4 po modus ponensu)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Obzirom da je </a:t>
            </a:r>
            <a:r>
              <a:rPr lang="sr-Latn-RS" b="1" dirty="0"/>
              <a:t>Pera</a:t>
            </a:r>
            <a:r>
              <a:rPr lang="sr-Latn-RS" dirty="0"/>
              <a:t> „bilo ko“, ono što važi za njega važi i za svakog drugog.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616870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Čemu služe vezane varijable?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Treba nam simbol (ni objektna konstanta ni varijabla) koji će da znači „bilo koja osoba, na primer neka se zove Pera“ i koja će biti ista u formulama u bazi znanja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∀</a:t>
            </a:r>
            <a:r>
              <a:rPr lang="en-GB" dirty="0" err="1"/>
              <a:t>xFx</a:t>
            </a:r>
            <a:r>
              <a:rPr lang="sr-Latn-RS" dirty="0"/>
              <a:t>			</a:t>
            </a:r>
            <a:r>
              <a:rPr lang="en-GB" dirty="0" err="1"/>
              <a:t>Premis</a:t>
            </a:r>
            <a:r>
              <a:rPr lang="sr-Latn-RS" dirty="0"/>
              <a:t>a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∀x(</a:t>
            </a:r>
            <a:r>
              <a:rPr lang="en-GB" dirty="0" err="1"/>
              <a:t>Fx→Gx</a:t>
            </a:r>
            <a:r>
              <a:rPr lang="en-GB" dirty="0"/>
              <a:t>)</a:t>
            </a:r>
            <a:r>
              <a:rPr lang="sr-Latn-RS" dirty="0"/>
              <a:t>	</a:t>
            </a:r>
            <a:r>
              <a:rPr lang="en-GB" dirty="0"/>
              <a:t> </a:t>
            </a:r>
            <a:r>
              <a:rPr lang="sr-Latn-RS" dirty="0"/>
              <a:t>	</a:t>
            </a:r>
            <a:r>
              <a:rPr lang="en-GB" dirty="0" err="1"/>
              <a:t>Premis</a:t>
            </a:r>
            <a:r>
              <a:rPr lang="sr-Latn-RS" dirty="0"/>
              <a:t>a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Fa</a:t>
            </a:r>
            <a:r>
              <a:rPr lang="sr-Latn-RS" dirty="0"/>
              <a:t>				Iz</a:t>
            </a:r>
            <a:r>
              <a:rPr lang="en-GB" dirty="0"/>
              <a:t> 1., Univ. </a:t>
            </a:r>
            <a:r>
              <a:rPr lang="sr-Latn-RS" dirty="0"/>
              <a:t>Instancijacija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(</a:t>
            </a:r>
            <a:r>
              <a:rPr lang="en-GB" dirty="0" err="1"/>
              <a:t>Fa→Ga</a:t>
            </a:r>
            <a:r>
              <a:rPr lang="en-GB" dirty="0"/>
              <a:t>)</a:t>
            </a:r>
            <a:r>
              <a:rPr lang="sr-Latn-RS" dirty="0"/>
              <a:t>		Iz</a:t>
            </a:r>
            <a:r>
              <a:rPr lang="en-GB" dirty="0"/>
              <a:t> 2., Univ. </a:t>
            </a:r>
            <a:r>
              <a:rPr lang="sr-Latn-RS" dirty="0"/>
              <a:t>Instancijacija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Ga</a:t>
            </a:r>
            <a:r>
              <a:rPr lang="sr-Latn-RS" dirty="0"/>
              <a:t>			Iz</a:t>
            </a:r>
            <a:r>
              <a:rPr lang="en-GB" dirty="0"/>
              <a:t> 3, 4 </a:t>
            </a:r>
            <a:r>
              <a:rPr lang="sr-Latn-RS" dirty="0"/>
              <a:t>po modus ponensu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∀</a:t>
            </a:r>
            <a:r>
              <a:rPr lang="en-GB" dirty="0" err="1"/>
              <a:t>xGx</a:t>
            </a:r>
            <a:r>
              <a:rPr lang="sr-Latn-RS" dirty="0"/>
              <a:t>			Iz</a:t>
            </a:r>
            <a:r>
              <a:rPr lang="en-GB" dirty="0"/>
              <a:t> 5, Univ. </a:t>
            </a:r>
            <a:r>
              <a:rPr lang="sr-Latn-RS" dirty="0"/>
              <a:t>Generalizacija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41459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Univerzalno zatvaranje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b="1" dirty="0"/>
              <a:t>Formula je </a:t>
            </a:r>
            <a:r>
              <a:rPr lang="sr-Latn-RS" b="1" i="1" dirty="0"/>
              <a:t>zatvorena </a:t>
            </a:r>
            <a:r>
              <a:rPr lang="sr-Latn-RS" dirty="0"/>
              <a:t>ukoliko nema ni jednu slobodnu varijablu</a:t>
            </a:r>
          </a:p>
          <a:p>
            <a:r>
              <a:rPr lang="sr-Latn-RS" i="1" dirty="0"/>
              <a:t>Univerzalno zatvaranje</a:t>
            </a:r>
            <a:r>
              <a:rPr lang="sr-Latn-RS" dirty="0"/>
              <a:t> formule </a:t>
            </a:r>
            <a:r>
              <a:rPr lang="sr-Latn-RS" i="1" dirty="0"/>
              <a:t>F</a:t>
            </a:r>
            <a:r>
              <a:rPr lang="sr-Latn-RS" dirty="0"/>
              <a:t> je iskaz </a:t>
            </a:r>
            <a:r>
              <a:rPr lang="en-GB" dirty="0"/>
              <a:t>∀</a:t>
            </a:r>
            <a:r>
              <a:rPr lang="en-GB" i="1" dirty="0"/>
              <a:t>v</a:t>
            </a:r>
            <a:r>
              <a:rPr lang="en-GB" baseline="-25000" dirty="0"/>
              <a:t>1</a:t>
            </a:r>
            <a:r>
              <a:rPr lang="sr-Latn-RS" i="1" dirty="0"/>
              <a:t>,</a:t>
            </a:r>
            <a:r>
              <a:rPr lang="en-GB" i="1" dirty="0"/>
              <a:t> . .</a:t>
            </a:r>
            <a:r>
              <a:rPr lang="sr-Latn-RS" i="1" dirty="0"/>
              <a:t>,</a:t>
            </a:r>
            <a:r>
              <a:rPr lang="en-GB" i="1" dirty="0"/>
              <a:t> </a:t>
            </a:r>
            <a:r>
              <a:rPr lang="en-GB" i="1" dirty="0" err="1"/>
              <a:t>v</a:t>
            </a:r>
            <a:r>
              <a:rPr lang="en-GB" i="1" baseline="-25000" dirty="0" err="1"/>
              <a:t>n</a:t>
            </a:r>
            <a:r>
              <a:rPr lang="en-GB" i="1" dirty="0" err="1"/>
              <a:t>F</a:t>
            </a:r>
            <a:r>
              <a:rPr lang="sr-Latn-RS" dirty="0"/>
              <a:t> gde su </a:t>
            </a:r>
            <a:r>
              <a:rPr lang="en-GB" i="1" dirty="0"/>
              <a:t>v</a:t>
            </a:r>
            <a:r>
              <a:rPr lang="en-GB" baseline="-25000" dirty="0"/>
              <a:t>1</a:t>
            </a:r>
            <a:r>
              <a:rPr lang="sr-Latn-RS" dirty="0"/>
              <a:t>,</a:t>
            </a:r>
            <a:r>
              <a:rPr lang="en-GB" i="1" dirty="0"/>
              <a:t>. . .</a:t>
            </a:r>
            <a:r>
              <a:rPr lang="sr-Latn-RS" i="1" dirty="0"/>
              <a:t>,</a:t>
            </a:r>
            <a:r>
              <a:rPr lang="en-GB" i="1" dirty="0" err="1"/>
              <a:t>v</a:t>
            </a:r>
            <a:r>
              <a:rPr lang="en-GB" i="1" baseline="-25000" dirty="0" err="1"/>
              <a:t>n</a:t>
            </a:r>
            <a:r>
              <a:rPr lang="sr-Latn-RS" i="1" baseline="-25000" dirty="0"/>
              <a:t> </a:t>
            </a:r>
            <a:r>
              <a:rPr lang="sr-Latn-RS" dirty="0"/>
              <a:t>sve moguće varijable formule </a:t>
            </a:r>
            <a:r>
              <a:rPr lang="sr-Latn-RS" i="1" dirty="0"/>
              <a:t>F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475356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Primer pravila</a:t>
            </a:r>
            <a:endParaRPr lang="el-GR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575431" cy="5130801"/>
          </a:xfrm>
        </p:spPr>
        <p:txBody>
          <a:bodyPr/>
          <a:lstStyle/>
          <a:p>
            <a:pPr eaLnBrk="1" hangingPunct="1"/>
            <a:r>
              <a:rPr lang="en-US" sz="2500" dirty="0"/>
              <a:t>R0:</a:t>
            </a:r>
          </a:p>
          <a:p>
            <a:pPr lvl="1" eaLnBrk="1" hangingPunct="1"/>
            <a:r>
              <a:rPr lang="en-US" sz="2400" dirty="0"/>
              <a:t>IF (bill </a:t>
            </a:r>
            <a:r>
              <a:rPr lang="en-US" sz="2400" dirty="0">
                <a:sym typeface="Symbol" pitchFamily="18" charset="2"/>
              </a:rPr>
              <a:t> name &lt;BILL&gt;  status due   			   	   amount &lt;AMOUNT&gt;)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400" dirty="0">
                <a:sym typeface="Symbol" pitchFamily="18" charset="2"/>
              </a:rPr>
              <a:t>	AND (account  name checking  balance &lt;BALANCE&gt;  	      (&lt;BALANCE&gt; ≥ &lt;AMOUNT&gt;))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400" dirty="0">
                <a:sym typeface="Symbol" pitchFamily="18" charset="2"/>
              </a:rPr>
              <a:t>	THEN (assert (pay  item &lt;BILL&gt;))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400" dirty="0">
                <a:sym typeface="Symbol" pitchFamily="18" charset="2"/>
              </a:rPr>
              <a:t>	AND (remove (bill  name &lt;BILL&gt;  status  due  amount &lt;AMOUNT&gt;))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400" dirty="0">
                <a:sym typeface="Symbol" pitchFamily="18" charset="2"/>
              </a:rPr>
              <a:t>	AND (remove (account  name checking  		       	       balance &lt;BALANCE&gt;))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400" dirty="0">
                <a:sym typeface="Symbol" pitchFamily="18" charset="2"/>
              </a:rPr>
              <a:t>	AND (assert (account  name checking  balance 		       (&lt;BALANCE&gt; - &lt;AMOUNT&gt;)))</a:t>
            </a:r>
            <a:endParaRPr lang="el-GR" sz="2400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102589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Supstitucija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Rezultat supstitucije varijable </a:t>
            </a:r>
            <a:r>
              <a:rPr lang="sr-Latn-RS" i="1" dirty="0"/>
              <a:t>v</a:t>
            </a:r>
            <a:r>
              <a:rPr lang="sr-Latn-RS" dirty="0"/>
              <a:t> termom </a:t>
            </a:r>
            <a:r>
              <a:rPr lang="sr-Latn-RS" i="1" dirty="0"/>
              <a:t>t</a:t>
            </a:r>
            <a:r>
              <a:rPr lang="sr-Latn-RS" dirty="0"/>
              <a:t> u formuli </a:t>
            </a:r>
            <a:r>
              <a:rPr lang="sr-Latn-RS" i="1" dirty="0"/>
              <a:t>F</a:t>
            </a:r>
            <a:r>
              <a:rPr lang="sr-Latn-RS" dirty="0"/>
              <a:t> je formula koja se dobije kada svaku slobodnu pojavu varijable </a:t>
            </a:r>
            <a:r>
              <a:rPr lang="sr-Latn-RS" i="1" dirty="0"/>
              <a:t>v</a:t>
            </a:r>
            <a:r>
              <a:rPr lang="sr-Latn-RS" dirty="0"/>
              <a:t> zamenimo termom </a:t>
            </a:r>
            <a:r>
              <a:rPr lang="sr-Latn-RS" i="1" dirty="0"/>
              <a:t>t</a:t>
            </a:r>
          </a:p>
          <a:p>
            <a:r>
              <a:rPr lang="sr-Latn-RS" dirty="0"/>
              <a:t>Tipično, formula </a:t>
            </a:r>
            <a:r>
              <a:rPr lang="sr-Latn-RS" i="1" dirty="0"/>
              <a:t>F </a:t>
            </a:r>
            <a:r>
              <a:rPr lang="sr-Latn-RS" dirty="0"/>
              <a:t>u kojoj treba izvršiti supstituciju varijable </a:t>
            </a:r>
            <a:r>
              <a:rPr lang="sr-Latn-RS" i="1" dirty="0"/>
              <a:t>v</a:t>
            </a:r>
            <a:r>
              <a:rPr lang="sr-Latn-RS" dirty="0"/>
              <a:t> piše se kao </a:t>
            </a:r>
            <a:r>
              <a:rPr lang="sr-Latn-RS" i="1" dirty="0"/>
              <a:t>F(v)</a:t>
            </a:r>
            <a:r>
              <a:rPr lang="sr-Latn-RS" dirty="0"/>
              <a:t>, a formula u kojoj je supstitucija izvršena termom </a:t>
            </a:r>
            <a:r>
              <a:rPr lang="sr-Latn-RS" i="1" dirty="0"/>
              <a:t>t</a:t>
            </a:r>
            <a:r>
              <a:rPr lang="sr-Latn-RS" dirty="0"/>
              <a:t> piše se kao </a:t>
            </a:r>
            <a:r>
              <a:rPr lang="sr-Latn-RS" i="1" dirty="0"/>
              <a:t>F(t)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91203808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Supstituable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534400" cy="50292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Term </a:t>
            </a:r>
            <a:r>
              <a:rPr lang="sr-Latn-RS" i="1" dirty="0"/>
              <a:t>t</a:t>
            </a:r>
            <a:r>
              <a:rPr lang="sr-Latn-RS" dirty="0"/>
              <a:t> je </a:t>
            </a:r>
            <a:r>
              <a:rPr lang="sr-Latn-RS" i="1" dirty="0"/>
              <a:t>supstituabla</a:t>
            </a:r>
            <a:r>
              <a:rPr lang="sr-Latn-RS" dirty="0"/>
              <a:t> varijable </a:t>
            </a:r>
            <a:r>
              <a:rPr lang="sr-Latn-RS" i="1" dirty="0"/>
              <a:t>v</a:t>
            </a:r>
            <a:r>
              <a:rPr lang="sr-Latn-RS" dirty="0"/>
              <a:t> u formuli </a:t>
            </a:r>
            <a:r>
              <a:rPr lang="sr-Latn-RS" i="1" dirty="0"/>
              <a:t>F</a:t>
            </a:r>
            <a:r>
              <a:rPr lang="sr-Latn-RS" dirty="0"/>
              <a:t> ukoliko, za svaku varijablu </a:t>
            </a:r>
            <a:r>
              <a:rPr lang="sr-Latn-RS" i="1" dirty="0"/>
              <a:t>w</a:t>
            </a:r>
            <a:r>
              <a:rPr lang="sr-Latn-RS" dirty="0"/>
              <a:t> koja se pojavljuje u </a:t>
            </a:r>
            <a:r>
              <a:rPr lang="sr-Latn-RS" i="1" dirty="0"/>
              <a:t>t</a:t>
            </a:r>
            <a:r>
              <a:rPr lang="sr-Latn-RS" dirty="0"/>
              <a:t>, ne postoji ni jedna podformula u </a:t>
            </a:r>
            <a:r>
              <a:rPr lang="sr-Latn-RS" i="1" dirty="0"/>
              <a:t>F</a:t>
            </a:r>
            <a:r>
              <a:rPr lang="sr-Latn-RS" dirty="0"/>
              <a:t> oblika </a:t>
            </a:r>
            <a:r>
              <a:rPr lang="en-GB" dirty="0"/>
              <a:t>∀</a:t>
            </a:r>
            <a:r>
              <a:rPr lang="en-GB" i="1" dirty="0" err="1"/>
              <a:t>wG</a:t>
            </a:r>
            <a:r>
              <a:rPr lang="en-GB" i="1" dirty="0"/>
              <a:t> </a:t>
            </a:r>
            <a:r>
              <a:rPr lang="sr-Latn-RS" dirty="0"/>
              <a:t>ili</a:t>
            </a:r>
            <a:r>
              <a:rPr lang="en-GB" dirty="0"/>
              <a:t> ∃</a:t>
            </a:r>
            <a:r>
              <a:rPr lang="en-GB" i="1" dirty="0" err="1"/>
              <a:t>wG</a:t>
            </a:r>
            <a:r>
              <a:rPr lang="sr-Latn-RS" dirty="0"/>
              <a:t> koja sadrži </a:t>
            </a:r>
            <a:r>
              <a:rPr lang="sr-Latn-RS" i="1" dirty="0"/>
              <a:t>v </a:t>
            </a:r>
            <a:r>
              <a:rPr lang="sr-Latn-RS" dirty="0"/>
              <a:t>i koja je slobodna u </a:t>
            </a:r>
            <a:r>
              <a:rPr lang="sr-Latn-RS" i="1" dirty="0"/>
              <a:t>F</a:t>
            </a:r>
          </a:p>
          <a:p>
            <a:pPr marL="0" indent="0">
              <a:buNone/>
            </a:pPr>
            <a:r>
              <a:rPr lang="en-GB" dirty="0"/>
              <a:t>∃</a:t>
            </a:r>
            <a:r>
              <a:rPr lang="sr-Latn-RS" i="1" dirty="0"/>
              <a:t>x</a:t>
            </a:r>
            <a:r>
              <a:rPr lang="en-GB" i="1" dirty="0"/>
              <a:t>(f (</a:t>
            </a:r>
            <a:r>
              <a:rPr lang="sr-Latn-RS" i="1" dirty="0"/>
              <a:t>x</a:t>
            </a:r>
            <a:r>
              <a:rPr lang="en-GB" i="1" dirty="0"/>
              <a:t>) </a:t>
            </a:r>
            <a:r>
              <a:rPr lang="en-GB" dirty="0"/>
              <a:t>= </a:t>
            </a:r>
            <a:r>
              <a:rPr lang="sr-Latn-RS" i="1" dirty="0"/>
              <a:t>v</a:t>
            </a:r>
            <a:r>
              <a:rPr lang="en-GB" i="1" dirty="0"/>
              <a:t>)</a:t>
            </a:r>
            <a:r>
              <a:rPr lang="sr-Latn-RS" i="1" dirty="0"/>
              <a:t> </a:t>
            </a:r>
          </a:p>
          <a:p>
            <a:pPr marL="0" indent="0">
              <a:buNone/>
            </a:pPr>
            <a:r>
              <a:rPr lang="sr-Latn-RS" i="1" dirty="0"/>
              <a:t>v=t(</a:t>
            </a:r>
            <a:r>
              <a:rPr lang="en-GB" i="1" dirty="0"/>
              <a:t>w</a:t>
            </a:r>
            <a:r>
              <a:rPr lang="sr-Latn-RS" i="1" dirty="0"/>
              <a:t>1,</a:t>
            </a:r>
            <a:r>
              <a:rPr lang="en-GB" i="1" dirty="0"/>
              <a:t>w</a:t>
            </a:r>
            <a:r>
              <a:rPr lang="sr-Latn-RS" i="1" dirty="0"/>
              <a:t>2,</a:t>
            </a:r>
            <a:r>
              <a:rPr lang="en-GB" i="1" dirty="0"/>
              <a:t>w</a:t>
            </a:r>
            <a:r>
              <a:rPr lang="sr-Latn-RS" i="1" dirty="0"/>
              <a:t>3)</a:t>
            </a:r>
          </a:p>
          <a:p>
            <a:pPr marL="0" indent="0">
              <a:buNone/>
            </a:pPr>
            <a:r>
              <a:rPr lang="en-GB" dirty="0"/>
              <a:t>∃</a:t>
            </a:r>
            <a:r>
              <a:rPr lang="sr-Latn-RS" i="1" dirty="0"/>
              <a:t>x</a:t>
            </a:r>
            <a:r>
              <a:rPr lang="en-GB" i="1" dirty="0"/>
              <a:t>(f (</a:t>
            </a:r>
            <a:r>
              <a:rPr lang="sr-Latn-RS" i="1" dirty="0"/>
              <a:t>x</a:t>
            </a:r>
            <a:r>
              <a:rPr lang="en-GB" i="1" dirty="0"/>
              <a:t>) </a:t>
            </a:r>
            <a:r>
              <a:rPr lang="en-GB" dirty="0"/>
              <a:t>= </a:t>
            </a:r>
            <a:r>
              <a:rPr lang="sr-Latn-RS" i="1" dirty="0"/>
              <a:t>t(</a:t>
            </a:r>
            <a:r>
              <a:rPr lang="en-GB" i="1" dirty="0"/>
              <a:t>w</a:t>
            </a:r>
            <a:r>
              <a:rPr lang="sr-Latn-RS" i="1" dirty="0"/>
              <a:t>1,</a:t>
            </a:r>
            <a:r>
              <a:rPr lang="en-GB" i="1" dirty="0"/>
              <a:t>w</a:t>
            </a:r>
            <a:r>
              <a:rPr lang="sr-Latn-RS" i="1" dirty="0"/>
              <a:t>2,</a:t>
            </a:r>
            <a:r>
              <a:rPr lang="en-GB" i="1" dirty="0"/>
              <a:t> w</a:t>
            </a:r>
            <a:r>
              <a:rPr lang="sr-Latn-RS" i="1" dirty="0"/>
              <a:t>3)</a:t>
            </a:r>
            <a:r>
              <a:rPr lang="en-GB" i="1" dirty="0"/>
              <a:t>)</a:t>
            </a:r>
            <a:r>
              <a:rPr lang="sr-Latn-RS" i="1" dirty="0"/>
              <a:t> </a:t>
            </a:r>
          </a:p>
          <a:p>
            <a:r>
              <a:rPr lang="sr-Latn-RS" dirty="0"/>
              <a:t>Ukoliko je ovaj uslov narušen, supstitucijom </a:t>
            </a:r>
            <a:r>
              <a:rPr lang="sr-Latn-RS" i="1" dirty="0"/>
              <a:t>t</a:t>
            </a:r>
            <a:r>
              <a:rPr lang="sr-Latn-RS" dirty="0"/>
              <a:t> za </a:t>
            </a:r>
            <a:r>
              <a:rPr lang="sr-Latn-RS" i="1" dirty="0"/>
              <a:t>v </a:t>
            </a:r>
            <a:r>
              <a:rPr lang="sr-Latn-RS" dirty="0"/>
              <a:t>često dobijamo rezultate koji nemaju očekivano značenje</a:t>
            </a:r>
          </a:p>
          <a:p>
            <a:pPr marL="0" indent="0">
              <a:buNone/>
            </a:pPr>
            <a:r>
              <a:rPr lang="en-GB" dirty="0"/>
              <a:t>∃</a:t>
            </a:r>
            <a:r>
              <a:rPr lang="sr-Latn-RS" i="1" dirty="0"/>
              <a:t>w2</a:t>
            </a:r>
            <a:r>
              <a:rPr lang="en-GB" i="1" dirty="0"/>
              <a:t>(f (</a:t>
            </a:r>
            <a:r>
              <a:rPr lang="sr-Latn-RS" i="1" dirty="0"/>
              <a:t>w2</a:t>
            </a:r>
            <a:r>
              <a:rPr lang="en-GB" i="1" dirty="0"/>
              <a:t>) </a:t>
            </a:r>
            <a:r>
              <a:rPr lang="en-GB" dirty="0"/>
              <a:t>= </a:t>
            </a:r>
            <a:r>
              <a:rPr lang="sr-Latn-RS" i="1" dirty="0"/>
              <a:t>v</a:t>
            </a:r>
            <a:r>
              <a:rPr lang="en-GB" i="1" dirty="0"/>
              <a:t>)</a:t>
            </a:r>
            <a:r>
              <a:rPr lang="sr-Latn-RS" i="1" dirty="0"/>
              <a:t> </a:t>
            </a:r>
          </a:p>
          <a:p>
            <a:pPr marL="0" indent="0">
              <a:buNone/>
            </a:pPr>
            <a:r>
              <a:rPr lang="sr-Latn-RS" i="1" dirty="0"/>
              <a:t>v=t(</a:t>
            </a:r>
            <a:r>
              <a:rPr lang="en-GB" i="1" dirty="0"/>
              <a:t>w</a:t>
            </a:r>
            <a:r>
              <a:rPr lang="sr-Latn-RS" i="1" dirty="0"/>
              <a:t>1,</a:t>
            </a:r>
            <a:r>
              <a:rPr lang="en-GB" i="1" dirty="0"/>
              <a:t>w</a:t>
            </a:r>
            <a:r>
              <a:rPr lang="sr-Latn-RS" i="1" dirty="0"/>
              <a:t>2,</a:t>
            </a:r>
            <a:r>
              <a:rPr lang="en-GB" i="1" dirty="0"/>
              <a:t>w</a:t>
            </a:r>
            <a:r>
              <a:rPr lang="sr-Latn-RS" i="1" dirty="0"/>
              <a:t>3)</a:t>
            </a:r>
          </a:p>
          <a:p>
            <a:pPr marL="0" indent="0">
              <a:buNone/>
            </a:pPr>
            <a:r>
              <a:rPr lang="en-GB" strike="sngStrike" dirty="0"/>
              <a:t>∃</a:t>
            </a:r>
            <a:r>
              <a:rPr lang="sr-Latn-RS" i="1" strike="sngStrike" dirty="0"/>
              <a:t>w2</a:t>
            </a:r>
            <a:r>
              <a:rPr lang="en-GB" i="1" strike="sngStrike" dirty="0"/>
              <a:t>(f (</a:t>
            </a:r>
            <a:r>
              <a:rPr lang="sr-Latn-RS" i="1" strike="sngStrike" dirty="0"/>
              <a:t>w2</a:t>
            </a:r>
            <a:r>
              <a:rPr lang="en-GB" i="1" strike="sngStrike" dirty="0"/>
              <a:t>) </a:t>
            </a:r>
            <a:r>
              <a:rPr lang="en-GB" strike="sngStrike" dirty="0"/>
              <a:t>= </a:t>
            </a:r>
            <a:r>
              <a:rPr lang="sr-Latn-RS" i="1" strike="sngStrike" dirty="0"/>
              <a:t>t(</a:t>
            </a:r>
            <a:r>
              <a:rPr lang="en-GB" i="1" strike="sngStrike" dirty="0"/>
              <a:t>w</a:t>
            </a:r>
            <a:r>
              <a:rPr lang="sr-Latn-RS" i="1" strike="sngStrike" dirty="0"/>
              <a:t>1,</a:t>
            </a:r>
            <a:r>
              <a:rPr lang="en-GB" i="1" strike="sngStrike" dirty="0"/>
              <a:t>w</a:t>
            </a:r>
            <a:r>
              <a:rPr lang="sr-Latn-RS" i="1" strike="sngStrike" dirty="0"/>
              <a:t>2,</a:t>
            </a:r>
            <a:r>
              <a:rPr lang="en-GB" i="1" strike="sngStrike" dirty="0"/>
              <a:t>w</a:t>
            </a:r>
            <a:r>
              <a:rPr lang="sr-Latn-RS" i="1" strike="sngStrike" dirty="0"/>
              <a:t>3)</a:t>
            </a:r>
            <a:r>
              <a:rPr lang="en-GB" i="1" strike="sngStrike" dirty="0"/>
              <a:t>)</a:t>
            </a:r>
            <a:r>
              <a:rPr lang="sr-Latn-RS" i="1" strike="sngStrike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176492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∃</a:t>
            </a:r>
            <a:r>
              <a:rPr lang="en-GB" i="1" dirty="0"/>
              <a:t>x(f (x) </a:t>
            </a:r>
            <a:r>
              <a:rPr lang="en-GB" dirty="0"/>
              <a:t>= </a:t>
            </a:r>
            <a:r>
              <a:rPr lang="en-GB" i="1" dirty="0"/>
              <a:t>y)</a:t>
            </a:r>
            <a:r>
              <a:rPr lang="sr-Latn-RS" i="1" dirty="0"/>
              <a:t> </a:t>
            </a:r>
          </a:p>
          <a:p>
            <a:pPr lvl="1"/>
            <a:r>
              <a:rPr lang="sr-Latn-RS" dirty="0"/>
              <a:t>Postoji neko x za koje je vrednost funkcije f jednaka y</a:t>
            </a:r>
          </a:p>
          <a:p>
            <a:pPr lvl="1"/>
            <a:r>
              <a:rPr lang="sr-Latn-RS" dirty="0"/>
              <a:t>[</a:t>
            </a:r>
            <a:r>
              <a:rPr lang="sr-Latn-RS" i="1" dirty="0"/>
              <a:t>y</a:t>
            </a:r>
            <a:r>
              <a:rPr lang="sr-Latn-RS" dirty="0"/>
              <a:t> pripada kodomenu funkcije </a:t>
            </a:r>
            <a:r>
              <a:rPr lang="sr-Latn-RS" i="1" dirty="0"/>
              <a:t>f</a:t>
            </a:r>
            <a:r>
              <a:rPr lang="sr-Latn-RS" dirty="0"/>
              <a:t>]</a:t>
            </a:r>
          </a:p>
          <a:p>
            <a:r>
              <a:rPr lang="sr-Latn-RS" dirty="0"/>
              <a:t>Ispravno - Uvodimo supstituciju </a:t>
            </a:r>
            <a:r>
              <a:rPr lang="sr-Latn-RS" i="1" dirty="0"/>
              <a:t>y =</a:t>
            </a:r>
            <a:r>
              <a:rPr lang="sr-Latn-RS" dirty="0"/>
              <a:t> </a:t>
            </a:r>
            <a:r>
              <a:rPr lang="en-GB" i="1" dirty="0"/>
              <a:t>g(a, z)</a:t>
            </a:r>
            <a:endParaRPr lang="sr-Latn-RS" i="1" dirty="0"/>
          </a:p>
          <a:p>
            <a:pPr lvl="1"/>
            <a:r>
              <a:rPr lang="sr-Latn-RS" i="1" dirty="0"/>
              <a:t>g(a,z) </a:t>
            </a:r>
            <a:r>
              <a:rPr lang="sr-Latn-RS" dirty="0"/>
              <a:t>je supstituabla za </a:t>
            </a:r>
            <a:r>
              <a:rPr lang="sr-Latn-RS" i="1" dirty="0"/>
              <a:t>y</a:t>
            </a:r>
          </a:p>
          <a:p>
            <a:r>
              <a:rPr lang="en-GB" dirty="0"/>
              <a:t>∃</a:t>
            </a:r>
            <a:r>
              <a:rPr lang="en-GB" i="1" dirty="0"/>
              <a:t>x(f (x) </a:t>
            </a:r>
            <a:r>
              <a:rPr lang="en-GB" dirty="0"/>
              <a:t>= </a:t>
            </a:r>
            <a:r>
              <a:rPr lang="en-GB" i="1" dirty="0"/>
              <a:t>g(a, z))</a:t>
            </a:r>
            <a:r>
              <a:rPr lang="sr-Latn-RS" i="1" dirty="0"/>
              <a:t> </a:t>
            </a:r>
          </a:p>
          <a:p>
            <a:pPr lvl="1"/>
            <a:r>
              <a:rPr lang="sr-Latn-RS" dirty="0"/>
              <a:t>[</a:t>
            </a:r>
            <a:r>
              <a:rPr lang="en-GB" i="1" dirty="0"/>
              <a:t>g(a, z)</a:t>
            </a:r>
            <a:r>
              <a:rPr lang="sr-Latn-RS" dirty="0"/>
              <a:t> pripada kodomenu funkcije </a:t>
            </a:r>
            <a:r>
              <a:rPr lang="sr-Latn-RS" i="1" dirty="0"/>
              <a:t>f</a:t>
            </a:r>
            <a:r>
              <a:rPr lang="sr-Latn-RS" dirty="0"/>
              <a:t>]</a:t>
            </a:r>
          </a:p>
          <a:p>
            <a:r>
              <a:rPr lang="sr-Latn-RS" dirty="0"/>
              <a:t>Neispravno - Uvodimo supstituciju </a:t>
            </a:r>
            <a:r>
              <a:rPr lang="sr-Latn-RS" i="1" dirty="0"/>
              <a:t>y =</a:t>
            </a:r>
            <a:r>
              <a:rPr lang="sr-Latn-RS" dirty="0"/>
              <a:t> </a:t>
            </a:r>
            <a:r>
              <a:rPr lang="en-GB" i="1" dirty="0"/>
              <a:t>g(a, </a:t>
            </a:r>
            <a:r>
              <a:rPr lang="sr-Latn-RS" b="1" i="1" dirty="0"/>
              <a:t>x</a:t>
            </a:r>
            <a:r>
              <a:rPr lang="en-GB" i="1" dirty="0"/>
              <a:t>)</a:t>
            </a:r>
            <a:endParaRPr lang="sr-Latn-RS" i="1" dirty="0"/>
          </a:p>
          <a:p>
            <a:pPr lvl="1"/>
            <a:r>
              <a:rPr lang="sr-Latn-RS" i="1" dirty="0"/>
              <a:t>g(a,</a:t>
            </a:r>
            <a:r>
              <a:rPr lang="sr-Latn-RS" b="1" i="1" dirty="0"/>
              <a:t>x</a:t>
            </a:r>
            <a:r>
              <a:rPr lang="sr-Latn-RS" i="1" dirty="0"/>
              <a:t>) </a:t>
            </a:r>
            <a:r>
              <a:rPr lang="sr-Latn-RS" dirty="0"/>
              <a:t>nije supstituabla za </a:t>
            </a:r>
            <a:r>
              <a:rPr lang="sr-Latn-RS" i="1" dirty="0"/>
              <a:t>y</a:t>
            </a:r>
          </a:p>
          <a:p>
            <a:r>
              <a:rPr lang="en-GB" dirty="0"/>
              <a:t>∃</a:t>
            </a:r>
            <a:r>
              <a:rPr lang="en-GB" i="1" dirty="0"/>
              <a:t>x(f (x) </a:t>
            </a:r>
            <a:r>
              <a:rPr lang="en-GB" dirty="0"/>
              <a:t>= </a:t>
            </a:r>
            <a:r>
              <a:rPr lang="en-GB" i="1" dirty="0"/>
              <a:t>g(a, </a:t>
            </a:r>
            <a:r>
              <a:rPr lang="sr-Latn-RS" i="1" dirty="0"/>
              <a:t>x</a:t>
            </a:r>
            <a:r>
              <a:rPr lang="en-GB" i="1" dirty="0"/>
              <a:t>))</a:t>
            </a:r>
            <a:r>
              <a:rPr lang="sr-Latn-RS" i="1" dirty="0"/>
              <a:t> </a:t>
            </a:r>
          </a:p>
          <a:p>
            <a:pPr lvl="1"/>
            <a:r>
              <a:rPr lang="sr-Latn-RS" dirty="0"/>
              <a:t>[Postoji neko </a:t>
            </a:r>
            <a:r>
              <a:rPr lang="sr-Latn-RS" i="1" dirty="0"/>
              <a:t>x</a:t>
            </a:r>
            <a:r>
              <a:rPr lang="sr-Latn-RS" dirty="0"/>
              <a:t> takvo da je vrednost </a:t>
            </a:r>
            <a:r>
              <a:rPr lang="sr-Latn-RS" i="1" dirty="0"/>
              <a:t>f</a:t>
            </a:r>
            <a:r>
              <a:rPr lang="sr-Latn-RS" dirty="0"/>
              <a:t> za </a:t>
            </a:r>
            <a:r>
              <a:rPr lang="sr-Latn-RS" i="1" dirty="0"/>
              <a:t>x</a:t>
            </a:r>
            <a:r>
              <a:rPr lang="sr-Latn-RS" dirty="0"/>
              <a:t> jednaka vrednosti </a:t>
            </a:r>
            <a:r>
              <a:rPr lang="sr-Latn-RS" i="1" dirty="0"/>
              <a:t>g</a:t>
            </a:r>
            <a:r>
              <a:rPr lang="sr-Latn-RS" dirty="0"/>
              <a:t> za </a:t>
            </a:r>
            <a:r>
              <a:rPr lang="sr-Latn-RS" i="1" dirty="0"/>
              <a:t>a</a:t>
            </a:r>
            <a:r>
              <a:rPr lang="sr-Latn-RS" dirty="0"/>
              <a:t> i to </a:t>
            </a:r>
            <a:r>
              <a:rPr lang="sr-Latn-RS" i="1" dirty="0"/>
              <a:t>x</a:t>
            </a:r>
            <a:r>
              <a:rPr lang="sr-Latn-RS" dirty="0"/>
              <a:t>]</a:t>
            </a:r>
          </a:p>
          <a:p>
            <a:pPr lvl="1"/>
            <a:r>
              <a:rPr lang="sr-Latn-RS" dirty="0"/>
              <a:t>Knvatifikator </a:t>
            </a:r>
            <a:r>
              <a:rPr lang="en-GB" dirty="0"/>
              <a:t>∃</a:t>
            </a:r>
            <a:r>
              <a:rPr lang="sr-Latn-RS" dirty="0"/>
              <a:t> je „uhvatio“ i x, što nije bio inicijalni plan</a:t>
            </a:r>
          </a:p>
          <a:p>
            <a:endParaRPr lang="sr-Latn-RS" i="1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CFCAD-D943-4809-866B-BDC1FF0806E8}"/>
              </a:ext>
            </a:extLst>
          </p:cNvPr>
          <p:cNvSpPr txBox="1"/>
          <p:nvPr/>
        </p:nvSpPr>
        <p:spPr>
          <a:xfrm>
            <a:off x="6781800" y="622852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FF0000"/>
                </a:solidFill>
              </a:rPr>
              <a:t>više naredni čas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61688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Semantika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/>
              <a:t>Interpretaciju signature </a:t>
            </a:r>
            <a:r>
              <a:rPr lang="el-GR" i="1" dirty="0"/>
              <a:t>σ</a:t>
            </a:r>
            <a:r>
              <a:rPr lang="sr-Latn-RS" i="1" dirty="0"/>
              <a:t> </a:t>
            </a:r>
            <a:r>
              <a:rPr lang="sr-Latn-RS" dirty="0"/>
              <a:t>čine:</a:t>
            </a:r>
          </a:p>
          <a:p>
            <a:pPr lvl="1"/>
            <a:r>
              <a:rPr lang="sr-Latn-RS" dirty="0"/>
              <a:t>Neprazan skup </a:t>
            </a:r>
            <a:r>
              <a:rPr lang="en-GB" dirty="0"/>
              <a:t>|</a:t>
            </a:r>
            <a:r>
              <a:rPr lang="en-GB" i="1" dirty="0"/>
              <a:t>I</a:t>
            </a:r>
            <a:r>
              <a:rPr lang="en-GB" dirty="0"/>
              <a:t>|</a:t>
            </a:r>
            <a:r>
              <a:rPr lang="sr-Latn-RS" dirty="0"/>
              <a:t>, koji se zove </a:t>
            </a:r>
            <a:r>
              <a:rPr lang="sr-Latn-RS" i="1" dirty="0"/>
              <a:t>univerzum</a:t>
            </a:r>
            <a:r>
              <a:rPr lang="sr-Latn-RS" dirty="0"/>
              <a:t> (ili </a:t>
            </a:r>
            <a:r>
              <a:rPr lang="sr-Latn-RS" i="1" dirty="0"/>
              <a:t>domen</a:t>
            </a:r>
            <a:r>
              <a:rPr lang="sr-Latn-RS" dirty="0"/>
              <a:t>) interpretacije </a:t>
            </a:r>
            <a:r>
              <a:rPr lang="sr-Latn-RS" i="1" dirty="0"/>
              <a:t>I</a:t>
            </a:r>
          </a:p>
          <a:p>
            <a:pPr lvl="2"/>
            <a:r>
              <a:rPr lang="sr-Latn-RS" dirty="0"/>
              <a:t>Univerzum je skup objekata o kojima može da se govori </a:t>
            </a:r>
          </a:p>
          <a:p>
            <a:pPr lvl="1"/>
            <a:r>
              <a:rPr lang="sr-Latn-RS" dirty="0"/>
              <a:t>Za svaku objektnu konstantu </a:t>
            </a:r>
            <a:r>
              <a:rPr lang="sr-Latn-RS" i="1" dirty="0"/>
              <a:t>c</a:t>
            </a:r>
            <a:r>
              <a:rPr lang="sr-Latn-RS" dirty="0"/>
              <a:t> iz </a:t>
            </a:r>
            <a:r>
              <a:rPr lang="el-GR" i="1" dirty="0"/>
              <a:t>σ</a:t>
            </a:r>
            <a:r>
              <a:rPr lang="sr-Latn-RS" i="1" dirty="0"/>
              <a:t>, </a:t>
            </a:r>
            <a:r>
              <a:rPr lang="sr-Latn-RS" dirty="0"/>
              <a:t>element </a:t>
            </a:r>
            <a:r>
              <a:rPr lang="sr-Latn-RS" i="1" dirty="0"/>
              <a:t>c</a:t>
            </a:r>
            <a:r>
              <a:rPr lang="sr-Latn-RS" i="1" baseline="30000" dirty="0"/>
              <a:t>I</a:t>
            </a:r>
            <a:r>
              <a:rPr lang="sr-Latn-RS" i="1" dirty="0"/>
              <a:t> </a:t>
            </a:r>
            <a:r>
              <a:rPr lang="sr-Latn-RS" dirty="0"/>
              <a:t>iz </a:t>
            </a:r>
            <a:r>
              <a:rPr lang="en-GB" dirty="0"/>
              <a:t>|</a:t>
            </a:r>
            <a:r>
              <a:rPr lang="en-GB" i="1" dirty="0"/>
              <a:t>I</a:t>
            </a:r>
            <a:r>
              <a:rPr lang="en-GB" dirty="0"/>
              <a:t>|</a:t>
            </a:r>
            <a:endParaRPr lang="sr-Latn-RS" dirty="0"/>
          </a:p>
          <a:p>
            <a:pPr lvl="2"/>
            <a:r>
              <a:rPr lang="sr-Latn-RS" dirty="0"/>
              <a:t>Objektna konstanta se mapira na objekat iz univerzuma npr. Marko, Jovan,...</a:t>
            </a:r>
          </a:p>
          <a:p>
            <a:pPr lvl="1"/>
            <a:r>
              <a:rPr lang="sr-Latn-RS" dirty="0"/>
              <a:t>Za sve funkcijske simbole </a:t>
            </a:r>
            <a:r>
              <a:rPr lang="en-GB" i="1" dirty="0"/>
              <a:t>f </a:t>
            </a:r>
            <a:r>
              <a:rPr lang="sr-Latn-RS" dirty="0"/>
              <a:t>arnosti </a:t>
            </a:r>
            <a:r>
              <a:rPr lang="sr-Latn-RS" i="1" dirty="0"/>
              <a:t>n&gt;0</a:t>
            </a:r>
            <a:r>
              <a:rPr lang="sr-Latn-RS" dirty="0"/>
              <a:t> funkcija </a:t>
            </a:r>
            <a:r>
              <a:rPr lang="en-GB" i="1" dirty="0"/>
              <a:t>f </a:t>
            </a:r>
            <a:r>
              <a:rPr lang="en-GB" i="1" baseline="30000" dirty="0"/>
              <a:t>I</a:t>
            </a:r>
            <a:r>
              <a:rPr lang="en-GB" i="1" dirty="0"/>
              <a:t> </a:t>
            </a:r>
            <a:r>
              <a:rPr lang="sr-Latn-RS" dirty="0"/>
              <a:t>iz</a:t>
            </a:r>
            <a:r>
              <a:rPr lang="en-GB" dirty="0"/>
              <a:t> |</a:t>
            </a:r>
            <a:r>
              <a:rPr lang="en-GB" i="1" dirty="0"/>
              <a:t>I </a:t>
            </a:r>
            <a:r>
              <a:rPr lang="en-GB" dirty="0"/>
              <a:t>|</a:t>
            </a:r>
            <a:r>
              <a:rPr lang="en-GB" i="1" baseline="30000" dirty="0"/>
              <a:t>n</a:t>
            </a:r>
            <a:r>
              <a:rPr lang="en-GB" i="1" dirty="0"/>
              <a:t> </a:t>
            </a:r>
            <a:r>
              <a:rPr lang="sr-Latn-RS" dirty="0"/>
              <a:t>u</a:t>
            </a:r>
            <a:r>
              <a:rPr lang="en-GB" dirty="0"/>
              <a:t> |</a:t>
            </a:r>
            <a:r>
              <a:rPr lang="en-GB" i="1" dirty="0"/>
              <a:t>I</a:t>
            </a:r>
            <a:r>
              <a:rPr lang="en-GB" dirty="0"/>
              <a:t>|</a:t>
            </a:r>
            <a:endParaRPr lang="sr-Latn-RS" dirty="0"/>
          </a:p>
          <a:p>
            <a:pPr lvl="2"/>
            <a:r>
              <a:rPr lang="sr-Latn-RS" dirty="0"/>
              <a:t>Funkcija n-torki objekata iz univerzuma dodeli objekat iz univerzuma</a:t>
            </a:r>
          </a:p>
          <a:p>
            <a:pPr lvl="2"/>
            <a:r>
              <a:rPr lang="sr-Latn-RS" dirty="0"/>
              <a:t>Na primer Monarch(Canada, </a:t>
            </a:r>
            <a:r>
              <a:rPr lang="en-US" dirty="0"/>
              <a:t>United Kingdom</a:t>
            </a:r>
            <a:r>
              <a:rPr lang="sr-Latn-RS" dirty="0"/>
              <a:t>) = Elizabeth II</a:t>
            </a:r>
          </a:p>
          <a:p>
            <a:pPr lvl="1"/>
            <a:r>
              <a:rPr lang="sr-Latn-RS" dirty="0"/>
              <a:t>Za svaku propozicionu konstantu </a:t>
            </a:r>
            <a:r>
              <a:rPr lang="sr-Latn-RS" i="1" dirty="0"/>
              <a:t>P</a:t>
            </a:r>
            <a:r>
              <a:rPr lang="sr-Latn-RS" dirty="0"/>
              <a:t> iz </a:t>
            </a:r>
            <a:r>
              <a:rPr lang="en-GB" i="1" dirty="0"/>
              <a:t>σ</a:t>
            </a:r>
            <a:r>
              <a:rPr lang="en-GB" dirty="0"/>
              <a:t>, </a:t>
            </a:r>
            <a:r>
              <a:rPr lang="sr-Latn-RS" dirty="0"/>
              <a:t>element</a:t>
            </a:r>
            <a:r>
              <a:rPr lang="en-GB" dirty="0"/>
              <a:t> </a:t>
            </a:r>
            <a:r>
              <a:rPr lang="en-GB" i="1" dirty="0"/>
              <a:t>P</a:t>
            </a:r>
            <a:r>
              <a:rPr lang="en-GB" i="1" baseline="30000" dirty="0"/>
              <a:t>I</a:t>
            </a:r>
            <a:r>
              <a:rPr lang="en-GB" i="1" dirty="0"/>
              <a:t> </a:t>
            </a:r>
            <a:r>
              <a:rPr lang="sr-Latn-RS" dirty="0"/>
              <a:t>iz skupa</a:t>
            </a:r>
            <a:r>
              <a:rPr lang="en-GB" dirty="0"/>
              <a:t> {FALSE</a:t>
            </a:r>
            <a:r>
              <a:rPr lang="en-GB" i="1" dirty="0"/>
              <a:t>, </a:t>
            </a:r>
            <a:r>
              <a:rPr lang="en-GB" dirty="0"/>
              <a:t>TRUE}</a:t>
            </a:r>
            <a:endParaRPr lang="sr-Latn-RS" dirty="0"/>
          </a:p>
          <a:p>
            <a:pPr lvl="1"/>
            <a:r>
              <a:rPr lang="sr-Latn-RS" dirty="0"/>
              <a:t>Za sve predikatske simbole </a:t>
            </a:r>
            <a:r>
              <a:rPr lang="en-GB" i="1" dirty="0"/>
              <a:t>R </a:t>
            </a:r>
            <a:r>
              <a:rPr lang="sr-Latn-RS" dirty="0"/>
              <a:t>iz</a:t>
            </a:r>
            <a:r>
              <a:rPr lang="en-GB" dirty="0"/>
              <a:t> </a:t>
            </a:r>
            <a:r>
              <a:rPr lang="en-GB" i="1" dirty="0"/>
              <a:t>σ </a:t>
            </a:r>
            <a:r>
              <a:rPr lang="sr-Latn-RS" dirty="0"/>
              <a:t>arnosti</a:t>
            </a:r>
            <a:r>
              <a:rPr lang="en-GB" dirty="0"/>
              <a:t> </a:t>
            </a:r>
            <a:r>
              <a:rPr lang="en-GB" i="1" dirty="0"/>
              <a:t>n &gt; </a:t>
            </a:r>
            <a:r>
              <a:rPr lang="en-GB" dirty="0"/>
              <a:t>0, </a:t>
            </a:r>
            <a:r>
              <a:rPr lang="sr-Latn-RS" dirty="0"/>
              <a:t>funkcija</a:t>
            </a:r>
            <a:r>
              <a:rPr lang="en-GB" dirty="0"/>
              <a:t> </a:t>
            </a:r>
            <a:r>
              <a:rPr lang="en-GB" i="1" dirty="0"/>
              <a:t>R</a:t>
            </a:r>
            <a:r>
              <a:rPr lang="sr-Latn-RS" i="1" baseline="30000" dirty="0"/>
              <a:t>I</a:t>
            </a:r>
            <a:r>
              <a:rPr lang="sr-Latn-RS" i="1" dirty="0"/>
              <a:t> iz</a:t>
            </a:r>
            <a:r>
              <a:rPr lang="en-GB" dirty="0"/>
              <a:t> |</a:t>
            </a:r>
            <a:r>
              <a:rPr lang="en-GB" i="1" dirty="0"/>
              <a:t>I </a:t>
            </a:r>
            <a:r>
              <a:rPr lang="en-GB" dirty="0"/>
              <a:t>|</a:t>
            </a:r>
            <a:r>
              <a:rPr lang="sr-Latn-RS" baseline="30000" dirty="0"/>
              <a:t>n </a:t>
            </a:r>
            <a:r>
              <a:rPr lang="sr-Latn-RS" dirty="0"/>
              <a:t>u </a:t>
            </a:r>
            <a:r>
              <a:rPr lang="en-GB" sz="3600" dirty="0"/>
              <a:t>{</a:t>
            </a:r>
            <a:r>
              <a:rPr lang="en-GB" dirty="0"/>
              <a:t>FALSE</a:t>
            </a:r>
            <a:r>
              <a:rPr lang="en-GB" sz="3600" i="1" dirty="0"/>
              <a:t>, </a:t>
            </a:r>
            <a:r>
              <a:rPr lang="en-GB" dirty="0"/>
              <a:t>TRUE</a:t>
            </a:r>
            <a:r>
              <a:rPr lang="en-GB" sz="3600" dirty="0"/>
              <a:t>}</a:t>
            </a:r>
            <a:endParaRPr lang="sr-Latn-RS" sz="3600" dirty="0"/>
          </a:p>
          <a:p>
            <a:pPr lvl="2"/>
            <a:r>
              <a:rPr lang="sr-Latn-RS" dirty="0"/>
              <a:t>Predikat dodeli n </a:t>
            </a:r>
            <a:r>
              <a:rPr lang="sr-Latn-RS" dirty="0" err="1"/>
              <a:t>torki</a:t>
            </a:r>
            <a:r>
              <a:rPr lang="sr-Latn-RS" dirty="0"/>
              <a:t> objekata iz univerzuma vrednost tačno ili netačno</a:t>
            </a:r>
          </a:p>
          <a:p>
            <a:pPr lvl="2"/>
            <a:r>
              <a:rPr lang="sr-Latn-RS" dirty="0"/>
              <a:t>Na primer President (America, Obama)=TRUE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99377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Semantika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Semantika logike prvog reda definiše za svaki iskaz</a:t>
            </a:r>
            <a:r>
              <a:rPr lang="en-US" dirty="0"/>
              <a:t>/</a:t>
            </a:r>
            <a:r>
              <a:rPr lang="en-US" dirty="0" err="1"/>
              <a:t>formulu</a:t>
            </a:r>
            <a:r>
              <a:rPr lang="sr-Latn-RS" dirty="0"/>
              <a:t> </a:t>
            </a:r>
            <a:r>
              <a:rPr lang="sr-Latn-RS" i="1" dirty="0"/>
              <a:t>F</a:t>
            </a:r>
            <a:r>
              <a:rPr lang="sr-Latn-RS" dirty="0"/>
              <a:t> i svaku interpretaciju </a:t>
            </a:r>
            <a:r>
              <a:rPr lang="sr-Latn-RS" i="1" dirty="0"/>
              <a:t>I</a:t>
            </a:r>
            <a:r>
              <a:rPr lang="sr-Latn-RS" dirty="0"/>
              <a:t> signature </a:t>
            </a:r>
            <a:r>
              <a:rPr lang="el-GR" i="1" dirty="0"/>
              <a:t>σ</a:t>
            </a:r>
            <a:r>
              <a:rPr lang="sr-Latn-RS" i="1" dirty="0"/>
              <a:t> </a:t>
            </a:r>
            <a:r>
              <a:rPr lang="sr-Latn-RS" dirty="0"/>
              <a:t>istinitosnu vrednost </a:t>
            </a:r>
            <a:r>
              <a:rPr lang="en-GB" i="1" dirty="0"/>
              <a:t>F</a:t>
            </a:r>
            <a:r>
              <a:rPr lang="en-GB" i="1" baseline="30000" dirty="0"/>
              <a:t>I</a:t>
            </a:r>
            <a:r>
              <a:rPr lang="sr-Latn-RS" i="1" dirty="0"/>
              <a:t> </a:t>
            </a:r>
            <a:r>
              <a:rPr lang="sr-Latn-RS" dirty="0"/>
              <a:t>koja je dodeljena iskazu</a:t>
            </a:r>
            <a:r>
              <a:rPr lang="en-US" dirty="0"/>
              <a:t>/</a:t>
            </a:r>
            <a:r>
              <a:rPr lang="en-US" dirty="0" err="1"/>
              <a:t>formuli</a:t>
            </a:r>
            <a:r>
              <a:rPr lang="sr-Latn-RS" dirty="0"/>
              <a:t> </a:t>
            </a:r>
            <a:r>
              <a:rPr lang="sr-Latn-RS" i="1" dirty="0"/>
              <a:t>F</a:t>
            </a:r>
            <a:r>
              <a:rPr lang="sr-Latn-RS" dirty="0"/>
              <a:t> tom interpretacijom</a:t>
            </a:r>
          </a:p>
          <a:p>
            <a:r>
              <a:rPr lang="sr-Latn-RS" b="1" dirty="0"/>
              <a:t>Pažnja! </a:t>
            </a:r>
            <a:r>
              <a:rPr lang="sr-Latn-RS" dirty="0"/>
              <a:t>Ova definicija ne odnosi se na formule koje imaju slobodne varijable!</a:t>
            </a:r>
          </a:p>
          <a:p>
            <a:pPr lvl="1"/>
            <a:r>
              <a:rPr lang="sr-Latn-RS" dirty="0"/>
              <a:t>Da li je </a:t>
            </a:r>
            <a:r>
              <a:rPr lang="en-GB" dirty="0"/>
              <a:t>∃</a:t>
            </a:r>
            <a:r>
              <a:rPr lang="en-GB" i="1" dirty="0"/>
              <a:t>x(f (x) </a:t>
            </a:r>
            <a:r>
              <a:rPr lang="en-GB" dirty="0"/>
              <a:t>= </a:t>
            </a:r>
            <a:r>
              <a:rPr lang="en-GB" b="1" i="1" dirty="0"/>
              <a:t>y</a:t>
            </a:r>
            <a:r>
              <a:rPr lang="en-GB" i="1" dirty="0"/>
              <a:t>)</a:t>
            </a:r>
            <a:r>
              <a:rPr lang="sr-Latn-RS" i="1" dirty="0"/>
              <a:t> </a:t>
            </a:r>
            <a:r>
              <a:rPr lang="sr-Latn-RS" dirty="0"/>
              <a:t>tačno ili netačno ne zavisi isključivo </a:t>
            </a:r>
            <a:r>
              <a:rPr lang="sr-Latn-RS"/>
              <a:t>od univerzuma </a:t>
            </a:r>
            <a:r>
              <a:rPr lang="sr-Latn-RS" dirty="0"/>
              <a:t>i funkcije </a:t>
            </a:r>
            <a:r>
              <a:rPr lang="sr-Latn-RS" i="1" dirty="0"/>
              <a:t>f</a:t>
            </a:r>
            <a:r>
              <a:rPr lang="sr-Latn-RS" dirty="0"/>
              <a:t>. To zaivisi i od </a:t>
            </a:r>
            <a:r>
              <a:rPr lang="sr-Latn-RS" b="1" dirty="0"/>
              <a:t>konkretne vrednosti </a:t>
            </a:r>
            <a:r>
              <a:rPr lang="sr-Latn-RS" b="1" i="1" dirty="0"/>
              <a:t>y</a:t>
            </a:r>
            <a:r>
              <a:rPr lang="sr-Latn-RS" dirty="0"/>
              <a:t> u univerzumu.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42010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Semantika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Interpretacija </a:t>
            </a:r>
            <a:r>
              <a:rPr lang="sr-Latn-RS" i="1" dirty="0"/>
              <a:t>I</a:t>
            </a:r>
            <a:r>
              <a:rPr lang="sr-Latn-RS" dirty="0"/>
              <a:t> </a:t>
            </a:r>
            <a:r>
              <a:rPr lang="sr-Latn-RS" i="1" dirty="0"/>
              <a:t>zadovoljava</a:t>
            </a:r>
            <a:r>
              <a:rPr lang="sr-Latn-RS" dirty="0"/>
              <a:t> iskaz </a:t>
            </a:r>
            <a:r>
              <a:rPr lang="sr-Latn-RS" i="1" dirty="0"/>
              <a:t>F</a:t>
            </a:r>
            <a:r>
              <a:rPr lang="sr-Latn-RS" dirty="0"/>
              <a:t> (I</a:t>
            </a:r>
            <a:r>
              <a:rPr lang="en-GB" dirty="0"/>
              <a:t>|= </a:t>
            </a:r>
            <a:r>
              <a:rPr lang="en-GB" i="1" dirty="0"/>
              <a:t>F</a:t>
            </a:r>
            <a:r>
              <a:rPr lang="sr-Latn-RS" dirty="0"/>
              <a:t>) ukoliko je </a:t>
            </a:r>
            <a:r>
              <a:rPr lang="en-GB" i="1" dirty="0"/>
              <a:t>F</a:t>
            </a:r>
            <a:r>
              <a:rPr lang="en-GB" i="1" baseline="30000" dirty="0"/>
              <a:t>I</a:t>
            </a:r>
            <a:r>
              <a:rPr lang="en-GB" i="1" dirty="0"/>
              <a:t> </a:t>
            </a:r>
            <a:r>
              <a:rPr lang="en-GB" dirty="0"/>
              <a:t>= TRUE</a:t>
            </a:r>
            <a:endParaRPr lang="sr-Latn-RS" dirty="0"/>
          </a:p>
          <a:p>
            <a:r>
              <a:rPr lang="sr-Latn-RS" dirty="0"/>
              <a:t>Iskaz </a:t>
            </a:r>
            <a:r>
              <a:rPr lang="sr-Latn-RS" i="1" dirty="0"/>
              <a:t>F</a:t>
            </a:r>
            <a:r>
              <a:rPr lang="sr-Latn-RS" dirty="0"/>
              <a:t> je </a:t>
            </a:r>
            <a:r>
              <a:rPr lang="sr-Latn-RS" i="1" dirty="0"/>
              <a:t>logički validan</a:t>
            </a:r>
            <a:r>
              <a:rPr lang="en-US" i="1" dirty="0"/>
              <a:t> </a:t>
            </a:r>
            <a:r>
              <a:rPr lang="sr-Latn-RS" dirty="0"/>
              <a:t>ukoliko ga zadovoljava svaka interpretacija</a:t>
            </a:r>
          </a:p>
          <a:p>
            <a:r>
              <a:rPr lang="sr-Latn-RS" dirty="0"/>
              <a:t>Dva iskaza su </a:t>
            </a:r>
            <a:r>
              <a:rPr lang="sr-Latn-RS" i="1" dirty="0"/>
              <a:t>ekvivalentna</a:t>
            </a:r>
            <a:r>
              <a:rPr lang="sr-Latn-RS" dirty="0"/>
              <a:t> ukoliko su zadovoljeni u istim interpretacijama</a:t>
            </a:r>
          </a:p>
          <a:p>
            <a:r>
              <a:rPr lang="sr-Latn-RS" dirty="0"/>
              <a:t>Iskaz koji sadrži slobodne varijable je logički validan ukoliko je njegovo univerzalno zatvaranje logički validno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354064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Semantika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Baza znanja u logici prvog reda je skup iskaza</a:t>
            </a:r>
            <a:r>
              <a:rPr lang="en-US" dirty="0"/>
              <a:t>/re</a:t>
            </a:r>
            <a:r>
              <a:rPr lang="sr-Latn-RS" dirty="0"/>
              <a:t>čenica</a:t>
            </a:r>
            <a:r>
              <a:rPr lang="en-US" dirty="0"/>
              <a:t>/formula</a:t>
            </a:r>
            <a:endParaRPr lang="sr-Latn-RS" dirty="0"/>
          </a:p>
          <a:p>
            <a:r>
              <a:rPr lang="sr-Latn-RS" dirty="0"/>
              <a:t>Skup iskaza </a:t>
            </a:r>
            <a:r>
              <a:rPr lang="el-GR" i="1" dirty="0"/>
              <a:t>Γ</a:t>
            </a:r>
            <a:r>
              <a:rPr lang="sr-Latn-RS" i="1" dirty="0"/>
              <a:t> </a:t>
            </a:r>
            <a:r>
              <a:rPr lang="sr-Latn-RS" dirty="0"/>
              <a:t>(baza znanja) je zadovoljiv ukoliko postoji interpretacija </a:t>
            </a:r>
            <a:r>
              <a:rPr lang="sr-Latn-RS" i="1" dirty="0"/>
              <a:t>I</a:t>
            </a:r>
            <a:r>
              <a:rPr lang="sr-Latn-RS" dirty="0"/>
              <a:t> koja zadovoljava sve iskaze iz skupa</a:t>
            </a:r>
          </a:p>
          <a:p>
            <a:r>
              <a:rPr lang="sr-Latn-RS" dirty="0"/>
              <a:t>Iskaz </a:t>
            </a:r>
            <a:r>
              <a:rPr lang="sr-Latn-RS" i="1" dirty="0"/>
              <a:t>F</a:t>
            </a:r>
            <a:r>
              <a:rPr lang="sr-Latn-RS" dirty="0"/>
              <a:t> je </a:t>
            </a:r>
            <a:r>
              <a:rPr lang="sr-Latn-RS" i="1" dirty="0"/>
              <a:t>logička posledica</a:t>
            </a:r>
            <a:r>
              <a:rPr lang="sr-Latn-RS" dirty="0"/>
              <a:t> </a:t>
            </a:r>
            <a:r>
              <a:rPr lang="el-GR" i="1" dirty="0"/>
              <a:t>Γ</a:t>
            </a:r>
            <a:r>
              <a:rPr lang="sr-Latn-RS" i="1" dirty="0"/>
              <a:t> (F </a:t>
            </a:r>
            <a:r>
              <a:rPr lang="sr-Latn-RS" dirty="0"/>
              <a:t>sledi iz </a:t>
            </a:r>
            <a:r>
              <a:rPr lang="el-GR" i="1" dirty="0"/>
              <a:t>Γ</a:t>
            </a:r>
            <a:r>
              <a:rPr lang="sr-Latn-RS" i="1" dirty="0"/>
              <a:t>; </a:t>
            </a:r>
            <a:r>
              <a:rPr lang="el-GR" i="1" dirty="0"/>
              <a:t>Γ </a:t>
            </a:r>
            <a:r>
              <a:rPr lang="el-GR" dirty="0"/>
              <a:t>|= </a:t>
            </a:r>
            <a:r>
              <a:rPr lang="en-GB" i="1" dirty="0"/>
              <a:t>F</a:t>
            </a:r>
            <a:r>
              <a:rPr lang="sr-Latn-RS" i="1" dirty="0"/>
              <a:t>) </a:t>
            </a:r>
            <a:r>
              <a:rPr lang="sr-Latn-RS" dirty="0"/>
              <a:t>ukoliko svaka interpretacija koja zadovoljava </a:t>
            </a:r>
            <a:r>
              <a:rPr lang="el-GR" i="1" dirty="0"/>
              <a:t>Γ</a:t>
            </a:r>
            <a:r>
              <a:rPr lang="en-US" i="1" dirty="0"/>
              <a:t>,</a:t>
            </a:r>
            <a:r>
              <a:rPr lang="sr-Latn-RS" dirty="0"/>
              <a:t> zadovoljava i univerzalno zatvaranje </a:t>
            </a:r>
            <a:r>
              <a:rPr lang="sr-Latn-RS" i="1" dirty="0"/>
              <a:t>F</a:t>
            </a:r>
            <a:r>
              <a:rPr lang="sr-Latn-R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89673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Jedinstveno imenovanje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/>
              <a:t>Pretpostavimo da hoćemo da prebacimo bazu znanja iz primer iz propozicione logika u logiku prvog reda:</a:t>
            </a:r>
          </a:p>
          <a:p>
            <a:pPr marL="0" indent="0" algn="ctr">
              <a:buNone/>
            </a:pPr>
            <a:r>
              <a:rPr lang="en-GB" i="1" dirty="0"/>
              <a:t>in(P</a:t>
            </a:r>
            <a:r>
              <a:rPr lang="sr-Latn-RS" i="1" dirty="0"/>
              <a:t>era</a:t>
            </a:r>
            <a:r>
              <a:rPr lang="en-GB" i="1" dirty="0"/>
              <a:t>), in(</a:t>
            </a:r>
            <a:r>
              <a:rPr lang="sr-Latn-RS" i="1" dirty="0"/>
              <a:t>Rasa</a:t>
            </a:r>
            <a:r>
              <a:rPr lang="en-GB" i="1" dirty="0"/>
              <a:t>), in(</a:t>
            </a:r>
            <a:r>
              <a:rPr lang="sr-Latn-RS" i="1" dirty="0"/>
              <a:t>Steva</a:t>
            </a:r>
            <a:r>
              <a:rPr lang="en-GB" i="1" dirty="0"/>
              <a:t>)</a:t>
            </a:r>
            <a:endParaRPr lang="sr-Latn-RS" i="1" dirty="0"/>
          </a:p>
          <a:p>
            <a:r>
              <a:rPr lang="sr-Latn-RS" dirty="0"/>
              <a:t>Postoje interpretacije u kojima se objektne konstante iz skupa {Pera, Rasa, Steva} mapiraju na isti objekat univerzuma</a:t>
            </a:r>
          </a:p>
          <a:p>
            <a:pPr lvl="1"/>
            <a:r>
              <a:rPr lang="sr-Latn-RS" dirty="0"/>
              <a:t>Na primer, Pera koristi partizansko ime Rasa</a:t>
            </a:r>
          </a:p>
          <a:p>
            <a:r>
              <a:rPr lang="sr-Latn-RS" dirty="0"/>
              <a:t>Kažemo da u </a:t>
            </a:r>
            <a:r>
              <a:rPr lang="sr-Latn-RS" b="1" dirty="0"/>
              <a:t>logici prvog reda ne važi jedinstveno imenovanje</a:t>
            </a:r>
          </a:p>
          <a:p>
            <a:r>
              <a:rPr lang="sr-Latn-RS" dirty="0"/>
              <a:t>Ukoliko bismo hteli da naglasimo da ove objektne konstante označavaju različite objekte iz univerzuma morali bismo to eksplicitno da naglasimo</a:t>
            </a:r>
          </a:p>
          <a:p>
            <a:pPr marL="0" indent="0" algn="ctr">
              <a:buNone/>
            </a:pPr>
            <a:r>
              <a:rPr lang="sr-Latn-RS" i="1" dirty="0"/>
              <a:t>Pera!=Rasa, Pera!=Steva, Steva!=Rasa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79709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Jedinstveno imenovanje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Mogli bismo i da zahtevamo da </a:t>
            </a:r>
            <a:r>
              <a:rPr lang="sr-Latn-RS" i="1" dirty="0"/>
              <a:t>pretpostavka jedinstvenog imenovanja</a:t>
            </a:r>
            <a:r>
              <a:rPr lang="sr-Latn-RS" dirty="0"/>
              <a:t> važi za signaturu </a:t>
            </a:r>
            <a:r>
              <a:rPr lang="el-GR" i="1" dirty="0"/>
              <a:t>σ</a:t>
            </a:r>
            <a:r>
              <a:rPr lang="sr-Latn-RS" dirty="0"/>
              <a:t>:</a:t>
            </a:r>
          </a:p>
          <a:p>
            <a:r>
              <a:rPr lang="en-GB" dirty="0"/>
              <a:t>∀</a:t>
            </a:r>
            <a:r>
              <a:rPr lang="en-GB" i="1" dirty="0"/>
              <a:t>x</a:t>
            </a:r>
            <a:r>
              <a:rPr lang="en-GB" baseline="-25000" dirty="0"/>
              <a:t>1</a:t>
            </a:r>
            <a:r>
              <a:rPr lang="en-GB" dirty="0"/>
              <a:t> </a:t>
            </a:r>
            <a:r>
              <a:rPr lang="en-GB" i="1" dirty="0"/>
              <a:t>. . . x</a:t>
            </a:r>
            <a:r>
              <a:rPr lang="en-GB" i="1" baseline="-25000" dirty="0"/>
              <a:t>m</a:t>
            </a:r>
            <a:r>
              <a:rPr lang="en-GB" i="1" dirty="0"/>
              <a:t>y</a:t>
            </a:r>
            <a:r>
              <a:rPr lang="en-GB" baseline="-25000" dirty="0"/>
              <a:t>1</a:t>
            </a:r>
            <a:r>
              <a:rPr lang="en-GB" dirty="0"/>
              <a:t> </a:t>
            </a:r>
            <a:r>
              <a:rPr lang="en-GB" i="1" dirty="0"/>
              <a:t>. . . </a:t>
            </a:r>
            <a:r>
              <a:rPr lang="en-GB" i="1" dirty="0" err="1"/>
              <a:t>y</a:t>
            </a:r>
            <a:r>
              <a:rPr lang="en-GB" i="1" baseline="-25000" dirty="0" err="1"/>
              <a:t>n</a:t>
            </a:r>
            <a:r>
              <a:rPr lang="en-GB" i="1" dirty="0"/>
              <a:t>(f (x</a:t>
            </a:r>
            <a:r>
              <a:rPr lang="en-GB" baseline="-25000" dirty="0"/>
              <a:t>1</a:t>
            </a:r>
            <a:r>
              <a:rPr lang="en-GB" i="1" dirty="0"/>
              <a:t>, . . . , </a:t>
            </a:r>
            <a:r>
              <a:rPr lang="en-GB" i="1" dirty="0" err="1"/>
              <a:t>x</a:t>
            </a:r>
            <a:r>
              <a:rPr lang="en-GB" i="1" baseline="-25000" dirty="0" err="1"/>
              <a:t>m</a:t>
            </a:r>
            <a:r>
              <a:rPr lang="en-GB" i="1" dirty="0"/>
              <a:t>) </a:t>
            </a:r>
            <a:r>
              <a:rPr lang="sr-Latn-RS" i="1" dirty="0"/>
              <a:t>!</a:t>
            </a:r>
            <a:r>
              <a:rPr lang="en-GB" dirty="0"/>
              <a:t>= </a:t>
            </a:r>
            <a:r>
              <a:rPr lang="en-GB" i="1" dirty="0"/>
              <a:t>g(y</a:t>
            </a:r>
            <a:r>
              <a:rPr lang="en-GB" baseline="-25000" dirty="0"/>
              <a:t>1</a:t>
            </a:r>
            <a:r>
              <a:rPr lang="en-GB" i="1" dirty="0"/>
              <a:t>, . . . , </a:t>
            </a:r>
            <a:r>
              <a:rPr lang="en-GB" i="1" dirty="0" err="1"/>
              <a:t>y</a:t>
            </a:r>
            <a:r>
              <a:rPr lang="en-GB" i="1" baseline="-25000" dirty="0" err="1"/>
              <a:t>n</a:t>
            </a:r>
            <a:r>
              <a:rPr lang="en-GB" i="1" dirty="0"/>
              <a:t>))</a:t>
            </a:r>
            <a:endParaRPr lang="sr-Latn-RS" i="1" dirty="0"/>
          </a:p>
          <a:p>
            <a:pPr lvl="1"/>
            <a:r>
              <a:rPr lang="sr-Latn-RS" dirty="0"/>
              <a:t>Za sve parove različitih funkcijskih </a:t>
            </a:r>
            <a:r>
              <a:rPr lang="en-US" dirty="0" err="1"/>
              <a:t>simbola</a:t>
            </a:r>
            <a:r>
              <a:rPr lang="en-US" dirty="0"/>
              <a:t> </a:t>
            </a:r>
            <a:r>
              <a:rPr lang="sr-Latn-RS" i="1" dirty="0"/>
              <a:t>f </a:t>
            </a:r>
            <a:r>
              <a:rPr lang="sr-Latn-RS" dirty="0"/>
              <a:t>i </a:t>
            </a:r>
            <a:r>
              <a:rPr lang="sr-Latn-RS" i="1" dirty="0"/>
              <a:t>g</a:t>
            </a:r>
            <a:endParaRPr lang="sr-Latn-RS" dirty="0"/>
          </a:p>
          <a:p>
            <a:r>
              <a:rPr lang="en-GB" dirty="0"/>
              <a:t>∀</a:t>
            </a:r>
            <a:r>
              <a:rPr lang="en-GB" i="1" dirty="0"/>
              <a:t>x</a:t>
            </a:r>
            <a:r>
              <a:rPr lang="en-GB" baseline="-25000" dirty="0"/>
              <a:t>1</a:t>
            </a:r>
            <a:r>
              <a:rPr lang="en-GB" dirty="0"/>
              <a:t> </a:t>
            </a:r>
            <a:r>
              <a:rPr lang="en-GB" i="1" dirty="0"/>
              <a:t>. . . x</a:t>
            </a:r>
            <a:r>
              <a:rPr lang="en-GB" i="1" baseline="-25000" dirty="0"/>
              <a:t>n</a:t>
            </a:r>
            <a:r>
              <a:rPr lang="en-GB" i="1" dirty="0"/>
              <a:t>y</a:t>
            </a:r>
            <a:r>
              <a:rPr lang="en-GB" baseline="-25000" dirty="0"/>
              <a:t>1</a:t>
            </a:r>
            <a:r>
              <a:rPr lang="en-GB" dirty="0"/>
              <a:t> </a:t>
            </a:r>
            <a:r>
              <a:rPr lang="en-GB" i="1" dirty="0"/>
              <a:t>. . . </a:t>
            </a:r>
            <a:r>
              <a:rPr lang="en-GB" i="1" dirty="0" err="1"/>
              <a:t>y</a:t>
            </a:r>
            <a:r>
              <a:rPr lang="en-GB" i="1" baseline="-25000" dirty="0" err="1"/>
              <a:t>n</a:t>
            </a:r>
            <a:r>
              <a:rPr lang="en-GB" i="1" dirty="0"/>
              <a:t>(f (x</a:t>
            </a:r>
            <a:r>
              <a:rPr lang="en-GB" baseline="-25000" dirty="0"/>
              <a:t>1</a:t>
            </a:r>
            <a:r>
              <a:rPr lang="en-GB" i="1" dirty="0"/>
              <a:t>, . . . , </a:t>
            </a:r>
            <a:r>
              <a:rPr lang="en-GB" i="1" dirty="0" err="1"/>
              <a:t>x</a:t>
            </a:r>
            <a:r>
              <a:rPr lang="en-GB" i="1" baseline="-25000" dirty="0" err="1"/>
              <a:t>n</a:t>
            </a:r>
            <a:r>
              <a:rPr lang="en-GB" i="1" dirty="0"/>
              <a:t>) </a:t>
            </a:r>
            <a:r>
              <a:rPr lang="en-GB" dirty="0"/>
              <a:t>= </a:t>
            </a:r>
            <a:r>
              <a:rPr lang="en-GB" i="1" dirty="0"/>
              <a:t>f (y</a:t>
            </a:r>
            <a:r>
              <a:rPr lang="en-GB" baseline="-25000" dirty="0"/>
              <a:t>1</a:t>
            </a:r>
            <a:r>
              <a:rPr lang="en-GB" i="1" dirty="0"/>
              <a:t>, . . . , </a:t>
            </a:r>
            <a:r>
              <a:rPr lang="en-GB" i="1" dirty="0" err="1"/>
              <a:t>y</a:t>
            </a:r>
            <a:r>
              <a:rPr lang="en-GB" i="1" baseline="-25000" dirty="0" err="1"/>
              <a:t>n</a:t>
            </a:r>
            <a:r>
              <a:rPr lang="en-GB" i="1" dirty="0"/>
              <a:t>)</a:t>
            </a:r>
            <a:r>
              <a:rPr lang="sr-Latn-RS" i="1" dirty="0"/>
              <a:t> </a:t>
            </a:r>
            <a:r>
              <a:rPr lang="es-ES" dirty="0"/>
              <a:t>→ </a:t>
            </a:r>
            <a:r>
              <a:rPr lang="es-ES" i="1" dirty="0"/>
              <a:t>(x</a:t>
            </a:r>
            <a:r>
              <a:rPr lang="es-ES" baseline="-25000" dirty="0"/>
              <a:t>1</a:t>
            </a:r>
            <a:r>
              <a:rPr lang="es-ES" dirty="0"/>
              <a:t> = </a:t>
            </a:r>
            <a:r>
              <a:rPr lang="es-ES" i="1" dirty="0"/>
              <a:t>y</a:t>
            </a:r>
            <a:r>
              <a:rPr lang="es-ES" baseline="-25000" dirty="0"/>
              <a:t>1</a:t>
            </a:r>
            <a:r>
              <a:rPr lang="es-ES" dirty="0"/>
              <a:t> ∧ · · · ∧ </a:t>
            </a:r>
            <a:r>
              <a:rPr lang="es-ES" i="1" dirty="0" err="1"/>
              <a:t>x</a:t>
            </a:r>
            <a:r>
              <a:rPr lang="es-ES" i="1" baseline="-25000" dirty="0" err="1"/>
              <a:t>n</a:t>
            </a:r>
            <a:r>
              <a:rPr lang="es-ES" dirty="0"/>
              <a:t> = </a:t>
            </a:r>
            <a:r>
              <a:rPr lang="es-ES" i="1" dirty="0" err="1"/>
              <a:t>y</a:t>
            </a:r>
            <a:r>
              <a:rPr lang="es-ES" i="1" baseline="-25000" dirty="0" err="1"/>
              <a:t>n</a:t>
            </a:r>
            <a:r>
              <a:rPr lang="es-ES" i="1" dirty="0"/>
              <a:t>))</a:t>
            </a:r>
            <a:endParaRPr lang="sr-Latn-RS" i="1" dirty="0"/>
          </a:p>
          <a:p>
            <a:pPr lvl="1"/>
            <a:r>
              <a:rPr lang="sr-Latn-RS" dirty="0"/>
              <a:t>Za sve funkcijske </a:t>
            </a:r>
            <a:r>
              <a:rPr lang="en-US" dirty="0" err="1"/>
              <a:t>simbole</a:t>
            </a:r>
            <a:r>
              <a:rPr lang="en-US" dirty="0"/>
              <a:t> </a:t>
            </a:r>
            <a:r>
              <a:rPr lang="sr-Latn-RS" dirty="0"/>
              <a:t>arnosti veće od 0</a:t>
            </a:r>
          </a:p>
        </p:txBody>
      </p:sp>
    </p:spTree>
    <p:extLst>
      <p:ext uri="{BB962C8B-B14F-4D97-AF65-F5344CB8AC3E}">
        <p14:creationId xmlns:p14="http://schemas.microsoft.com/office/powerpoint/2010/main" val="334657214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Zatvaranje domena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Posmatrajmo bazu znanja </a:t>
            </a:r>
            <a:r>
              <a:rPr lang="el-GR" i="1" dirty="0"/>
              <a:t>Γ</a:t>
            </a:r>
            <a:r>
              <a:rPr lang="sr-Latn-RS" i="1" dirty="0"/>
              <a:t> </a:t>
            </a:r>
            <a:r>
              <a:rPr lang="sr-Latn-RS" dirty="0"/>
              <a:t>koja odgovara bazi znanja iz primer za propozicionu logiku</a:t>
            </a:r>
          </a:p>
          <a:p>
            <a:pPr marL="0" indent="0" algn="ctr">
              <a:buNone/>
            </a:pPr>
            <a:r>
              <a:rPr lang="en-GB" dirty="0"/>
              <a:t>￢</a:t>
            </a:r>
            <a:r>
              <a:rPr lang="en-GB" i="1" dirty="0"/>
              <a:t>in(</a:t>
            </a:r>
            <a:r>
              <a:rPr lang="sr-Latn-RS" i="1" dirty="0"/>
              <a:t>Pera</a:t>
            </a:r>
            <a:r>
              <a:rPr lang="en-GB" i="1" dirty="0"/>
              <a:t>) </a:t>
            </a:r>
            <a:r>
              <a:rPr lang="en-GB" dirty="0"/>
              <a:t>∨ ￢</a:t>
            </a:r>
            <a:r>
              <a:rPr lang="en-GB" i="1" dirty="0"/>
              <a:t>in(</a:t>
            </a:r>
            <a:r>
              <a:rPr lang="sr-Latn-RS" i="1" dirty="0"/>
              <a:t>Rasa</a:t>
            </a:r>
            <a:r>
              <a:rPr lang="en-GB" i="1" dirty="0"/>
              <a:t>) </a:t>
            </a:r>
            <a:r>
              <a:rPr lang="en-GB" dirty="0"/>
              <a:t>∨ ￢</a:t>
            </a:r>
            <a:r>
              <a:rPr lang="en-GB" i="1" dirty="0"/>
              <a:t>in(</a:t>
            </a:r>
            <a:r>
              <a:rPr lang="sr-Latn-RS" i="1" dirty="0"/>
              <a:t>Steva</a:t>
            </a:r>
            <a:r>
              <a:rPr lang="en-GB" i="1" dirty="0"/>
              <a:t>)</a:t>
            </a:r>
            <a:endParaRPr lang="sr-Latn-RS" i="1" dirty="0"/>
          </a:p>
          <a:p>
            <a:r>
              <a:rPr lang="sr-Latn-RS" dirty="0"/>
              <a:t>Istu stvar možemo predstaviti i iskazom</a:t>
            </a:r>
          </a:p>
          <a:p>
            <a:pPr marL="57150" indent="0" algn="ctr">
              <a:buNone/>
            </a:pPr>
            <a:r>
              <a:rPr lang="en-GB" dirty="0"/>
              <a:t>∃</a:t>
            </a:r>
            <a:r>
              <a:rPr lang="en-GB" i="1" dirty="0" err="1"/>
              <a:t>x</a:t>
            </a:r>
            <a:r>
              <a:rPr lang="en-GB" dirty="0" err="1"/>
              <a:t>￢</a:t>
            </a:r>
            <a:r>
              <a:rPr lang="en-GB" i="1" dirty="0" err="1"/>
              <a:t>in</a:t>
            </a:r>
            <a:r>
              <a:rPr lang="en-GB" i="1" dirty="0"/>
              <a:t>(x)</a:t>
            </a:r>
            <a:endParaRPr lang="sr-Latn-RS" i="1" dirty="0"/>
          </a:p>
          <a:p>
            <a:pPr marL="514350" indent="-457200"/>
            <a:r>
              <a:rPr lang="sr-Latn-RS" dirty="0"/>
              <a:t>Da li su ova dva iskaza ekvivalentna?</a:t>
            </a:r>
          </a:p>
        </p:txBody>
      </p:sp>
    </p:spTree>
    <p:extLst>
      <p:ext uri="{BB962C8B-B14F-4D97-AF65-F5344CB8AC3E}">
        <p14:creationId xmlns:p14="http://schemas.microsoft.com/office/powerpoint/2010/main" val="1121826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Primer pravila</a:t>
            </a:r>
            <a:endParaRPr lang="el-GR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8804031" cy="4902201"/>
          </a:xfrm>
        </p:spPr>
        <p:txBody>
          <a:bodyPr/>
          <a:lstStyle/>
          <a:p>
            <a:pPr eaLnBrk="1" hangingPunct="1"/>
            <a:r>
              <a:rPr lang="en-US" sz="2500" dirty="0"/>
              <a:t>R0:</a:t>
            </a:r>
          </a:p>
          <a:p>
            <a:pPr lvl="1" eaLnBrk="1" hangingPunct="1"/>
            <a:r>
              <a:rPr lang="en-US" sz="2400" dirty="0"/>
              <a:t>IF (bill </a:t>
            </a:r>
            <a:r>
              <a:rPr lang="en-US" sz="2400" dirty="0">
                <a:sym typeface="Symbol" pitchFamily="18" charset="2"/>
              </a:rPr>
              <a:t> name &lt;BILL&gt;  status due   			   	   amount &lt;AMOUNT&gt;)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400" dirty="0">
                <a:sym typeface="Symbol" pitchFamily="18" charset="2"/>
              </a:rPr>
              <a:t>	AND (account  name checking  balance &lt;BALANCE&gt;  	      (&lt;BALANCE&gt; ≥ &lt;AMOUNT&gt;))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400" dirty="0">
                <a:sym typeface="Symbol" pitchFamily="18" charset="2"/>
              </a:rPr>
              <a:t>	THEN (assert (pay  item &lt;BILL&gt;))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400" dirty="0">
                <a:sym typeface="Symbol" pitchFamily="18" charset="2"/>
              </a:rPr>
              <a:t>	AND (remove (bill  name &lt;BILL&gt;  status 		         	       due  amount &lt;BALANCE&gt;))</a:t>
            </a:r>
          </a:p>
          <a:p>
            <a:pPr lvl="1">
              <a:buNone/>
            </a:pPr>
            <a:r>
              <a:rPr lang="en-US" sz="2400" dirty="0">
                <a:sym typeface="Symbol" pitchFamily="18" charset="2"/>
              </a:rPr>
              <a:t>	AND (modify(account  name checking  balance 		       (&lt;BALANCE&gt; - &lt;AMOUNT&gt;)))</a:t>
            </a:r>
            <a:endParaRPr lang="el-GR" sz="2400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665448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Zatvaranje domena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sr-Latn-RS" dirty="0"/>
              <a:t>Posmatrajmo bazu znanja </a:t>
            </a:r>
            <a:r>
              <a:rPr lang="el-GR" i="1" dirty="0"/>
              <a:t>Γ</a:t>
            </a:r>
            <a:r>
              <a:rPr lang="sr-Latn-RS" i="1" dirty="0"/>
              <a:t> </a:t>
            </a:r>
            <a:r>
              <a:rPr lang="sr-Latn-RS" dirty="0"/>
              <a:t>koja odgovara bazi znanja iz primer za propozicionu logiku</a:t>
            </a:r>
          </a:p>
          <a:p>
            <a:pPr marL="0" indent="0" algn="ctr">
              <a:buNone/>
            </a:pPr>
            <a:r>
              <a:rPr lang="en-GB" dirty="0"/>
              <a:t>￢</a:t>
            </a:r>
            <a:r>
              <a:rPr lang="en-GB" i="1" dirty="0"/>
              <a:t>in(</a:t>
            </a:r>
            <a:r>
              <a:rPr lang="sr-Latn-RS" i="1" dirty="0"/>
              <a:t>Pera</a:t>
            </a:r>
            <a:r>
              <a:rPr lang="en-GB" i="1" dirty="0"/>
              <a:t>) </a:t>
            </a:r>
            <a:r>
              <a:rPr lang="en-GB" dirty="0"/>
              <a:t>∨ ￢</a:t>
            </a:r>
            <a:r>
              <a:rPr lang="en-GB" i="1" dirty="0"/>
              <a:t>in(</a:t>
            </a:r>
            <a:r>
              <a:rPr lang="sr-Latn-RS" i="1" dirty="0"/>
              <a:t>Rasa</a:t>
            </a:r>
            <a:r>
              <a:rPr lang="en-GB" i="1" dirty="0"/>
              <a:t>) </a:t>
            </a:r>
            <a:r>
              <a:rPr lang="en-GB" dirty="0"/>
              <a:t>∨ ￢</a:t>
            </a:r>
            <a:r>
              <a:rPr lang="en-GB" i="1" dirty="0"/>
              <a:t>in(</a:t>
            </a:r>
            <a:r>
              <a:rPr lang="sr-Latn-RS" i="1" dirty="0"/>
              <a:t>Steva</a:t>
            </a:r>
            <a:r>
              <a:rPr lang="en-GB" i="1" dirty="0"/>
              <a:t>)</a:t>
            </a:r>
            <a:r>
              <a:rPr lang="sr-Latn-RS" i="1" dirty="0"/>
              <a:t> (1.1)</a:t>
            </a:r>
          </a:p>
          <a:p>
            <a:r>
              <a:rPr lang="sr-Latn-RS" dirty="0"/>
              <a:t>Istu stvar možemo predstaviti i iskazom</a:t>
            </a:r>
          </a:p>
          <a:p>
            <a:pPr marL="57150" indent="0" algn="ctr">
              <a:buNone/>
            </a:pPr>
            <a:r>
              <a:rPr lang="en-GB" dirty="0"/>
              <a:t>∃</a:t>
            </a:r>
            <a:r>
              <a:rPr lang="en-GB" i="1" dirty="0" err="1"/>
              <a:t>x</a:t>
            </a:r>
            <a:r>
              <a:rPr lang="en-GB" dirty="0" err="1"/>
              <a:t>￢</a:t>
            </a:r>
            <a:r>
              <a:rPr lang="en-GB" i="1" dirty="0" err="1"/>
              <a:t>in</a:t>
            </a:r>
            <a:r>
              <a:rPr lang="en-GB" i="1" dirty="0"/>
              <a:t>(x)</a:t>
            </a:r>
            <a:r>
              <a:rPr lang="sr-Latn-RS" i="1" dirty="0"/>
              <a:t> (1.2)</a:t>
            </a:r>
          </a:p>
          <a:p>
            <a:pPr marL="514350" indent="-457200"/>
            <a:r>
              <a:rPr lang="sr-Latn-RS" dirty="0"/>
              <a:t>Ova dva iskaza nisu ekvivalentna</a:t>
            </a:r>
          </a:p>
          <a:p>
            <a:pPr marL="914400" lvl="1" indent="-457200"/>
            <a:r>
              <a:rPr lang="sr-Latn-RS" dirty="0"/>
              <a:t>Prvi sledi iz drugog</a:t>
            </a:r>
          </a:p>
          <a:p>
            <a:pPr marL="914400" lvl="1" indent="-457200"/>
            <a:r>
              <a:rPr lang="sr-Latn-RS" dirty="0"/>
              <a:t>Drugi </a:t>
            </a:r>
            <a:r>
              <a:rPr lang="sr-Latn-RS" b="1" dirty="0"/>
              <a:t>ne sledi</a:t>
            </a:r>
            <a:r>
              <a:rPr lang="sr-Latn-RS" dirty="0"/>
              <a:t> iz prvog</a:t>
            </a:r>
          </a:p>
          <a:p>
            <a:pPr marL="1314450" lvl="2" indent="-457200"/>
            <a:r>
              <a:rPr lang="sr-Latn-RS" dirty="0"/>
              <a:t>Moguće je da u univerzumu ima još objekata koji nisu imenovani konstantama</a:t>
            </a:r>
          </a:p>
          <a:p>
            <a:pPr marL="1314450" lvl="2" indent="-457200"/>
            <a:r>
              <a:rPr lang="sr-Latn-RS" dirty="0"/>
              <a:t>Moglo bi da se dogodi da postoji još neko ko dolazi u kancelariju</a:t>
            </a:r>
            <a:endParaRPr lang="en-GB" dirty="0"/>
          </a:p>
          <a:p>
            <a:pPr marL="57150" indent="0" algn="ctr">
              <a:buNone/>
            </a:pPr>
            <a:endParaRPr lang="sr-Latn-RS" i="1" dirty="0"/>
          </a:p>
        </p:txBody>
      </p:sp>
    </p:spTree>
    <p:extLst>
      <p:ext uri="{BB962C8B-B14F-4D97-AF65-F5344CB8AC3E}">
        <p14:creationId xmlns:p14="http://schemas.microsoft.com/office/powerpoint/2010/main" val="174501696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Zatvaranje domena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Ukoliko hoćemo da „zatvorimo domen“, odnosno da specificiramo da svaki element univerzuma odgovara jednoj od tri navedene objektne konstante (imena) to bismo uradili kao:</a:t>
            </a:r>
          </a:p>
          <a:p>
            <a:pPr marL="0" indent="0" algn="ctr">
              <a:buNone/>
            </a:pPr>
            <a:r>
              <a:rPr lang="fr-FR" dirty="0"/>
              <a:t>∀</a:t>
            </a:r>
            <a:r>
              <a:rPr lang="fr-FR" i="1" dirty="0"/>
              <a:t>x(x </a:t>
            </a:r>
            <a:r>
              <a:rPr lang="fr-FR" dirty="0"/>
              <a:t>= </a:t>
            </a:r>
            <a:r>
              <a:rPr lang="sr-Latn-RS" i="1" dirty="0"/>
              <a:t>Pera</a:t>
            </a:r>
            <a:r>
              <a:rPr lang="fr-FR" i="1" dirty="0"/>
              <a:t> </a:t>
            </a:r>
            <a:r>
              <a:rPr lang="fr-FR" dirty="0"/>
              <a:t>∨ </a:t>
            </a:r>
            <a:r>
              <a:rPr lang="fr-FR" i="1" dirty="0"/>
              <a:t>x </a:t>
            </a:r>
            <a:r>
              <a:rPr lang="fr-FR" dirty="0"/>
              <a:t>= </a:t>
            </a:r>
            <a:r>
              <a:rPr lang="sr-Latn-RS" i="1" dirty="0"/>
              <a:t>Rasa</a:t>
            </a:r>
            <a:r>
              <a:rPr lang="fr-FR" i="1" dirty="0"/>
              <a:t> </a:t>
            </a:r>
            <a:r>
              <a:rPr lang="fr-FR" dirty="0"/>
              <a:t>∨ </a:t>
            </a:r>
            <a:r>
              <a:rPr lang="fr-FR" i="1" dirty="0"/>
              <a:t>x </a:t>
            </a:r>
            <a:r>
              <a:rPr lang="fr-FR" dirty="0"/>
              <a:t>= </a:t>
            </a:r>
            <a:r>
              <a:rPr lang="sr-Latn-RS" i="1" dirty="0"/>
              <a:t>Steva</a:t>
            </a:r>
            <a:r>
              <a:rPr lang="fr-FR" i="1" dirty="0"/>
              <a:t>)</a:t>
            </a:r>
            <a:r>
              <a:rPr lang="sr-Latn-R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51628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Zatvaranje domena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Navedeno zatvaranje domena garantuje ekvivalenciju </a:t>
            </a:r>
            <a:r>
              <a:rPr lang="sr-Latn-RS" i="1" dirty="0"/>
              <a:t>(1.1) i (1.2)</a:t>
            </a:r>
          </a:p>
          <a:p>
            <a:r>
              <a:rPr lang="sr-Latn-RS" dirty="0"/>
              <a:t>Opštije, to zatvaranje domena garantuje ekvivalenciju  </a:t>
            </a:r>
          </a:p>
          <a:p>
            <a:pPr marL="0" indent="0" algn="ctr">
              <a:buNone/>
            </a:pPr>
            <a:r>
              <a:rPr lang="en-GB" dirty="0"/>
              <a:t>∀</a:t>
            </a:r>
            <a:r>
              <a:rPr lang="en-GB" i="1" dirty="0" err="1"/>
              <a:t>xF</a:t>
            </a:r>
            <a:r>
              <a:rPr lang="en-GB" i="1" dirty="0"/>
              <a:t>(x) </a:t>
            </a:r>
            <a:r>
              <a:rPr lang="en-GB" dirty="0"/>
              <a:t>↔ </a:t>
            </a:r>
            <a:r>
              <a:rPr lang="en-GB" i="1" dirty="0"/>
              <a:t>F(</a:t>
            </a:r>
            <a:r>
              <a:rPr lang="sr-Latn-RS" i="1" dirty="0"/>
              <a:t>Pera</a:t>
            </a:r>
            <a:r>
              <a:rPr lang="en-GB" i="1" dirty="0"/>
              <a:t>) </a:t>
            </a:r>
            <a:r>
              <a:rPr lang="en-GB" dirty="0"/>
              <a:t>∧ </a:t>
            </a:r>
            <a:r>
              <a:rPr lang="en-GB" i="1" dirty="0"/>
              <a:t>F(</a:t>
            </a:r>
            <a:r>
              <a:rPr lang="sr-Latn-RS" i="1" dirty="0"/>
              <a:t>Rasa</a:t>
            </a:r>
            <a:r>
              <a:rPr lang="en-GB" i="1" dirty="0"/>
              <a:t>) </a:t>
            </a:r>
            <a:r>
              <a:rPr lang="en-GB" dirty="0"/>
              <a:t>∧ </a:t>
            </a:r>
            <a:r>
              <a:rPr lang="en-GB" i="1" dirty="0"/>
              <a:t>F(</a:t>
            </a:r>
            <a:r>
              <a:rPr lang="sr-Latn-RS" i="1" dirty="0"/>
              <a:t>Steva</a:t>
            </a:r>
            <a:r>
              <a:rPr lang="en-GB" i="1" dirty="0"/>
              <a:t>),</a:t>
            </a:r>
          </a:p>
          <a:p>
            <a:pPr marL="0" indent="0" algn="ctr">
              <a:buNone/>
            </a:pPr>
            <a:r>
              <a:rPr lang="en-GB" dirty="0"/>
              <a:t>∃</a:t>
            </a:r>
            <a:r>
              <a:rPr lang="en-GB" i="1" dirty="0" err="1"/>
              <a:t>xF</a:t>
            </a:r>
            <a:r>
              <a:rPr lang="en-GB" i="1" dirty="0"/>
              <a:t>(x) </a:t>
            </a:r>
            <a:r>
              <a:rPr lang="en-GB" dirty="0"/>
              <a:t>↔ </a:t>
            </a:r>
            <a:r>
              <a:rPr lang="en-GB" i="1" dirty="0"/>
              <a:t>F(</a:t>
            </a:r>
            <a:r>
              <a:rPr lang="sr-Latn-RS" i="1" dirty="0"/>
              <a:t>Pera</a:t>
            </a:r>
            <a:r>
              <a:rPr lang="en-GB" i="1" dirty="0"/>
              <a:t>) </a:t>
            </a:r>
            <a:r>
              <a:rPr lang="en-GB" dirty="0"/>
              <a:t>∨ </a:t>
            </a:r>
            <a:r>
              <a:rPr lang="en-GB" i="1" dirty="0"/>
              <a:t>F(</a:t>
            </a:r>
            <a:r>
              <a:rPr lang="sr-Latn-RS" i="1" dirty="0"/>
              <a:t>Rasa</a:t>
            </a:r>
            <a:r>
              <a:rPr lang="en-GB" i="1" dirty="0"/>
              <a:t>) </a:t>
            </a:r>
            <a:r>
              <a:rPr lang="en-GB" dirty="0"/>
              <a:t>∨ </a:t>
            </a:r>
            <a:r>
              <a:rPr lang="en-GB" i="1" dirty="0"/>
              <a:t>F(</a:t>
            </a:r>
            <a:r>
              <a:rPr lang="sr-Latn-RS" i="1" dirty="0"/>
              <a:t>Steva</a:t>
            </a:r>
            <a:r>
              <a:rPr lang="en-GB" i="1" dirty="0"/>
              <a:t>)</a:t>
            </a:r>
            <a:endParaRPr lang="sr-Latn-RS" i="1" dirty="0"/>
          </a:p>
          <a:p>
            <a:pPr marL="0" indent="0">
              <a:buNone/>
            </a:pPr>
            <a:r>
              <a:rPr lang="sr-Latn-RS" dirty="0"/>
              <a:t>Za svaku formulu </a:t>
            </a:r>
            <a:r>
              <a:rPr lang="sr-Latn-RS" i="1" dirty="0"/>
              <a:t>F(x)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496465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Zatvaranje domena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Uopšteno, za signaturu </a:t>
            </a:r>
            <a:r>
              <a:rPr lang="el-GR" i="1" dirty="0"/>
              <a:t>σ</a:t>
            </a:r>
            <a:r>
              <a:rPr lang="sr-Latn-RS" dirty="0"/>
              <a:t> koja ima konačno mnogo objektnih konstantni </a:t>
            </a:r>
            <a:r>
              <a:rPr lang="en-GB" i="1" dirty="0"/>
              <a:t>c</a:t>
            </a:r>
            <a:r>
              <a:rPr lang="en-GB" baseline="-25000" dirty="0"/>
              <a:t>1</a:t>
            </a:r>
            <a:r>
              <a:rPr lang="en-GB" i="1" dirty="0"/>
              <a:t>, . . . , </a:t>
            </a:r>
            <a:r>
              <a:rPr lang="en-GB" i="1" dirty="0" err="1"/>
              <a:t>c</a:t>
            </a:r>
            <a:r>
              <a:rPr lang="en-GB" i="1" baseline="-25000" dirty="0" err="1"/>
              <a:t>n</a:t>
            </a:r>
            <a:r>
              <a:rPr lang="sr-Latn-RS" i="1" baseline="-25000" dirty="0"/>
              <a:t> </a:t>
            </a:r>
            <a:r>
              <a:rPr lang="sr-Latn-RS" dirty="0"/>
              <a:t>i </a:t>
            </a:r>
            <a:r>
              <a:rPr lang="sr-Latn-RS" b="1" dirty="0"/>
              <a:t>nema ni jed</a:t>
            </a:r>
            <a:r>
              <a:rPr lang="en-US" b="1" dirty="0"/>
              <a:t>an</a:t>
            </a:r>
            <a:r>
              <a:rPr lang="sr-Latn-RS" b="1" dirty="0"/>
              <a:t> funkcijsk</a:t>
            </a:r>
            <a:r>
              <a:rPr lang="en-US" b="1" dirty="0"/>
              <a:t>i</a:t>
            </a:r>
            <a:r>
              <a:rPr lang="sr-Latn-RS" b="1" dirty="0"/>
              <a:t> </a:t>
            </a:r>
            <a:r>
              <a:rPr lang="en-US" b="1" dirty="0" err="1"/>
              <a:t>simbol</a:t>
            </a:r>
            <a:r>
              <a:rPr lang="en-US" b="1" dirty="0"/>
              <a:t> </a:t>
            </a:r>
            <a:r>
              <a:rPr lang="sr-Latn-RS" b="1" dirty="0"/>
              <a:t>arnosti veće od 0</a:t>
            </a:r>
            <a:r>
              <a:rPr lang="sr-Latn-RS" i="1" dirty="0"/>
              <a:t> pretpostavka zatvorenog domena</a:t>
            </a:r>
            <a:r>
              <a:rPr lang="sr-Latn-RS" dirty="0"/>
              <a:t> glasi: </a:t>
            </a:r>
          </a:p>
          <a:p>
            <a:r>
              <a:rPr lang="en-GB" dirty="0"/>
              <a:t>∀</a:t>
            </a:r>
            <a:r>
              <a:rPr lang="en-GB" i="1" dirty="0"/>
              <a:t>x(x </a:t>
            </a:r>
            <a:r>
              <a:rPr lang="en-GB" dirty="0"/>
              <a:t>= </a:t>
            </a:r>
            <a:r>
              <a:rPr lang="en-GB" i="1" dirty="0"/>
              <a:t>c</a:t>
            </a:r>
            <a:r>
              <a:rPr lang="en-GB" baseline="-25000" dirty="0"/>
              <a:t>1</a:t>
            </a:r>
            <a:r>
              <a:rPr lang="en-GB" dirty="0"/>
              <a:t> ∨ · · · ∨ </a:t>
            </a:r>
            <a:r>
              <a:rPr lang="en-GB" i="1" dirty="0"/>
              <a:t>x </a:t>
            </a:r>
            <a:r>
              <a:rPr lang="en-GB" dirty="0"/>
              <a:t>= </a:t>
            </a:r>
            <a:r>
              <a:rPr lang="en-GB" i="1" dirty="0" err="1"/>
              <a:t>c</a:t>
            </a:r>
            <a:r>
              <a:rPr lang="en-GB" i="1" baseline="-25000" dirty="0" err="1"/>
              <a:t>n</a:t>
            </a:r>
            <a:r>
              <a:rPr lang="en-GB" i="1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885209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Reifikacija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Jezik koji smo uveli za opisivanje kancelarija sadrži varijable za osobe, ali ne i varijable za mesta</a:t>
            </a:r>
          </a:p>
          <a:p>
            <a:pPr lvl="1"/>
            <a:r>
              <a:rPr lang="sr-Latn-RS" dirty="0"/>
              <a:t>Kažemo da su osobe </a:t>
            </a:r>
            <a:r>
              <a:rPr lang="sr-Latn-RS" i="1" dirty="0"/>
              <a:t>reifikovane</a:t>
            </a:r>
            <a:r>
              <a:rPr lang="sr-Latn-RS" dirty="0"/>
              <a:t> u ovom jeziku, a da mesta nisu reifikovana u ovom jeziku</a:t>
            </a:r>
          </a:p>
          <a:p>
            <a:r>
              <a:rPr lang="sr-Latn-RS" dirty="0"/>
              <a:t>Mogli bismo proširiti jezik</a:t>
            </a:r>
          </a:p>
          <a:p>
            <a:pPr lvl="1"/>
            <a:r>
              <a:rPr lang="sr-Latn-RS" dirty="0"/>
              <a:t>Prevodimo </a:t>
            </a:r>
            <a:r>
              <a:rPr lang="sr-Latn-RS" i="1" dirty="0"/>
              <a:t>in</a:t>
            </a:r>
            <a:r>
              <a:rPr lang="sr-Latn-RS" dirty="0"/>
              <a:t> u binarni predikat</a:t>
            </a:r>
          </a:p>
          <a:p>
            <a:pPr lvl="1"/>
            <a:r>
              <a:rPr lang="en-GB" i="1" dirty="0"/>
              <a:t>in(</a:t>
            </a:r>
            <a:r>
              <a:rPr lang="sr-Latn-RS" i="1" dirty="0"/>
              <a:t>Pera</a:t>
            </a:r>
            <a:r>
              <a:rPr lang="en-GB" i="1" dirty="0"/>
              <a:t>)</a:t>
            </a:r>
            <a:r>
              <a:rPr lang="sr-Latn-RS" dirty="0"/>
              <a:t> postaje </a:t>
            </a:r>
            <a:r>
              <a:rPr lang="en-GB" i="1" dirty="0"/>
              <a:t>in(</a:t>
            </a:r>
            <a:r>
              <a:rPr lang="sr-Latn-RS" i="1" dirty="0"/>
              <a:t>Pera, kancelarija</a:t>
            </a:r>
            <a:r>
              <a:rPr lang="en-GB" i="1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23822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Reifikacija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Reifikacijom jezik postaje ekspresivniji</a:t>
            </a:r>
          </a:p>
          <a:p>
            <a:pPr lvl="1"/>
            <a:r>
              <a:rPr lang="sr-Latn-RS" dirty="0"/>
              <a:t>Možemo, na primer, da kažemo da se svako nalazi na tačno jednom mestu</a:t>
            </a:r>
          </a:p>
          <a:p>
            <a:pPr marL="57150" indent="0" algn="ctr">
              <a:buNone/>
            </a:pPr>
            <a:r>
              <a:rPr lang="en-GB" dirty="0"/>
              <a:t>∀</a:t>
            </a:r>
            <a:r>
              <a:rPr lang="en-GB" i="1" dirty="0"/>
              <a:t>x</a:t>
            </a:r>
            <a:r>
              <a:rPr lang="en-GB" dirty="0"/>
              <a:t>∃!</a:t>
            </a:r>
            <a:r>
              <a:rPr lang="en-GB" i="1" dirty="0"/>
              <a:t>p in(x, p).</a:t>
            </a:r>
            <a:endParaRPr lang="sr-Latn-RS" i="1" dirty="0"/>
          </a:p>
          <a:p>
            <a:pPr marL="514350" indent="-457200"/>
            <a:r>
              <a:rPr lang="sr-Latn-RS" dirty="0"/>
              <a:t>(</a:t>
            </a:r>
            <a:r>
              <a:rPr lang="en-GB" dirty="0"/>
              <a:t>∃!</a:t>
            </a:r>
            <a:r>
              <a:rPr lang="en-GB" i="1" dirty="0"/>
              <a:t>p </a:t>
            </a:r>
            <a:r>
              <a:rPr lang="sr-Latn-RS" i="1" dirty="0"/>
              <a:t> </a:t>
            </a:r>
            <a:r>
              <a:rPr lang="sr-Latn-RS" dirty="0"/>
              <a:t>znači</a:t>
            </a:r>
            <a:r>
              <a:rPr lang="sr-Latn-RS" i="1" dirty="0"/>
              <a:t> Postoji </a:t>
            </a:r>
            <a:r>
              <a:rPr lang="sr-Latn-RS" b="1" i="1" dirty="0"/>
              <a:t>tačno jedno</a:t>
            </a:r>
            <a:r>
              <a:rPr lang="sr-Latn-RS" i="1" dirty="0"/>
              <a:t> p</a:t>
            </a:r>
            <a:r>
              <a:rPr lang="sr-Latn-RS" dirty="0"/>
              <a:t>)</a:t>
            </a:r>
          </a:p>
          <a:p>
            <a:pPr marL="514350" indent="-457200"/>
            <a:r>
              <a:rPr lang="sr-Latn-RS" dirty="0"/>
              <a:t>Bez reifikacije mesta to ne bismo mogli da kažemo ko se nalazi tačno u kojoj kancelariji</a:t>
            </a:r>
          </a:p>
          <a:p>
            <a:pPr marL="514350" indent="-457200"/>
            <a:r>
              <a:rPr lang="sr-Latn-RS" dirty="0"/>
              <a:t>Prilikom reifikacije oslonili smo se na činjenicu da </a:t>
            </a:r>
            <a:r>
              <a:rPr lang="sr-Latn-RS" b="1" dirty="0"/>
              <a:t>logika prvog reda ne ograničava arnost predikata</a:t>
            </a:r>
            <a:r>
              <a:rPr lang="sr-Latn-RS" dirty="0"/>
              <a:t>, odnosno da možemo da uvedemo novi parametar u predikat.</a:t>
            </a:r>
          </a:p>
          <a:p>
            <a:pPr marL="514350" indent="-457200"/>
            <a:r>
              <a:rPr lang="sr-Latn-RS"/>
              <a:t>Reifikacija </a:t>
            </a:r>
            <a:r>
              <a:rPr lang="sr-Latn-RS" dirty="0"/>
              <a:t>omogućuje da logika prvog reda bude </a:t>
            </a:r>
            <a:r>
              <a:rPr lang="sr-Latn-RS" dirty="0" err="1"/>
              <a:t>proširiva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86655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Eksplicitna definicija predikatsk</a:t>
            </a:r>
            <a:r>
              <a:rPr lang="en-US" dirty="0" err="1"/>
              <a:t>og</a:t>
            </a:r>
            <a:r>
              <a:rPr lang="sr-Latn-RS" dirty="0"/>
              <a:t> </a:t>
            </a:r>
            <a:r>
              <a:rPr lang="en-US" dirty="0" err="1"/>
              <a:t>simbola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/>
              <a:t>Neka je </a:t>
            </a:r>
            <a:r>
              <a:rPr lang="en-GB" i="1" dirty="0"/>
              <a:t>Γ </a:t>
            </a:r>
            <a:r>
              <a:rPr lang="sr-Latn-RS" dirty="0"/>
              <a:t>baza znanja za signaturu</a:t>
            </a:r>
            <a:r>
              <a:rPr lang="en-GB" dirty="0"/>
              <a:t> </a:t>
            </a:r>
            <a:r>
              <a:rPr lang="en-GB" i="1" dirty="0"/>
              <a:t>σ</a:t>
            </a:r>
            <a:r>
              <a:rPr lang="en-GB" dirty="0"/>
              <a:t>.</a:t>
            </a:r>
            <a:endParaRPr lang="sr-Latn-RS" dirty="0"/>
          </a:p>
          <a:p>
            <a:r>
              <a:rPr lang="sr-Latn-RS" dirty="0"/>
              <a:t>Proširiti </a:t>
            </a:r>
            <a:r>
              <a:rPr lang="en-GB" i="1" dirty="0"/>
              <a:t>Γ</a:t>
            </a:r>
            <a:r>
              <a:rPr lang="sr-Latn-RS" i="1" dirty="0"/>
              <a:t> </a:t>
            </a:r>
            <a:r>
              <a:rPr lang="sr-Latn-RS" dirty="0"/>
              <a:t>eksplicitnom definicijom </a:t>
            </a:r>
            <a:r>
              <a:rPr lang="sr-Latn-RS" i="1" dirty="0"/>
              <a:t>predikatsk</a:t>
            </a:r>
            <a:r>
              <a:rPr lang="en-US" i="1" dirty="0" err="1"/>
              <a:t>og</a:t>
            </a:r>
            <a:r>
              <a:rPr lang="sr-Latn-RS" i="1" dirty="0"/>
              <a:t> </a:t>
            </a:r>
            <a:r>
              <a:rPr lang="en-US" i="1" dirty="0" err="1"/>
              <a:t>simbola</a:t>
            </a:r>
            <a:r>
              <a:rPr lang="en-US" i="1" dirty="0"/>
              <a:t> </a:t>
            </a:r>
            <a:r>
              <a:rPr lang="sr-Latn-RS" i="1" dirty="0"/>
              <a:t>P </a:t>
            </a:r>
            <a:r>
              <a:rPr lang="sr-Latn-RS" dirty="0"/>
              <a:t>znači u </a:t>
            </a:r>
            <a:r>
              <a:rPr lang="en-GB" i="1" dirty="0"/>
              <a:t>σ</a:t>
            </a:r>
            <a:r>
              <a:rPr lang="sr-Latn-RS" i="1" dirty="0"/>
              <a:t> </a:t>
            </a:r>
            <a:r>
              <a:rPr lang="sr-Latn-RS" dirty="0"/>
              <a:t>uvesti predikatsk</a:t>
            </a:r>
            <a:r>
              <a:rPr lang="en-US" dirty="0"/>
              <a:t>i</a:t>
            </a:r>
            <a:r>
              <a:rPr lang="sr-Latn-RS" dirty="0"/>
              <a:t> </a:t>
            </a:r>
            <a:r>
              <a:rPr lang="en-US" dirty="0" err="1"/>
              <a:t>simbol</a:t>
            </a:r>
            <a:r>
              <a:rPr lang="en-US" dirty="0"/>
              <a:t> </a:t>
            </a:r>
            <a:r>
              <a:rPr lang="sr-Latn-RS" i="1" dirty="0"/>
              <a:t>P</a:t>
            </a:r>
            <a:r>
              <a:rPr lang="sr-Latn-RS" dirty="0"/>
              <a:t> arnosti </a:t>
            </a:r>
            <a:r>
              <a:rPr lang="sr-Latn-RS" i="1" dirty="0"/>
              <a:t>n </a:t>
            </a:r>
            <a:r>
              <a:rPr lang="sr-Latn-RS" dirty="0"/>
              <a:t>i u </a:t>
            </a:r>
            <a:r>
              <a:rPr lang="en-GB" i="1" dirty="0"/>
              <a:t>Γ</a:t>
            </a:r>
            <a:r>
              <a:rPr lang="sr-Latn-RS" i="1" dirty="0"/>
              <a:t> </a:t>
            </a:r>
            <a:r>
              <a:rPr lang="sr-Latn-RS" dirty="0"/>
              <a:t>uvesti iskaz oblika</a:t>
            </a:r>
          </a:p>
          <a:p>
            <a:pPr marL="0" indent="0" algn="ctr">
              <a:buNone/>
            </a:pPr>
            <a:r>
              <a:rPr lang="en-GB" dirty="0"/>
              <a:t>∀</a:t>
            </a:r>
            <a:r>
              <a:rPr lang="en-GB" i="1" dirty="0"/>
              <a:t>v</a:t>
            </a:r>
            <a:r>
              <a:rPr lang="en-GB" baseline="-25000" dirty="0"/>
              <a:t>1</a:t>
            </a:r>
            <a:r>
              <a:rPr lang="en-GB" dirty="0"/>
              <a:t> </a:t>
            </a:r>
            <a:r>
              <a:rPr lang="en-GB" i="1" dirty="0"/>
              <a:t>. . . </a:t>
            </a:r>
            <a:r>
              <a:rPr lang="en-GB" i="1" dirty="0" err="1"/>
              <a:t>v</a:t>
            </a:r>
            <a:r>
              <a:rPr lang="en-GB" i="1" baseline="-25000" dirty="0" err="1"/>
              <a:t>n</a:t>
            </a:r>
            <a:r>
              <a:rPr lang="en-GB" i="1" dirty="0"/>
              <a:t>(P (v</a:t>
            </a:r>
            <a:r>
              <a:rPr lang="en-GB" baseline="-25000" dirty="0"/>
              <a:t>1</a:t>
            </a:r>
            <a:r>
              <a:rPr lang="en-GB" i="1" dirty="0"/>
              <a:t>, . . . , </a:t>
            </a:r>
            <a:r>
              <a:rPr lang="en-GB" i="1" dirty="0" err="1"/>
              <a:t>v</a:t>
            </a:r>
            <a:r>
              <a:rPr lang="en-GB" i="1" baseline="-25000" dirty="0" err="1"/>
              <a:t>n</a:t>
            </a:r>
            <a:r>
              <a:rPr lang="en-GB" i="1" dirty="0"/>
              <a:t>) </a:t>
            </a:r>
            <a:r>
              <a:rPr lang="en-GB" dirty="0"/>
              <a:t>↔ </a:t>
            </a:r>
            <a:r>
              <a:rPr lang="en-GB" i="1" dirty="0"/>
              <a:t>F)</a:t>
            </a:r>
            <a:endParaRPr lang="sr-Latn-RS" i="1" dirty="0"/>
          </a:p>
          <a:p>
            <a:r>
              <a:rPr lang="sr-Latn-RS" dirty="0"/>
              <a:t>Pri tome su </a:t>
            </a:r>
            <a:r>
              <a:rPr lang="sr-Latn-RS" i="1" dirty="0"/>
              <a:t>v</a:t>
            </a:r>
            <a:r>
              <a:rPr lang="sr-Latn-RS" i="1" baseline="-25000" dirty="0"/>
              <a:t>1</a:t>
            </a:r>
            <a:r>
              <a:rPr lang="sr-Latn-RS" i="1" dirty="0"/>
              <a:t>,...,v</a:t>
            </a:r>
            <a:r>
              <a:rPr lang="sr-Latn-RS" i="1" baseline="-25000" dirty="0"/>
              <a:t>n</a:t>
            </a:r>
            <a:r>
              <a:rPr lang="sr-Latn-RS" i="1" dirty="0"/>
              <a:t> </a:t>
            </a:r>
            <a:r>
              <a:rPr lang="sr-Latn-RS" dirty="0"/>
              <a:t>različite varijable, a </a:t>
            </a:r>
            <a:r>
              <a:rPr lang="sr-Latn-RS" i="1" dirty="0"/>
              <a:t>F </a:t>
            </a:r>
            <a:r>
              <a:rPr lang="sr-Latn-RS" dirty="0"/>
              <a:t>je formula signature </a:t>
            </a:r>
            <a:r>
              <a:rPr lang="en-GB" i="1" dirty="0"/>
              <a:t>σ</a:t>
            </a:r>
            <a:endParaRPr lang="sr-Latn-RS" i="1" dirty="0"/>
          </a:p>
          <a:p>
            <a:r>
              <a:rPr lang="sr-Latn-RS" dirty="0"/>
              <a:t>U stvari, eksplicitna definicija </a:t>
            </a:r>
            <a:r>
              <a:rPr lang="sr-Latn-RS" i="1" dirty="0"/>
              <a:t>predikatsk</a:t>
            </a:r>
            <a:r>
              <a:rPr lang="en-US" i="1" dirty="0" err="1"/>
              <a:t>og</a:t>
            </a:r>
            <a:r>
              <a:rPr lang="sr-Latn-RS" i="1" dirty="0"/>
              <a:t> </a:t>
            </a:r>
            <a:r>
              <a:rPr lang="en-US" i="1" dirty="0" err="1"/>
              <a:t>simbola</a:t>
            </a:r>
            <a:r>
              <a:rPr lang="en-US" i="1" dirty="0"/>
              <a:t> </a:t>
            </a:r>
            <a:r>
              <a:rPr lang="sr-Latn-RS" dirty="0"/>
              <a:t>uvodi nov</a:t>
            </a:r>
            <a:r>
              <a:rPr lang="en-US" dirty="0" err="1"/>
              <a:t>i</a:t>
            </a:r>
            <a:r>
              <a:rPr lang="sr-Latn-RS" dirty="0"/>
              <a:t> </a:t>
            </a:r>
            <a:r>
              <a:rPr lang="sr-Latn-RS" dirty="0" err="1"/>
              <a:t>predikatsk</a:t>
            </a:r>
            <a:r>
              <a:rPr lang="en-US" dirty="0" err="1"/>
              <a:t>i</a:t>
            </a:r>
            <a:r>
              <a:rPr lang="sr-Latn-RS" dirty="0"/>
              <a:t> </a:t>
            </a:r>
            <a:r>
              <a:rPr lang="en-US" dirty="0" err="1"/>
              <a:t>simbol</a:t>
            </a:r>
            <a:r>
              <a:rPr lang="en-US" dirty="0"/>
              <a:t> </a:t>
            </a:r>
            <a:r>
              <a:rPr lang="sr-Latn-RS" dirty="0"/>
              <a:t>za univerzalno kvantifikovane varijable i daje formulu kojoj je ova</a:t>
            </a:r>
            <a:r>
              <a:rPr lang="en-US" dirty="0"/>
              <a:t>j</a:t>
            </a:r>
            <a:r>
              <a:rPr lang="sr-Latn-RS" dirty="0"/>
              <a:t> predikatsk</a:t>
            </a:r>
            <a:r>
              <a:rPr lang="en-US" dirty="0"/>
              <a:t>i</a:t>
            </a:r>
            <a:r>
              <a:rPr lang="sr-Latn-RS" dirty="0"/>
              <a:t> </a:t>
            </a:r>
            <a:r>
              <a:rPr lang="en-US" dirty="0" err="1"/>
              <a:t>simbol</a:t>
            </a:r>
            <a:r>
              <a:rPr lang="en-US" dirty="0"/>
              <a:t> </a:t>
            </a:r>
            <a:r>
              <a:rPr lang="sr-Latn-RS" dirty="0"/>
              <a:t>ekvivalent</a:t>
            </a:r>
            <a:r>
              <a:rPr lang="en-US" dirty="0"/>
              <a:t>an</a:t>
            </a:r>
            <a:endParaRPr lang="sr-Latn-RS" dirty="0"/>
          </a:p>
          <a:p>
            <a:r>
              <a:rPr lang="sr-Latn-RS" dirty="0"/>
              <a:t>Uveden</a:t>
            </a:r>
            <a:r>
              <a:rPr lang="en-US" dirty="0"/>
              <a:t>i</a:t>
            </a:r>
            <a:r>
              <a:rPr lang="sr-Latn-RS" dirty="0"/>
              <a:t> predikatsk</a:t>
            </a:r>
            <a:r>
              <a:rPr lang="en-US" dirty="0"/>
              <a:t>i</a:t>
            </a:r>
            <a:r>
              <a:rPr lang="sr-Latn-RS" dirty="0"/>
              <a:t> </a:t>
            </a:r>
            <a:r>
              <a:rPr lang="en-US" dirty="0" err="1"/>
              <a:t>simbol</a:t>
            </a:r>
            <a:r>
              <a:rPr lang="en-US" dirty="0"/>
              <a:t> </a:t>
            </a:r>
            <a:r>
              <a:rPr lang="sr-Latn-RS" dirty="0"/>
              <a:t>je skraćeni zapis za formulu 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90037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Eksplicitna definicija funkcijsk</a:t>
            </a:r>
            <a:r>
              <a:rPr lang="en-US" dirty="0" err="1"/>
              <a:t>og</a:t>
            </a:r>
            <a:r>
              <a:rPr lang="sr-Latn-RS" dirty="0"/>
              <a:t> </a:t>
            </a:r>
            <a:r>
              <a:rPr lang="en-US" dirty="0" err="1"/>
              <a:t>simbola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r-Latn-RS" dirty="0"/>
              <a:t>Uvođenje nov</a:t>
            </a:r>
            <a:r>
              <a:rPr lang="en-US" dirty="0" err="1"/>
              <a:t>og</a:t>
            </a:r>
            <a:r>
              <a:rPr lang="sr-Latn-RS" dirty="0"/>
              <a:t> funkcijsk</a:t>
            </a:r>
            <a:r>
              <a:rPr lang="en-US" dirty="0" err="1"/>
              <a:t>og</a:t>
            </a:r>
            <a:r>
              <a:rPr lang="sr-Latn-RS" dirty="0"/>
              <a:t> </a:t>
            </a:r>
            <a:r>
              <a:rPr lang="en-US" dirty="0" err="1"/>
              <a:t>simbola</a:t>
            </a:r>
            <a:r>
              <a:rPr lang="en-US" dirty="0"/>
              <a:t> </a:t>
            </a:r>
            <a:r>
              <a:rPr lang="sr-Latn-RS" i="1" dirty="0"/>
              <a:t>f </a:t>
            </a:r>
            <a:r>
              <a:rPr lang="sr-Latn-RS" dirty="0"/>
              <a:t>u </a:t>
            </a:r>
            <a:r>
              <a:rPr lang="en-GB" i="1" dirty="0"/>
              <a:t>σ</a:t>
            </a:r>
            <a:endParaRPr lang="sr-Latn-RS" i="1" dirty="0"/>
          </a:p>
          <a:p>
            <a:r>
              <a:rPr lang="sr-Latn-RS" dirty="0"/>
              <a:t>Proširivanje baze znanja </a:t>
            </a:r>
            <a:r>
              <a:rPr lang="en-GB" i="1" dirty="0"/>
              <a:t>Γ</a:t>
            </a:r>
            <a:r>
              <a:rPr lang="sr-Latn-RS" i="1" dirty="0"/>
              <a:t> </a:t>
            </a:r>
            <a:r>
              <a:rPr lang="sr-Latn-RS" dirty="0"/>
              <a:t>iskazom oblika</a:t>
            </a:r>
          </a:p>
          <a:p>
            <a:pPr marL="0" indent="0" algn="ctr">
              <a:buNone/>
            </a:pPr>
            <a:r>
              <a:rPr lang="en-GB" dirty="0"/>
              <a:t>∀</a:t>
            </a:r>
            <a:r>
              <a:rPr lang="en-GB" i="1" dirty="0"/>
              <a:t>v</a:t>
            </a:r>
            <a:r>
              <a:rPr lang="en-GB" baseline="-25000" dirty="0"/>
              <a:t>1</a:t>
            </a:r>
            <a:r>
              <a:rPr lang="en-GB" dirty="0"/>
              <a:t> </a:t>
            </a:r>
            <a:r>
              <a:rPr lang="en-GB" i="1" dirty="0"/>
              <a:t>. . . </a:t>
            </a:r>
            <a:r>
              <a:rPr lang="en-GB" i="1" dirty="0" err="1"/>
              <a:t>v</a:t>
            </a:r>
            <a:r>
              <a:rPr lang="en-GB" i="1" baseline="-25000" dirty="0" err="1"/>
              <a:t>n</a:t>
            </a:r>
            <a:r>
              <a:rPr lang="en-GB" i="1" dirty="0" err="1"/>
              <a:t>v</a:t>
            </a:r>
            <a:r>
              <a:rPr lang="en-GB" i="1" dirty="0"/>
              <a:t> (f (v</a:t>
            </a:r>
            <a:r>
              <a:rPr lang="en-GB" baseline="-25000" dirty="0"/>
              <a:t>1</a:t>
            </a:r>
            <a:r>
              <a:rPr lang="en-GB" i="1" dirty="0"/>
              <a:t>, . . . , </a:t>
            </a:r>
            <a:r>
              <a:rPr lang="en-GB" i="1" dirty="0" err="1"/>
              <a:t>v</a:t>
            </a:r>
            <a:r>
              <a:rPr lang="en-GB" i="1" baseline="-25000" dirty="0" err="1"/>
              <a:t>n</a:t>
            </a:r>
            <a:r>
              <a:rPr lang="en-GB" i="1" dirty="0"/>
              <a:t>) </a:t>
            </a:r>
            <a:r>
              <a:rPr lang="en-GB" dirty="0"/>
              <a:t>= </a:t>
            </a:r>
            <a:r>
              <a:rPr lang="en-GB" i="1" dirty="0"/>
              <a:t>v </a:t>
            </a:r>
            <a:r>
              <a:rPr lang="en-GB" dirty="0"/>
              <a:t>↔ </a:t>
            </a:r>
            <a:r>
              <a:rPr lang="en-GB" i="1" dirty="0"/>
              <a:t>F)</a:t>
            </a:r>
            <a:endParaRPr lang="sr-Latn-RS" i="1" dirty="0"/>
          </a:p>
          <a:p>
            <a:r>
              <a:rPr lang="sr-Latn-RS" dirty="0"/>
              <a:t>Pri čemu su </a:t>
            </a:r>
            <a:r>
              <a:rPr lang="en-GB" i="1" dirty="0"/>
              <a:t>v</a:t>
            </a:r>
            <a:r>
              <a:rPr lang="en-GB" baseline="-25000" dirty="0"/>
              <a:t>1</a:t>
            </a:r>
            <a:r>
              <a:rPr lang="en-GB" i="1" dirty="0"/>
              <a:t>, . . . , </a:t>
            </a:r>
            <a:r>
              <a:rPr lang="en-GB" i="1" dirty="0" err="1"/>
              <a:t>v</a:t>
            </a:r>
            <a:r>
              <a:rPr lang="en-GB" i="1" baseline="-25000" dirty="0" err="1"/>
              <a:t>n</a:t>
            </a:r>
            <a:r>
              <a:rPr lang="en-GB" i="1" dirty="0"/>
              <a:t>, v</a:t>
            </a:r>
            <a:r>
              <a:rPr lang="sr-Latn-RS" i="1" dirty="0"/>
              <a:t> </a:t>
            </a:r>
            <a:r>
              <a:rPr lang="sr-Latn-RS" dirty="0"/>
              <a:t>različite varijable, a </a:t>
            </a:r>
            <a:r>
              <a:rPr lang="sr-Latn-RS" i="1" dirty="0"/>
              <a:t>F</a:t>
            </a:r>
            <a:r>
              <a:rPr lang="sr-Latn-RS" dirty="0"/>
              <a:t> je iskaz signature </a:t>
            </a:r>
            <a:r>
              <a:rPr lang="en-GB" i="1" dirty="0"/>
              <a:t>σ</a:t>
            </a:r>
            <a:r>
              <a:rPr lang="sr-Latn-RS" i="1" dirty="0"/>
              <a:t> </a:t>
            </a:r>
            <a:r>
              <a:rPr lang="sr-Latn-RS" dirty="0"/>
              <a:t>takava da iz </a:t>
            </a:r>
            <a:r>
              <a:rPr lang="en-GB" i="1" dirty="0"/>
              <a:t>Γ</a:t>
            </a:r>
            <a:r>
              <a:rPr lang="sr-Latn-RS" i="1" dirty="0"/>
              <a:t> </a:t>
            </a:r>
            <a:r>
              <a:rPr lang="sr-Latn-RS" dirty="0"/>
              <a:t>sledi</a:t>
            </a:r>
          </a:p>
          <a:p>
            <a:pPr marL="0" indent="0" algn="ctr">
              <a:buNone/>
            </a:pPr>
            <a:r>
              <a:rPr lang="en-GB" dirty="0"/>
              <a:t>∀</a:t>
            </a:r>
            <a:r>
              <a:rPr lang="en-GB" i="1" dirty="0"/>
              <a:t>v</a:t>
            </a:r>
            <a:r>
              <a:rPr lang="en-GB" baseline="-25000" dirty="0"/>
              <a:t>1</a:t>
            </a:r>
            <a:r>
              <a:rPr lang="en-GB" dirty="0"/>
              <a:t> </a:t>
            </a:r>
            <a:r>
              <a:rPr lang="en-GB" i="1" dirty="0"/>
              <a:t>. . . </a:t>
            </a:r>
            <a:r>
              <a:rPr lang="en-GB" i="1" dirty="0" err="1"/>
              <a:t>v</a:t>
            </a:r>
            <a:r>
              <a:rPr lang="en-GB" i="1" baseline="-25000" dirty="0" err="1"/>
              <a:t>n</a:t>
            </a:r>
            <a:r>
              <a:rPr lang="en-GB" dirty="0"/>
              <a:t>∃!</a:t>
            </a:r>
            <a:r>
              <a:rPr lang="en-GB" i="1" dirty="0" err="1"/>
              <a:t>vF</a:t>
            </a:r>
            <a:endParaRPr lang="sr-Latn-RS" i="1" dirty="0"/>
          </a:p>
          <a:p>
            <a:r>
              <a:rPr lang="sr-Latn-RS" dirty="0"/>
              <a:t>Ukoliko ne bi važio ovaj uslov, uvođenje nove funkcijske konstante moglo bi da ukloni neke od interpretacija koje zadovoljavaju </a:t>
            </a:r>
            <a:r>
              <a:rPr lang="en-GB" i="1" dirty="0"/>
              <a:t>Γ</a:t>
            </a:r>
            <a:endParaRPr lang="sr-Latn-RS" i="1" dirty="0"/>
          </a:p>
          <a:p>
            <a:pPr lvl="1"/>
            <a:r>
              <a:rPr lang="sr-Latn-RS" dirty="0"/>
              <a:t>Nova znanja mogla bi da ranija znanja učine nevažećim </a:t>
            </a:r>
          </a:p>
          <a:p>
            <a:r>
              <a:rPr lang="sr-Latn-RS" dirty="0"/>
              <a:t>U stvari, eksplicitnom definicijom funkcijsk</a:t>
            </a:r>
            <a:r>
              <a:rPr lang="en-US" dirty="0" err="1"/>
              <a:t>og</a:t>
            </a:r>
            <a:r>
              <a:rPr lang="sr-Latn-RS" dirty="0"/>
              <a:t> </a:t>
            </a:r>
            <a:r>
              <a:rPr lang="en-US" dirty="0" err="1"/>
              <a:t>simbola</a:t>
            </a:r>
            <a:r>
              <a:rPr lang="en-US" dirty="0"/>
              <a:t> </a:t>
            </a:r>
            <a:r>
              <a:rPr lang="sr-Latn-RS" dirty="0"/>
              <a:t>uvodi se funkcijsk</a:t>
            </a:r>
            <a:r>
              <a:rPr lang="en-US" dirty="0"/>
              <a:t>i</a:t>
            </a:r>
            <a:r>
              <a:rPr lang="sr-Latn-RS" dirty="0"/>
              <a:t> </a:t>
            </a:r>
            <a:r>
              <a:rPr lang="en-US" dirty="0" err="1"/>
              <a:t>simbol</a:t>
            </a:r>
            <a:r>
              <a:rPr lang="en-US" dirty="0"/>
              <a:t> </a:t>
            </a:r>
            <a:r>
              <a:rPr lang="sr-Latn-RS" dirty="0"/>
              <a:t>za univerzalno knvatifikovane varijable i iskaz ekvivalentan to</a:t>
            </a:r>
            <a:r>
              <a:rPr lang="en-US" dirty="0"/>
              <a:t>m</a:t>
            </a:r>
            <a:r>
              <a:rPr lang="sr-Latn-RS" dirty="0"/>
              <a:t> funkcijsko</a:t>
            </a:r>
            <a:r>
              <a:rPr lang="en-US" dirty="0"/>
              <a:t>m</a:t>
            </a:r>
            <a:r>
              <a:rPr lang="sr-Latn-RS" dirty="0"/>
              <a:t> </a:t>
            </a:r>
            <a:r>
              <a:rPr lang="en-US" dirty="0" err="1"/>
              <a:t>simbolu</a:t>
            </a:r>
            <a:endParaRPr lang="sr-Latn-RS" dirty="0"/>
          </a:p>
          <a:p>
            <a:pPr lvl="1"/>
            <a:r>
              <a:rPr lang="sr-Latn-RS" dirty="0"/>
              <a:t>Za univerzalno kvantifikovane varijable funkcijskog </a:t>
            </a:r>
            <a:r>
              <a:rPr lang="en-US" dirty="0" err="1"/>
              <a:t>simbol</a:t>
            </a:r>
            <a:r>
              <a:rPr lang="sr-Latn-RS" dirty="0"/>
              <a:t>a</a:t>
            </a:r>
            <a:r>
              <a:rPr lang="en-US" dirty="0"/>
              <a:t> </a:t>
            </a:r>
            <a:r>
              <a:rPr lang="sr-Latn-RS" dirty="0"/>
              <a:t>postoji </a:t>
            </a:r>
            <a:r>
              <a:rPr lang="sr-Latn-RS" b="1" dirty="0"/>
              <a:t>tačno jedna </a:t>
            </a:r>
            <a:r>
              <a:rPr lang="sr-Latn-RS" dirty="0"/>
              <a:t>vrednost koju funkcija „vraća“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407060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U primer kancelarije mogli bismo da uvedemo eksplicitnu definiciju funkcijsk</a:t>
            </a:r>
            <a:r>
              <a:rPr lang="en-US" dirty="0" err="1"/>
              <a:t>og</a:t>
            </a:r>
            <a:r>
              <a:rPr lang="sr-Latn-RS" dirty="0"/>
              <a:t> </a:t>
            </a:r>
            <a:r>
              <a:rPr lang="en-US" dirty="0" err="1"/>
              <a:t>simbola</a:t>
            </a:r>
            <a:r>
              <a:rPr lang="en-US" dirty="0"/>
              <a:t> </a:t>
            </a:r>
            <a:r>
              <a:rPr lang="sr-Latn-RS" i="1" dirty="0"/>
              <a:t>in</a:t>
            </a:r>
          </a:p>
          <a:p>
            <a:pPr marL="0" indent="0" algn="ctr">
              <a:buNone/>
            </a:pPr>
            <a:r>
              <a:rPr lang="en-GB" dirty="0"/>
              <a:t>∀</a:t>
            </a:r>
            <a:r>
              <a:rPr lang="en-GB" i="1" dirty="0" err="1"/>
              <a:t>xp</a:t>
            </a:r>
            <a:r>
              <a:rPr lang="en-GB" i="1" dirty="0"/>
              <a:t>(location(x) </a:t>
            </a:r>
            <a:r>
              <a:rPr lang="en-GB" dirty="0"/>
              <a:t>= </a:t>
            </a:r>
            <a:r>
              <a:rPr lang="en-GB" i="1" dirty="0"/>
              <a:t>p </a:t>
            </a:r>
            <a:r>
              <a:rPr lang="en-GB" dirty="0"/>
              <a:t>↔ </a:t>
            </a:r>
            <a:r>
              <a:rPr lang="en-GB" i="1" dirty="0"/>
              <a:t>in(x, p))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8143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Prirodna dedukcija u logici prvog reda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199"/>
          </a:xfrm>
        </p:spPr>
        <p:txBody>
          <a:bodyPr>
            <a:normAutofit/>
          </a:bodyPr>
          <a:lstStyle/>
          <a:p>
            <a:r>
              <a:rPr lang="sr-Latn-RS" dirty="0"/>
              <a:t>Važe sva pravila prirodne dedukcije propozicione logike</a:t>
            </a:r>
          </a:p>
          <a:p>
            <a:r>
              <a:rPr lang="sr-Latn-RS" dirty="0"/>
              <a:t>Pored toga, uvedena su i pravila za uvođenje i eliminaciju kvantifikatora i rad sa jednakošću (sledeći slajd)</a:t>
            </a:r>
          </a:p>
          <a:p>
            <a:r>
              <a:rPr lang="sr-Latn-RS" dirty="0"/>
              <a:t>Kao i propoziciona logika i ovaj sistem je </a:t>
            </a:r>
            <a:r>
              <a:rPr lang="en-US" dirty="0" err="1"/>
              <a:t>ispravan</a:t>
            </a:r>
            <a:r>
              <a:rPr lang="en-US" dirty="0"/>
              <a:t> </a:t>
            </a:r>
            <a:r>
              <a:rPr lang="sr-Latn-RS" dirty="0"/>
              <a:t>i kompletan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094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Primer pravila</a:t>
            </a:r>
            <a:endParaRPr lang="el-GR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915400" cy="5410200"/>
          </a:xfrm>
        </p:spPr>
        <p:txBody>
          <a:bodyPr>
            <a:noAutofit/>
          </a:bodyPr>
          <a:lstStyle/>
          <a:p>
            <a:pPr eaLnBrk="1" hangingPunct="1"/>
            <a:r>
              <a:rPr lang="sr-Latn-RS" sz="2800" dirty="0"/>
              <a:t>Pretpostavimo da je u radnoj memoriji sledeći sadržaj</a:t>
            </a:r>
            <a:endParaRPr lang="en-US" sz="2800" dirty="0"/>
          </a:p>
          <a:p>
            <a:pPr eaLnBrk="1" hangingPunct="1"/>
            <a:r>
              <a:rPr lang="en-US" sz="2800" dirty="0"/>
              <a:t>WM:</a:t>
            </a:r>
          </a:p>
          <a:p>
            <a:pPr lvl="1" eaLnBrk="1" hangingPunct="1"/>
            <a:r>
              <a:rPr lang="en-US" sz="2400" dirty="0"/>
              <a:t>(bill </a:t>
            </a:r>
            <a:r>
              <a:rPr lang="en-US" sz="2400" dirty="0">
                <a:sym typeface="Symbol" pitchFamily="18" charset="2"/>
              </a:rPr>
              <a:t> name electric  status due  amount 100</a:t>
            </a:r>
            <a:r>
              <a:rPr lang="sr-Latn-RS" sz="2400" dirty="0">
                <a:sym typeface="Symbol" pitchFamily="18" charset="2"/>
              </a:rPr>
              <a:t>)</a:t>
            </a:r>
            <a:r>
              <a:rPr lang="en-US" sz="2400" dirty="0">
                <a:sym typeface="Symbol" pitchFamily="18" charset="2"/>
              </a:rPr>
              <a:t>  </a:t>
            </a:r>
            <a:r>
              <a:rPr lang="sr-Latn-RS" sz="2400" dirty="0">
                <a:sym typeface="Symbol" pitchFamily="18" charset="2"/>
              </a:rPr>
              <a:t>(</a:t>
            </a:r>
            <a:r>
              <a:rPr lang="en-US" sz="2400" dirty="0">
                <a:sym typeface="Symbol" pitchFamily="18" charset="2"/>
              </a:rPr>
              <a:t>account  name checking  balance 400)</a:t>
            </a:r>
          </a:p>
          <a:p>
            <a:pPr eaLnBrk="1" hangingPunct="1"/>
            <a:r>
              <a:rPr lang="sr-Latn-RS" sz="2800" dirty="0">
                <a:sym typeface="Symbol" pitchFamily="18" charset="2"/>
              </a:rPr>
              <a:t>Pravilo će biti aktivirano</a:t>
            </a:r>
            <a:endParaRPr lang="en-US" sz="2800" dirty="0">
              <a:sym typeface="Symbol" pitchFamily="18" charset="2"/>
            </a:endParaRPr>
          </a:p>
          <a:p>
            <a:pPr lvl="1" eaLnBrk="1" hangingPunct="1"/>
            <a:r>
              <a:rPr lang="sr-Latn-RS" sz="2400" dirty="0">
                <a:sym typeface="Symbol" pitchFamily="18" charset="2"/>
              </a:rPr>
              <a:t>Činjenica </a:t>
            </a:r>
            <a:r>
              <a:rPr lang="en-US" sz="2400" dirty="0" err="1">
                <a:sym typeface="Symbol" pitchFamily="18" charset="2"/>
              </a:rPr>
              <a:t>ra</a:t>
            </a:r>
            <a:r>
              <a:rPr lang="sr-Latn-RS" sz="2400" dirty="0">
                <a:sym typeface="Symbol" pitchFamily="18" charset="2"/>
              </a:rPr>
              <a:t>čun tekući sa stanjem </a:t>
            </a:r>
            <a:r>
              <a:rPr lang="en-US" sz="2400" dirty="0">
                <a:sym typeface="Symbol" pitchFamily="18" charset="2"/>
              </a:rPr>
              <a:t>300 </a:t>
            </a:r>
            <a:r>
              <a:rPr lang="sr-Latn-RS" sz="2400" dirty="0">
                <a:sym typeface="Symbol" pitchFamily="18" charset="2"/>
              </a:rPr>
              <a:t>biće dodata u radnu memoriju</a:t>
            </a:r>
          </a:p>
        </p:txBody>
      </p:sp>
    </p:spTree>
    <p:extLst>
      <p:ext uri="{BB962C8B-B14F-4D97-AF65-F5344CB8AC3E}">
        <p14:creationId xmlns:p14="http://schemas.microsoft.com/office/powerpoint/2010/main" val="23605505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Prirodna dedukcija u logici prvog reda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" y="5257800"/>
            <a:ext cx="15430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" y="5683924"/>
            <a:ext cx="8824913" cy="109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86" y="1596622"/>
            <a:ext cx="8909614" cy="3432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75435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sr-Latn-RS" dirty="0"/>
              <a:t>Svi bernardinci su psi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Svi psi su životinje</a:t>
            </a:r>
          </a:p>
          <a:p>
            <a:pPr marL="0" indent="0">
              <a:buNone/>
            </a:pPr>
            <a:r>
              <a:rPr lang="sr-Latn-RS" dirty="0"/>
              <a:t>Zaključak: svi bernardinici su životinje</a:t>
            </a:r>
          </a:p>
          <a:p>
            <a:pPr marL="0" indent="0">
              <a:buNone/>
            </a:pPr>
            <a:r>
              <a:rPr lang="sr-Latn-RS" dirty="0"/>
              <a:t>B(x) – x je bernardinac</a:t>
            </a:r>
          </a:p>
          <a:p>
            <a:pPr marL="0" indent="0">
              <a:buNone/>
            </a:pPr>
            <a:r>
              <a:rPr lang="sr-Latn-RS" dirty="0"/>
              <a:t>P(x) – x je pas</a:t>
            </a:r>
          </a:p>
          <a:p>
            <a:pPr marL="0" indent="0">
              <a:buNone/>
            </a:pPr>
            <a:r>
              <a:rPr lang="sr-Latn-RS" dirty="0"/>
              <a:t>Z(x) – x je životinja</a:t>
            </a:r>
          </a:p>
          <a:p>
            <a:pPr marL="514350" indent="-514350">
              <a:buFont typeface="+mj-lt"/>
              <a:buAutoNum type="arabicPeriod"/>
            </a:pPr>
            <a:endParaRPr lang="sr-Latn-R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163832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 1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2800" i="1" smtClean="0">
                        <a:latin typeface="Cambria Math"/>
                        <a:ea typeface="Cambria Math"/>
                      </a:rPr>
                      <m:t>∀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𝑥</m:t>
                    </m:r>
                    <m:d>
                      <m:dPr>
                        <m:ctrlPr>
                          <a:rPr lang="sr-Latn-R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sr-Latn-RS" sz="28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  <m:d>
                          <m:dPr>
                            <m:ctrlPr>
                              <a:rPr lang="sr-Latn-RS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sr-Latn-RS" sz="2800" b="0" i="1" smtClean="0">
                            <a:latin typeface="Cambria Math"/>
                            <a:ea typeface="Cambria Math"/>
                          </a:rPr>
                          <m:t>→</m:t>
                        </m:r>
                        <m:r>
                          <a:rPr lang="sr-Latn-RS" sz="2800" b="0" i="1" smtClean="0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sr-Latn-RS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sr-Latn-RS" sz="2800" b="0" dirty="0">
                    <a:ea typeface="Cambria Math"/>
                  </a:rPr>
                  <a:t>	Premisa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28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𝑥</m:t>
                    </m:r>
                    <m:d>
                      <m:dPr>
                        <m:ctrlPr>
                          <a:rPr lang="sr-Latn-RS" sz="2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sr-Latn-RS" sz="2800" b="0" i="1" smtClean="0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sr-Latn-RS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sr-Latn-RS" sz="2800" b="0" i="0" smtClean="0">
                            <a:latin typeface="Cambria Math"/>
                            <a:ea typeface="Cambria Math"/>
                          </a:rPr>
                          <m:t>Z</m:t>
                        </m:r>
                        <m:d>
                          <m:dPr>
                            <m:ctrlPr>
                              <a:rPr lang="sr-Latn-RS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sr-Latn-RS" sz="2800" dirty="0">
                    <a:ea typeface="Cambria Math"/>
                  </a:rPr>
                  <a:t>	Premisa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)→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𝑃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sr-Latn-RS" sz="2800" dirty="0">
                    <a:ea typeface="Cambria Math"/>
                  </a:rPr>
                  <a:t> 		Univerzalna instancijacija (1)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𝑃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𝑎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)→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𝑍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𝑎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sr-Latn-RS" sz="2800" dirty="0">
                    <a:ea typeface="Cambria Math"/>
                  </a:rPr>
                  <a:t>		Univerzalna instancijacija (2)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𝑎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)→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𝑍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𝑎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sr-Latn-RS" sz="2800" dirty="0">
                    <a:ea typeface="Cambria Math"/>
                  </a:rPr>
                  <a:t> 		Hipotetski silogizam (3,4)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28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𝑥</m:t>
                    </m:r>
                    <m:d>
                      <m:dPr>
                        <m:ctrlPr>
                          <a:rPr lang="sr-Latn-RS" sz="2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sr-Latn-RS" sz="28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  <m:d>
                          <m:dPr>
                            <m:ctrlPr>
                              <a:rPr lang="sr-Latn-RS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sr-Latn-RS" sz="2800">
                            <a:latin typeface="Cambria Math"/>
                            <a:ea typeface="Cambria Math"/>
                          </a:rPr>
                          <m:t>Z</m:t>
                        </m:r>
                        <m:d>
                          <m:dPr>
                            <m:ctrlPr>
                              <a:rPr lang="sr-Latn-RS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sr-Latn-RS" sz="2800" dirty="0">
                    <a:ea typeface="Cambria Math"/>
                  </a:rPr>
                  <a:t> 	Univerzalna generalizacija (5)</a:t>
                </a:r>
              </a:p>
              <a:p>
                <a:endParaRPr lang="sr-Latn-RS" dirty="0">
                  <a:ea typeface="Cambria Math"/>
                </a:endParaRPr>
              </a:p>
              <a:p>
                <a:endParaRPr lang="sr-Latn-RS" dirty="0">
                  <a:ea typeface="Cambria Math"/>
                </a:endParaRPr>
              </a:p>
              <a:p>
                <a:endParaRPr lang="sr-Latn-R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5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71151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sr-Latn-RS" dirty="0"/>
              <a:t>Svi bernardinici su psi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Ako je Reks </a:t>
            </a:r>
            <a:r>
              <a:rPr lang="en-US" dirty="0"/>
              <a:t>pas</a:t>
            </a:r>
            <a:r>
              <a:rPr lang="sr-Latn-RS" dirty="0"/>
              <a:t>, onda je Reks životinja</a:t>
            </a:r>
          </a:p>
          <a:p>
            <a:r>
              <a:rPr lang="sr-Latn-RS" dirty="0"/>
              <a:t>Zaključak: svi bernardinci su životinje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97677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 2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2800" i="1" smtClean="0">
                        <a:latin typeface="Cambria Math"/>
                        <a:ea typeface="Cambria Math"/>
                      </a:rPr>
                      <m:t>∀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𝑥</m:t>
                    </m:r>
                    <m:d>
                      <m:dPr>
                        <m:ctrlPr>
                          <a:rPr lang="sr-Latn-RS" sz="2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𝐵</m:t>
                        </m:r>
                        <m:d>
                          <m:dPr>
                            <m:ctrlPr>
                              <a:rPr lang="sr-Latn-RS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→</m:t>
                        </m:r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sr-Latn-RS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sr-Latn-RS" sz="2800" dirty="0">
                    <a:ea typeface="Cambria Math"/>
                  </a:rPr>
                  <a:t>	Premisa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𝑃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)→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𝑍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sr-Latn-RS" sz="2800" dirty="0">
                    <a:ea typeface="Cambria Math"/>
                  </a:rPr>
                  <a:t> 		Premisa</a:t>
                </a:r>
                <a:endParaRPr lang="sr-Latn-RS" sz="2800" i="1" dirty="0">
                  <a:latin typeface="Cambria Math"/>
                  <a:ea typeface="Cambria Math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sr-Latn-RS" sz="2800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)→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sr-Latn-RS" sz="2800" dirty="0">
                    <a:ea typeface="Cambria Math"/>
                  </a:rPr>
                  <a:t> 		Univerzalna instancijacija (1)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i="1" dirty="0">
                    <a:ea typeface="Cambria Math"/>
                  </a:rPr>
                  <a:t>B</a:t>
                </a:r>
                <a14:m>
                  <m:oMath xmlns:m="http://schemas.openxmlformats.org/officeDocument/2006/math"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)→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𝑍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sr-Latn-RS" sz="2800" dirty="0">
                    <a:ea typeface="Cambria Math"/>
                  </a:rPr>
                  <a:t> 		Hipotetski silogizam (</a:t>
                </a:r>
                <a:r>
                  <a:rPr lang="en-GB" sz="2800" dirty="0">
                    <a:ea typeface="Cambria Math"/>
                  </a:rPr>
                  <a:t>2,3</a:t>
                </a:r>
                <a:r>
                  <a:rPr lang="sr-Latn-RS" sz="2800" dirty="0">
                    <a:ea typeface="Cambria Math"/>
                  </a:rPr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28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𝑥</m:t>
                    </m:r>
                    <m:d>
                      <m:dPr>
                        <m:ctrlPr>
                          <a:rPr lang="sr-Latn-RS" sz="2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𝐵</m:t>
                        </m:r>
                        <m:d>
                          <m:dPr>
                            <m:ctrlPr>
                              <a:rPr lang="sr-Latn-RS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sr-Latn-RS" sz="2800">
                            <a:latin typeface="Cambria Math"/>
                            <a:ea typeface="Cambria Math"/>
                          </a:rPr>
                          <m:t>Z</m:t>
                        </m:r>
                        <m:d>
                          <m:dPr>
                            <m:ctrlPr>
                              <a:rPr lang="sr-Latn-RS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sr-Latn-RS" sz="2800" dirty="0">
                    <a:ea typeface="Cambria Math"/>
                  </a:rPr>
                  <a:t> 	Univerzalna generalizacija (</a:t>
                </a:r>
                <a:r>
                  <a:rPr lang="en-GB" sz="2800" dirty="0">
                    <a:ea typeface="Cambria Math"/>
                  </a:rPr>
                  <a:t>4</a:t>
                </a:r>
                <a:r>
                  <a:rPr lang="sr-Latn-RS" sz="2800" dirty="0">
                    <a:ea typeface="Cambria Math"/>
                  </a:rPr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sr-Latn-RS" sz="2800" dirty="0">
                  <a:ea typeface="Cambria Math"/>
                </a:endParaRPr>
              </a:p>
              <a:p>
                <a:r>
                  <a:rPr lang="sr-Latn-RS" sz="2800" b="1" dirty="0">
                    <a:ea typeface="Cambria Math"/>
                  </a:rPr>
                  <a:t>Gde je greška?</a:t>
                </a:r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19160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 2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2800" i="1" smtClean="0">
                        <a:latin typeface="Cambria Math"/>
                        <a:ea typeface="Cambria Math"/>
                      </a:rPr>
                      <m:t>∀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𝑥</m:t>
                    </m:r>
                    <m:d>
                      <m:dPr>
                        <m:ctrlPr>
                          <a:rPr lang="sr-Latn-RS" sz="2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𝐵</m:t>
                        </m:r>
                        <m:d>
                          <m:dPr>
                            <m:ctrlPr>
                              <a:rPr lang="sr-Latn-RS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→</m:t>
                        </m:r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sr-Latn-RS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sr-Latn-RS" sz="2800" dirty="0">
                    <a:ea typeface="Cambria Math"/>
                  </a:rPr>
                  <a:t>	Premisa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𝑃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)→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𝑍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sr-Latn-RS" sz="2800" dirty="0">
                    <a:ea typeface="Cambria Math"/>
                  </a:rPr>
                  <a:t> 		Premisa</a:t>
                </a:r>
                <a:endParaRPr lang="sr-Latn-RS" sz="2800" i="1" dirty="0">
                  <a:latin typeface="Cambria Math"/>
                  <a:ea typeface="Cambria Math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sr-Latn-RS" sz="2800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)→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sr-Latn-RS" sz="2800" dirty="0">
                    <a:ea typeface="Cambria Math"/>
                  </a:rPr>
                  <a:t> 		Univerzalna instancijacija (1)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i="1" dirty="0">
                    <a:ea typeface="Cambria Math"/>
                  </a:rPr>
                  <a:t>B</a:t>
                </a:r>
                <a14:m>
                  <m:oMath xmlns:m="http://schemas.openxmlformats.org/officeDocument/2006/math"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)→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𝑍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sr-Latn-RS" sz="2800" dirty="0">
                    <a:ea typeface="Cambria Math"/>
                  </a:rPr>
                  <a:t> 		Hipotetski silogizam (</a:t>
                </a:r>
                <a:r>
                  <a:rPr lang="en-GB" sz="2800" dirty="0">
                    <a:ea typeface="Cambria Math"/>
                  </a:rPr>
                  <a:t>2,3</a:t>
                </a:r>
                <a:r>
                  <a:rPr lang="sr-Latn-RS" sz="2800" dirty="0">
                    <a:ea typeface="Cambria Math"/>
                  </a:rPr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28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𝑥</m:t>
                    </m:r>
                    <m:d>
                      <m:dPr>
                        <m:ctrlPr>
                          <a:rPr lang="sr-Latn-RS" sz="2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𝐵</m:t>
                        </m:r>
                        <m:d>
                          <m:dPr>
                            <m:ctrlPr>
                              <a:rPr lang="sr-Latn-RS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sr-Latn-RS" sz="2800">
                            <a:latin typeface="Cambria Math"/>
                            <a:ea typeface="Cambria Math"/>
                          </a:rPr>
                          <m:t>Z</m:t>
                        </m:r>
                        <m:d>
                          <m:dPr>
                            <m:ctrlPr>
                              <a:rPr lang="sr-Latn-RS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sr-Latn-RS" sz="2800" dirty="0">
                    <a:ea typeface="Cambria Math"/>
                  </a:rPr>
                  <a:t> 	Univerzalna generalizacija (</a:t>
                </a:r>
                <a:r>
                  <a:rPr lang="en-GB" sz="2800" dirty="0">
                    <a:ea typeface="Cambria Math"/>
                  </a:rPr>
                  <a:t>4</a:t>
                </a:r>
                <a:r>
                  <a:rPr lang="sr-Latn-RS" sz="2800" dirty="0">
                    <a:ea typeface="Cambria Math"/>
                  </a:rPr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sr-Latn-RS" sz="2800" dirty="0">
                  <a:ea typeface="Cambria Math"/>
                </a:endParaRPr>
              </a:p>
              <a:p>
                <a:r>
                  <a:rPr lang="sr-Latn-RS" sz="2800" b="1" dirty="0">
                    <a:ea typeface="Cambria Math"/>
                  </a:rPr>
                  <a:t>Gde je greška?</a:t>
                </a:r>
              </a:p>
              <a:p>
                <a:pPr lvl="1"/>
                <a:r>
                  <a:rPr lang="sr-Latn-RS" sz="2400" dirty="0"/>
                  <a:t>Slobodna varijabla r ne sme da se javi u premisama da bi mogla da se upotrebi u univerzalnoj generalizaciji!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481" t="-53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724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Kako bismo logikom prvog reda predstavili da je funkcija </a:t>
            </a:r>
            <a:r>
              <a:rPr lang="sr-Latn-RS" i="1" dirty="0"/>
              <a:t>P </a:t>
            </a:r>
            <a:r>
              <a:rPr lang="sr-Latn-RS" dirty="0"/>
              <a:t>inverzna u odnosu na </a:t>
            </a:r>
            <a:r>
              <a:rPr lang="sr-Latn-RS" i="1" dirty="0"/>
              <a:t>Q</a:t>
            </a:r>
            <a:r>
              <a:rPr lang="sr-Latn-RS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345654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Kako bismo logikom prvog reda predstavili da je funkcija </a:t>
            </a:r>
            <a:r>
              <a:rPr lang="sr-Latn-RS" i="1" dirty="0"/>
              <a:t>P </a:t>
            </a:r>
            <a:r>
              <a:rPr lang="sr-Latn-RS" dirty="0"/>
              <a:t>inverzna u odnosu na </a:t>
            </a:r>
            <a:r>
              <a:rPr lang="sr-Latn-RS" i="1" dirty="0"/>
              <a:t>Q</a:t>
            </a:r>
            <a:r>
              <a:rPr lang="sr-Latn-RS" dirty="0"/>
              <a:t>?</a:t>
            </a:r>
          </a:p>
          <a:p>
            <a:pPr marL="0" indent="0" algn="ctr">
              <a:buNone/>
            </a:pPr>
            <a:r>
              <a:rPr lang="en-GB" dirty="0"/>
              <a:t>∀</a:t>
            </a:r>
            <a:r>
              <a:rPr lang="en-GB" i="1" dirty="0" err="1"/>
              <a:t>xy</a:t>
            </a:r>
            <a:r>
              <a:rPr lang="en-GB" i="1" dirty="0"/>
              <a:t>(Q(x, y) </a:t>
            </a:r>
            <a:r>
              <a:rPr lang="en-GB" dirty="0"/>
              <a:t>↔ </a:t>
            </a:r>
            <a:r>
              <a:rPr lang="en-GB" i="1" dirty="0"/>
              <a:t>P(y, x))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855297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 </a:t>
            </a:r>
            <a:r>
              <a:rPr lang="en-US" dirty="0"/>
              <a:t>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Pretpostavimo da signatura ima objektne konstante </a:t>
            </a:r>
            <a:r>
              <a:rPr lang="en-GB" i="1" dirty="0"/>
              <a:t>c</a:t>
            </a:r>
            <a:r>
              <a:rPr lang="en-GB" baseline="-25000" dirty="0"/>
              <a:t>1</a:t>
            </a:r>
            <a:r>
              <a:rPr lang="en-GB" i="1" dirty="0"/>
              <a:t>, . . . , </a:t>
            </a:r>
            <a:r>
              <a:rPr lang="en-GB" i="1" dirty="0" err="1"/>
              <a:t>c</a:t>
            </a:r>
            <a:r>
              <a:rPr lang="en-GB" i="1" baseline="-25000" dirty="0" err="1"/>
              <a:t>n</a:t>
            </a:r>
            <a:r>
              <a:rPr lang="sr-Latn-RS" i="1" dirty="0"/>
              <a:t> </a:t>
            </a:r>
            <a:r>
              <a:rPr lang="sr-Latn-RS" dirty="0"/>
              <a:t>i ni jednu drug</a:t>
            </a:r>
            <a:r>
              <a:rPr lang="en-US" dirty="0"/>
              <a:t>i</a:t>
            </a:r>
            <a:r>
              <a:rPr lang="sr-Latn-RS" dirty="0"/>
              <a:t> funkcijsk</a:t>
            </a:r>
            <a:r>
              <a:rPr lang="en-US" dirty="0"/>
              <a:t>i</a:t>
            </a:r>
            <a:r>
              <a:rPr lang="sr-Latn-RS" dirty="0"/>
              <a:t> </a:t>
            </a:r>
            <a:r>
              <a:rPr lang="en-US" dirty="0" err="1"/>
              <a:t>simbol</a:t>
            </a:r>
            <a:r>
              <a:rPr lang="sr-Latn-RS" dirty="0"/>
              <a:t> arnosti veće od 0.</a:t>
            </a:r>
          </a:p>
          <a:p>
            <a:r>
              <a:rPr lang="sr-Latn-RS" dirty="0"/>
              <a:t>Možemo generalno da predstavimo zatvaranje domena</a:t>
            </a:r>
          </a:p>
          <a:p>
            <a:r>
              <a:rPr lang="sr-Latn-RS" dirty="0"/>
              <a:t>Interpretacija</a:t>
            </a:r>
            <a:r>
              <a:rPr lang="en-GB" dirty="0"/>
              <a:t> </a:t>
            </a:r>
            <a:r>
              <a:rPr lang="en-GB" i="1" dirty="0"/>
              <a:t>I</a:t>
            </a:r>
            <a:r>
              <a:rPr lang="sr-Latn-RS" i="1" dirty="0"/>
              <a:t> </a:t>
            </a:r>
            <a:r>
              <a:rPr lang="sr-Latn-RS" dirty="0"/>
              <a:t>zadovoljava</a:t>
            </a:r>
            <a:r>
              <a:rPr lang="en-GB" dirty="0"/>
              <a:t> </a:t>
            </a:r>
            <a:r>
              <a:rPr lang="sr-Latn-RS" dirty="0"/>
              <a:t>iskaz ako i samo ako je</a:t>
            </a:r>
            <a:endParaRPr lang="en-GB" dirty="0"/>
          </a:p>
          <a:p>
            <a:pPr marL="0" indent="0" algn="ctr">
              <a:buNone/>
            </a:pPr>
            <a:r>
              <a:rPr lang="en-GB" dirty="0"/>
              <a:t>|</a:t>
            </a:r>
            <a:r>
              <a:rPr lang="en-GB" i="1" dirty="0"/>
              <a:t>I</a:t>
            </a:r>
            <a:r>
              <a:rPr lang="en-GB" dirty="0"/>
              <a:t>| = {</a:t>
            </a:r>
            <a:r>
              <a:rPr lang="en-GB" i="1" dirty="0"/>
              <a:t>c</a:t>
            </a:r>
            <a:r>
              <a:rPr lang="en-GB" baseline="-25000" dirty="0"/>
              <a:t>1</a:t>
            </a:r>
            <a:r>
              <a:rPr lang="en-GB" i="1" baseline="30000" dirty="0"/>
              <a:t>I</a:t>
            </a:r>
            <a:r>
              <a:rPr lang="en-GB" i="1" dirty="0"/>
              <a:t>, . . . , </a:t>
            </a:r>
            <a:r>
              <a:rPr lang="en-GB" i="1" dirty="0" err="1"/>
              <a:t>c</a:t>
            </a:r>
            <a:r>
              <a:rPr lang="en-GB" i="1" baseline="-25000" dirty="0" err="1"/>
              <a:t>n</a:t>
            </a:r>
            <a:r>
              <a:rPr lang="en-GB" i="1" baseline="30000" dirty="0" err="1"/>
              <a:t>I</a:t>
            </a:r>
            <a:r>
              <a:rPr lang="en-GB" dirty="0"/>
              <a:t>}</a:t>
            </a:r>
            <a:endParaRPr lang="sr-Latn-RS" dirty="0"/>
          </a:p>
          <a:p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419258398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 </a:t>
            </a:r>
            <a:r>
              <a:rPr lang="en-US" dirty="0"/>
              <a:t>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Kako bismo definisali zatvaranje domena da se univerzum sastoji od objektne konstante </a:t>
            </a:r>
            <a:r>
              <a:rPr lang="sr-Latn-RS" i="1" dirty="0"/>
              <a:t>c</a:t>
            </a:r>
            <a:r>
              <a:rPr lang="sr-Latn-RS" dirty="0"/>
              <a:t> i unarn</a:t>
            </a:r>
            <a:r>
              <a:rPr lang="en-US" dirty="0" err="1"/>
              <a:t>og</a:t>
            </a:r>
            <a:r>
              <a:rPr lang="sr-Latn-RS" dirty="0"/>
              <a:t> funkcijsk</a:t>
            </a:r>
            <a:r>
              <a:rPr lang="en-US" dirty="0" err="1"/>
              <a:t>og</a:t>
            </a:r>
            <a:r>
              <a:rPr lang="sr-Latn-RS" dirty="0"/>
              <a:t> </a:t>
            </a:r>
            <a:r>
              <a:rPr lang="en-US" dirty="0" err="1"/>
              <a:t>simbola</a:t>
            </a:r>
            <a:r>
              <a:rPr lang="sr-Latn-RS" dirty="0"/>
              <a:t> </a:t>
            </a:r>
            <a:r>
              <a:rPr lang="sr-Latn-RS" i="1" dirty="0"/>
              <a:t>f</a:t>
            </a:r>
            <a:r>
              <a:rPr lang="sr-Latn-RS" dirty="0"/>
              <a:t>?</a:t>
            </a:r>
          </a:p>
          <a:p>
            <a:r>
              <a:rPr lang="sr-Latn-RS" dirty="0"/>
              <a:t>Trebali bismo da nađemo iskaz </a:t>
            </a:r>
            <a:r>
              <a:rPr lang="sr-Latn-RS" i="1" dirty="0"/>
              <a:t>F</a:t>
            </a:r>
            <a:r>
              <a:rPr lang="sr-Latn-RS" dirty="0"/>
              <a:t> takav da interpretacija </a:t>
            </a:r>
            <a:r>
              <a:rPr lang="sr-Latn-RS" i="1" dirty="0"/>
              <a:t>I </a:t>
            </a:r>
            <a:r>
              <a:rPr lang="sr-Latn-RS" dirty="0"/>
              <a:t>zadovoljava </a:t>
            </a:r>
            <a:r>
              <a:rPr lang="sr-Latn-RS" i="1" dirty="0"/>
              <a:t>F</a:t>
            </a:r>
            <a:r>
              <a:rPr lang="sr-Latn-RS" dirty="0"/>
              <a:t> ako i smo ako </a:t>
            </a:r>
          </a:p>
          <a:p>
            <a:pPr marL="0" indent="0" algn="ctr">
              <a:buNone/>
            </a:pPr>
            <a:r>
              <a:rPr lang="nn-NO" dirty="0"/>
              <a:t>|</a:t>
            </a:r>
            <a:r>
              <a:rPr lang="nn-NO" i="1" dirty="0"/>
              <a:t>I</a:t>
            </a:r>
            <a:r>
              <a:rPr lang="nn-NO" dirty="0"/>
              <a:t>| = {</a:t>
            </a:r>
            <a:r>
              <a:rPr lang="nn-NO" i="1" dirty="0"/>
              <a:t>c</a:t>
            </a:r>
            <a:r>
              <a:rPr lang="nn-NO" i="1" baseline="30000" dirty="0"/>
              <a:t>I</a:t>
            </a:r>
            <a:r>
              <a:rPr lang="nn-NO" i="1" dirty="0"/>
              <a:t>, f (c)</a:t>
            </a:r>
            <a:r>
              <a:rPr lang="nn-NO" i="1" baseline="30000" dirty="0"/>
              <a:t>I</a:t>
            </a:r>
            <a:r>
              <a:rPr lang="nn-NO" i="1" dirty="0"/>
              <a:t> , f (f (c))</a:t>
            </a:r>
            <a:r>
              <a:rPr lang="nn-NO" i="1" baseline="30000" dirty="0"/>
              <a:t>I</a:t>
            </a:r>
            <a:r>
              <a:rPr lang="nn-NO" i="1" dirty="0"/>
              <a:t> , . . .</a:t>
            </a:r>
            <a:r>
              <a:rPr lang="nn-NO" dirty="0"/>
              <a:t>}</a:t>
            </a:r>
            <a:endParaRPr lang="sr-Latn-RS" dirty="0"/>
          </a:p>
          <a:p>
            <a:r>
              <a:rPr lang="sr-Latn-RS" dirty="0"/>
              <a:t>To ne možemo da uradimo u logici prvog reda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475573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Primer pravila</a:t>
            </a:r>
            <a:endParaRPr lang="el-GR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915400" cy="5562600"/>
          </a:xfrm>
        </p:spPr>
        <p:txBody>
          <a:bodyPr>
            <a:noAutofit/>
          </a:bodyPr>
          <a:lstStyle/>
          <a:p>
            <a:r>
              <a:rPr lang="sr-Latn-RS" sz="2800" dirty="0"/>
              <a:t>Pretpostavimo da je u radnoj memoriji sledeći sadržaj</a:t>
            </a:r>
            <a:endParaRPr lang="en-US" sz="2800" dirty="0"/>
          </a:p>
          <a:p>
            <a:r>
              <a:rPr lang="en-US" sz="2800" dirty="0"/>
              <a:t>WM:</a:t>
            </a:r>
          </a:p>
          <a:p>
            <a:pPr lvl="1"/>
            <a:r>
              <a:rPr lang="en-US" sz="2400" dirty="0"/>
              <a:t>(bill </a:t>
            </a:r>
            <a:r>
              <a:rPr lang="en-US" sz="2400" dirty="0">
                <a:sym typeface="Symbol" pitchFamily="18" charset="2"/>
              </a:rPr>
              <a:t> name electric  status </a:t>
            </a:r>
            <a:r>
              <a:rPr lang="en-US" sz="2400" dirty="0" err="1">
                <a:sym typeface="Symbol" pitchFamily="18" charset="2"/>
              </a:rPr>
              <a:t>over_due</a:t>
            </a:r>
            <a:r>
              <a:rPr lang="en-US" sz="2400" dirty="0">
                <a:sym typeface="Symbol" pitchFamily="18" charset="2"/>
              </a:rPr>
              <a:t>  amount 100</a:t>
            </a:r>
            <a:r>
              <a:rPr lang="sr-Latn-RS" sz="2400" dirty="0">
                <a:sym typeface="Symbol" pitchFamily="18" charset="2"/>
              </a:rPr>
              <a:t>) </a:t>
            </a:r>
            <a:r>
              <a:rPr lang="en-US" sz="2400" dirty="0">
                <a:sym typeface="Symbol" pitchFamily="18" charset="2"/>
              </a:rPr>
              <a:t> </a:t>
            </a:r>
            <a:r>
              <a:rPr lang="sr-Latn-RS" sz="2400" dirty="0">
                <a:sym typeface="Symbol" pitchFamily="18" charset="2"/>
              </a:rPr>
              <a:t>(</a:t>
            </a:r>
            <a:r>
              <a:rPr lang="en-US" sz="2400" dirty="0">
                <a:sym typeface="Symbol" pitchFamily="18" charset="2"/>
              </a:rPr>
              <a:t>account  name checking  balance 400)</a:t>
            </a:r>
            <a:endParaRPr lang="sr-Latn-RS" sz="2800" dirty="0"/>
          </a:p>
          <a:p>
            <a:r>
              <a:rPr lang="sr-Latn-RS" sz="2800" dirty="0"/>
              <a:t>Šta bi bilo ako bi imali </a:t>
            </a:r>
            <a:r>
              <a:rPr lang="sr-Latn-RS" sz="2800" b="1" dirty="0"/>
              <a:t>račun za naplatu </a:t>
            </a:r>
            <a:r>
              <a:rPr lang="sr-Latn-RS" sz="2800" dirty="0"/>
              <a:t>čiji je </a:t>
            </a:r>
            <a:r>
              <a:rPr lang="sr-Latn-RS" sz="2800" b="1" dirty="0"/>
              <a:t>status</a:t>
            </a:r>
            <a:r>
              <a:rPr lang="sr-Latn-RS" sz="2800" dirty="0"/>
              <a:t> </a:t>
            </a:r>
            <a:r>
              <a:rPr lang="sr-Latn-RS" sz="2800" b="1" dirty="0"/>
              <a:t>zakasnio za naplatom</a:t>
            </a:r>
          </a:p>
          <a:p>
            <a:pPr lvl="1"/>
            <a:r>
              <a:rPr lang="sr-Latn-RS" sz="2400" dirty="0"/>
              <a:t>Onda prethodno pravilo ne bi bilo zadovoljeno tj. ne bi se dodalo u Agendu</a:t>
            </a:r>
            <a:endParaRPr lang="en-US" sz="2400" dirty="0"/>
          </a:p>
          <a:p>
            <a:r>
              <a:rPr lang="sr-Latn-RS" sz="2800" dirty="0">
                <a:sym typeface="Symbol" pitchFamily="18" charset="2"/>
              </a:rPr>
              <a:t>Problem:</a:t>
            </a:r>
          </a:p>
          <a:p>
            <a:pPr lvl="1"/>
            <a:r>
              <a:rPr lang="sr-Latn-RS" sz="2400" dirty="0">
                <a:sym typeface="Symbol" pitchFamily="18" charset="2"/>
              </a:rPr>
              <a:t>Svi uslovi moraju da budu zadovoljeni</a:t>
            </a:r>
          </a:p>
          <a:p>
            <a:r>
              <a:rPr lang="sr-Latn-RS" sz="2800" b="1" dirty="0">
                <a:sym typeface="Symbol" pitchFamily="18" charset="2"/>
              </a:rPr>
              <a:t>Rešenje:</a:t>
            </a:r>
          </a:p>
          <a:p>
            <a:pPr lvl="1"/>
            <a:r>
              <a:rPr lang="sr-Latn-RS" b="1" dirty="0">
                <a:sym typeface="Symbol" pitchFamily="18" charset="2"/>
              </a:rPr>
              <a:t>Uvodimo </a:t>
            </a:r>
            <a:r>
              <a:rPr lang="sr-Latn-RS" b="1" dirty="0" err="1">
                <a:sym typeface="Symbol" pitchFamily="18" charset="2"/>
              </a:rPr>
              <a:t>disjunkciju</a:t>
            </a:r>
            <a:r>
              <a:rPr lang="sr-Latn-RS" b="1" dirty="0">
                <a:sym typeface="Symbol" pitchFamily="18" charset="2"/>
              </a:rPr>
              <a:t> u pravila</a:t>
            </a:r>
            <a:endParaRPr lang="el-GR" b="1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5128740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Ograničenja logike prvog reda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Nije moguće predstaviti tranzitivno zatvaranje</a:t>
            </a:r>
          </a:p>
          <a:p>
            <a:pPr lvl="1"/>
            <a:r>
              <a:rPr lang="sr-Latn-RS" dirty="0"/>
              <a:t>U predstavljanju znanja ovo je veliko ograničenje</a:t>
            </a:r>
          </a:p>
          <a:p>
            <a:r>
              <a:rPr lang="sr-Latn-RS" dirty="0"/>
              <a:t>Ukoliko imamo funkcij</a:t>
            </a:r>
            <a:r>
              <a:rPr lang="en-GB" dirty="0" err="1"/>
              <a:t>sk</a:t>
            </a:r>
            <a:r>
              <a:rPr lang="sr-Latn-RS" dirty="0"/>
              <a:t>e </a:t>
            </a:r>
            <a:r>
              <a:rPr lang="en-US" dirty="0" err="1"/>
              <a:t>simbole</a:t>
            </a:r>
            <a:r>
              <a:rPr lang="en-US" dirty="0"/>
              <a:t> </a:t>
            </a:r>
            <a:r>
              <a:rPr lang="sr-Latn-RS" dirty="0"/>
              <a:t>veće arnosti od 0 ne možemo da damo opštu specifikaciju zatvaranja domena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704943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Logika drugog reda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Definicija signature je ista kao i u logici prvog reda</a:t>
            </a:r>
          </a:p>
          <a:p>
            <a:r>
              <a:rPr lang="sr-Latn-RS" dirty="0"/>
              <a:t>Sintaksa je bogatija:</a:t>
            </a:r>
          </a:p>
          <a:p>
            <a:pPr lvl="1"/>
            <a:r>
              <a:rPr lang="sr-Latn-RS" dirty="0"/>
              <a:t>Pored </a:t>
            </a:r>
            <a:r>
              <a:rPr lang="sr-Latn-RS" i="1" dirty="0"/>
              <a:t>objektnih varijabli</a:t>
            </a:r>
            <a:r>
              <a:rPr lang="sr-Latn-RS" dirty="0"/>
              <a:t> imamo i </a:t>
            </a:r>
          </a:p>
          <a:p>
            <a:pPr lvl="1"/>
            <a:r>
              <a:rPr lang="sr-Latn-RS" i="1" dirty="0"/>
              <a:t>Funkcijske varijable</a:t>
            </a:r>
            <a:r>
              <a:rPr lang="sr-Latn-RS" dirty="0"/>
              <a:t> arnosti </a:t>
            </a:r>
            <a:r>
              <a:rPr lang="sr-Latn-RS" i="1" dirty="0"/>
              <a:t>n&gt;0</a:t>
            </a:r>
          </a:p>
          <a:p>
            <a:pPr lvl="1"/>
            <a:r>
              <a:rPr lang="sr-Latn-RS" i="1" dirty="0"/>
              <a:t>Predikatske varijable</a:t>
            </a:r>
            <a:r>
              <a:rPr lang="sr-Latn-RS" dirty="0"/>
              <a:t> arnosti </a:t>
            </a:r>
            <a:r>
              <a:rPr lang="sr-Latn-RS" i="1" dirty="0"/>
              <a:t>n&gt;=0</a:t>
            </a:r>
          </a:p>
        </p:txBody>
      </p:sp>
    </p:spTree>
    <p:extLst>
      <p:ext uri="{BB962C8B-B14F-4D97-AF65-F5344CB8AC3E}">
        <p14:creationId xmlns:p14="http://schemas.microsoft.com/office/powerpoint/2010/main" val="254417040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Logika drugog reda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Funkcijske varijable mogu se koristiti za formiranje termova na isti način na koji se koriste i objektne varijable</a:t>
            </a:r>
          </a:p>
          <a:p>
            <a:pPr lvl="1"/>
            <a:r>
              <a:rPr lang="sr-Latn-RS" dirty="0"/>
              <a:t>Na primer, ako je </a:t>
            </a:r>
            <a:r>
              <a:rPr lang="el-GR" i="1" dirty="0"/>
              <a:t>α</a:t>
            </a:r>
            <a:r>
              <a:rPr lang="sr-Latn-RS" dirty="0"/>
              <a:t> unarna funkcijska varijabla, a </a:t>
            </a:r>
            <a:r>
              <a:rPr lang="sr-Latn-RS" i="1" dirty="0"/>
              <a:t>c</a:t>
            </a:r>
            <a:r>
              <a:rPr lang="sr-Latn-RS" dirty="0"/>
              <a:t> objektna konstanta, onda je </a:t>
            </a:r>
            <a:r>
              <a:rPr lang="el-GR" i="1" dirty="0"/>
              <a:t>α</a:t>
            </a:r>
            <a:r>
              <a:rPr lang="sr-Latn-RS" i="1" dirty="0"/>
              <a:t>(c)</a:t>
            </a:r>
            <a:r>
              <a:rPr lang="sr-Latn-RS" dirty="0"/>
              <a:t> term</a:t>
            </a:r>
          </a:p>
          <a:p>
            <a:r>
              <a:rPr lang="sr-Latn-RS" dirty="0"/>
              <a:t>Predikatske varijable se koriste za formiranje atomičnih formula na isti način na koji se koriste i predikatski simboli</a:t>
            </a:r>
          </a:p>
          <a:p>
            <a:r>
              <a:rPr lang="sr-Latn-RS" dirty="0"/>
              <a:t>U neatomičnim formulama, funkcijske i predikatske varijable vezuju se kvantifikatorima na isti način kao i objektne varijable </a:t>
            </a:r>
          </a:p>
          <a:p>
            <a:r>
              <a:rPr lang="sr-Latn-RS" i="1" dirty="0"/>
              <a:t>To znači da se u logici 2 reda </a:t>
            </a:r>
            <a:r>
              <a:rPr lang="sr-Latn-RS" i="1" dirty="0" err="1"/>
              <a:t>kvanifikatori</a:t>
            </a:r>
            <a:r>
              <a:rPr lang="sr-Latn-RS" i="1" dirty="0"/>
              <a:t> koriste za </a:t>
            </a:r>
            <a:r>
              <a:rPr lang="sr-Latn-RS" i="1" dirty="0" err="1"/>
              <a:t>objektne</a:t>
            </a:r>
            <a:r>
              <a:rPr lang="sr-Latn-RS" i="1" dirty="0"/>
              <a:t> varijable, funkcijske varijable i predikatske varijable</a:t>
            </a:r>
            <a:endParaRPr lang="en-GB" i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95065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Iskaz:</a:t>
            </a:r>
          </a:p>
          <a:p>
            <a:pPr marL="0" indent="0" algn="ctr">
              <a:buNone/>
            </a:pPr>
            <a:r>
              <a:rPr lang="el-GR" dirty="0"/>
              <a:t>∀</a:t>
            </a:r>
            <a:r>
              <a:rPr lang="el-GR" i="1" dirty="0"/>
              <a:t>αβ</a:t>
            </a:r>
            <a:r>
              <a:rPr lang="el-GR" dirty="0"/>
              <a:t>∃</a:t>
            </a:r>
            <a:r>
              <a:rPr lang="el-GR" i="1" dirty="0"/>
              <a:t>γ </a:t>
            </a:r>
            <a:r>
              <a:rPr lang="el-GR" dirty="0"/>
              <a:t>∀</a:t>
            </a:r>
            <a:r>
              <a:rPr lang="en-GB" i="1" dirty="0"/>
              <a:t>x(</a:t>
            </a:r>
            <a:r>
              <a:rPr lang="el-GR" i="1" dirty="0"/>
              <a:t>γ (</a:t>
            </a:r>
            <a:r>
              <a:rPr lang="en-GB" i="1" dirty="0"/>
              <a:t>x) </a:t>
            </a:r>
            <a:r>
              <a:rPr lang="en-GB" dirty="0"/>
              <a:t>= </a:t>
            </a:r>
            <a:r>
              <a:rPr lang="el-GR" i="1" dirty="0"/>
              <a:t>α(β(</a:t>
            </a:r>
            <a:r>
              <a:rPr lang="en-GB" i="1" dirty="0"/>
              <a:t>x)))</a:t>
            </a:r>
            <a:endParaRPr lang="sr-Latn-RS" i="1" dirty="0"/>
          </a:p>
          <a:p>
            <a:r>
              <a:rPr lang="sr-Latn-RS" dirty="0"/>
              <a:t>Znači: za svake dve funkcije </a:t>
            </a:r>
            <a:r>
              <a:rPr lang="el-GR" i="1" dirty="0"/>
              <a:t>α</a:t>
            </a:r>
            <a:r>
              <a:rPr lang="sr-Latn-RS" i="1" dirty="0"/>
              <a:t> </a:t>
            </a:r>
            <a:r>
              <a:rPr lang="sr-Latn-RS" dirty="0"/>
              <a:t>i </a:t>
            </a:r>
            <a:r>
              <a:rPr lang="el-GR" i="1" dirty="0"/>
              <a:t>β</a:t>
            </a:r>
            <a:r>
              <a:rPr lang="sr-Latn-RS" i="1" dirty="0"/>
              <a:t> </a:t>
            </a:r>
            <a:r>
              <a:rPr lang="sr-Latn-RS" dirty="0"/>
              <a:t>postoji neka funkcija </a:t>
            </a:r>
            <a:r>
              <a:rPr lang="el-GR" i="1" dirty="0"/>
              <a:t>γ</a:t>
            </a:r>
            <a:r>
              <a:rPr lang="sr-Latn-RS" i="1" dirty="0"/>
              <a:t> </a:t>
            </a:r>
            <a:r>
              <a:rPr lang="sr-Latn-RS" dirty="0"/>
              <a:t>koja je kompozicija funkcija </a:t>
            </a:r>
            <a:r>
              <a:rPr lang="el-GR" i="1" dirty="0"/>
              <a:t>α</a:t>
            </a:r>
            <a:r>
              <a:rPr lang="sr-Latn-RS" i="1" dirty="0"/>
              <a:t> </a:t>
            </a:r>
            <a:r>
              <a:rPr lang="sr-Latn-RS" dirty="0"/>
              <a:t>i </a:t>
            </a:r>
            <a:r>
              <a:rPr lang="el-GR" i="1" dirty="0"/>
              <a:t>β</a:t>
            </a:r>
            <a:endParaRPr lang="sr-Latn-RS" i="1" dirty="0"/>
          </a:p>
          <a:p>
            <a:r>
              <a:rPr lang="sr-Latn-RS" dirty="0"/>
              <a:t>Napomena: </a:t>
            </a:r>
            <a:r>
              <a:rPr lang="en-US" dirty="0"/>
              <a:t>U </a:t>
            </a:r>
            <a:r>
              <a:rPr lang="sr-Latn-RS" dirty="0"/>
              <a:t>iskaz</a:t>
            </a:r>
            <a:r>
              <a:rPr lang="en-US" dirty="0"/>
              <a:t>u/</a:t>
            </a:r>
            <a:r>
              <a:rPr lang="sr-Latn-RS" dirty="0"/>
              <a:t>formul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loguku</a:t>
            </a:r>
            <a:r>
              <a:rPr lang="en-US" dirty="0"/>
              <a:t> </a:t>
            </a:r>
            <a:r>
              <a:rPr lang="en-US" dirty="0" err="1"/>
              <a:t>drugog</a:t>
            </a:r>
            <a:r>
              <a:rPr lang="en-US" dirty="0"/>
              <a:t> </a:t>
            </a:r>
            <a:r>
              <a:rPr lang="en-US" dirty="0" err="1"/>
              <a:t>reda</a:t>
            </a:r>
            <a:r>
              <a:rPr lang="sr-Latn-RS" dirty="0"/>
              <a:t> </a:t>
            </a:r>
            <a:r>
              <a:rPr lang="en-US" dirty="0"/>
              <a:t>s</a:t>
            </a:r>
            <a:r>
              <a:rPr lang="sr-Latn-RS" dirty="0"/>
              <a:t>ve varijable (objektne, funkcijske i predikatske) </a:t>
            </a:r>
            <a:r>
              <a:rPr lang="sr-Latn-RS" b="1" dirty="0"/>
              <a:t>su</a:t>
            </a:r>
            <a:r>
              <a:rPr lang="sr-Latn-RS" dirty="0"/>
              <a:t> ograničen</a:t>
            </a:r>
            <a:r>
              <a:rPr lang="en-US" dirty="0"/>
              <a:t>e/</a:t>
            </a:r>
            <a:r>
              <a:rPr lang="en-US" dirty="0" err="1"/>
              <a:t>vezane</a:t>
            </a:r>
            <a:r>
              <a:rPr lang="en-US" dirty="0"/>
              <a:t> 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68544000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Logika drugog reda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Da li je </a:t>
            </a:r>
            <a:r>
              <a:rPr lang="el-GR" i="1" dirty="0"/>
              <a:t>α </a:t>
            </a:r>
            <a:r>
              <a:rPr lang="el-GR" dirty="0"/>
              <a:t>= </a:t>
            </a:r>
            <a:r>
              <a:rPr lang="el-GR" i="1" dirty="0"/>
              <a:t>β</a:t>
            </a:r>
            <a:r>
              <a:rPr lang="sr-Latn-RS" i="1" dirty="0"/>
              <a:t> </a:t>
            </a:r>
            <a:r>
              <a:rPr lang="sr-Latn-RS" dirty="0"/>
              <a:t>atomična formula za unarne funkcije </a:t>
            </a:r>
            <a:r>
              <a:rPr lang="el-GR" i="1" dirty="0"/>
              <a:t>α </a:t>
            </a:r>
            <a:r>
              <a:rPr lang="sr-Latn-RS" dirty="0"/>
              <a:t>i</a:t>
            </a:r>
            <a:r>
              <a:rPr lang="el-GR" dirty="0"/>
              <a:t> </a:t>
            </a:r>
            <a:r>
              <a:rPr lang="el-GR" i="1" dirty="0"/>
              <a:t>β</a:t>
            </a:r>
            <a:r>
              <a:rPr lang="sr-Latn-RS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411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Logika drugog reda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Da li je </a:t>
            </a:r>
            <a:r>
              <a:rPr lang="el-GR" i="1" dirty="0"/>
              <a:t>α </a:t>
            </a:r>
            <a:r>
              <a:rPr lang="el-GR" dirty="0"/>
              <a:t>= </a:t>
            </a:r>
            <a:r>
              <a:rPr lang="el-GR" i="1" dirty="0"/>
              <a:t>β</a:t>
            </a:r>
            <a:r>
              <a:rPr lang="sr-Latn-RS" i="1" dirty="0"/>
              <a:t> </a:t>
            </a:r>
            <a:r>
              <a:rPr lang="sr-Latn-RS" dirty="0"/>
              <a:t>atomična formula za unarne funkcije </a:t>
            </a:r>
            <a:r>
              <a:rPr lang="el-GR" i="1" dirty="0"/>
              <a:t>α </a:t>
            </a:r>
            <a:r>
              <a:rPr lang="sr-Latn-RS" dirty="0"/>
              <a:t>i</a:t>
            </a:r>
            <a:r>
              <a:rPr lang="el-GR" dirty="0"/>
              <a:t> </a:t>
            </a:r>
            <a:r>
              <a:rPr lang="el-GR" i="1" dirty="0"/>
              <a:t>β</a:t>
            </a:r>
            <a:r>
              <a:rPr lang="sr-Latn-RS" dirty="0"/>
              <a:t>?</a:t>
            </a:r>
            <a:endParaRPr lang="en-GB" dirty="0"/>
          </a:p>
          <a:p>
            <a:r>
              <a:rPr lang="sr-Latn-RS" dirty="0"/>
              <a:t>Ne, pošto </a:t>
            </a:r>
            <a:r>
              <a:rPr lang="en-US" dirty="0" err="1"/>
              <a:t>unarne</a:t>
            </a:r>
            <a:r>
              <a:rPr lang="en-US" dirty="0"/>
              <a:t> </a:t>
            </a:r>
            <a:r>
              <a:rPr lang="en-US" dirty="0" err="1"/>
              <a:t>funkcijske</a:t>
            </a:r>
            <a:r>
              <a:rPr lang="en-US" dirty="0"/>
              <a:t> </a:t>
            </a:r>
            <a:r>
              <a:rPr lang="sr-Latn-RS" dirty="0"/>
              <a:t>varijable nisu termovi</a:t>
            </a:r>
          </a:p>
          <a:p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l-GR" i="1" dirty="0"/>
              <a:t>α </a:t>
            </a:r>
            <a:r>
              <a:rPr lang="el-GR" dirty="0"/>
              <a:t>= </a:t>
            </a:r>
            <a:r>
              <a:rPr lang="el-GR" i="1" dirty="0"/>
              <a:t>β</a:t>
            </a:r>
            <a:r>
              <a:rPr lang="sr-Latn-RS" i="1" dirty="0"/>
              <a:t> </a:t>
            </a:r>
            <a:r>
              <a:rPr lang="en-US" dirty="0"/>
              <a:t>m</a:t>
            </a:r>
            <a:r>
              <a:rPr lang="sr-Latn-RS" dirty="0"/>
              <a:t>ogl</a:t>
            </a:r>
            <a:r>
              <a:rPr lang="en-US" dirty="0"/>
              <a:t>a</a:t>
            </a:r>
            <a:r>
              <a:rPr lang="sr-Latn-RS" dirty="0"/>
              <a:t> bi se predstaviti kao </a:t>
            </a:r>
            <a:r>
              <a:rPr lang="en-GB" dirty="0"/>
              <a:t>∀</a:t>
            </a:r>
            <a:r>
              <a:rPr lang="en-GB" i="1" dirty="0"/>
              <a:t>x(</a:t>
            </a:r>
            <a:r>
              <a:rPr lang="el-GR" i="1" dirty="0"/>
              <a:t>α(</a:t>
            </a:r>
            <a:r>
              <a:rPr lang="en-GB" i="1" dirty="0"/>
              <a:t>x) </a:t>
            </a:r>
            <a:r>
              <a:rPr lang="en-GB" dirty="0"/>
              <a:t>= </a:t>
            </a:r>
            <a:r>
              <a:rPr lang="el-GR" i="1" dirty="0"/>
              <a:t>β(</a:t>
            </a:r>
            <a:r>
              <a:rPr lang="en-GB" i="1" dirty="0"/>
              <a:t>x))</a:t>
            </a:r>
            <a:endParaRPr lang="sr-Latn-RS" i="1" dirty="0"/>
          </a:p>
          <a:p>
            <a:r>
              <a:rPr lang="sr-Latn-RS" dirty="0"/>
              <a:t>Slično </a:t>
            </a:r>
            <a:r>
              <a:rPr lang="en-US" dirty="0"/>
              <a:t>je i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unarne</a:t>
            </a:r>
            <a:r>
              <a:rPr lang="en-US" dirty="0"/>
              <a:t> </a:t>
            </a:r>
            <a:r>
              <a:rPr lang="en-US" dirty="0" err="1"/>
              <a:t>predikatske</a:t>
            </a:r>
            <a:r>
              <a:rPr lang="en-US" dirty="0"/>
              <a:t> </a:t>
            </a:r>
            <a:r>
              <a:rPr lang="en-US" dirty="0" err="1"/>
              <a:t>varijable</a:t>
            </a:r>
            <a:r>
              <a:rPr lang="en-US" dirty="0"/>
              <a:t> p i q, i </a:t>
            </a:r>
            <a:r>
              <a:rPr lang="en-US" dirty="0" err="1"/>
              <a:t>formulu</a:t>
            </a:r>
            <a:r>
              <a:rPr lang="en-US" dirty="0"/>
              <a:t> </a:t>
            </a:r>
            <a:r>
              <a:rPr lang="en-GB" i="1" dirty="0"/>
              <a:t>p </a:t>
            </a:r>
            <a:r>
              <a:rPr lang="en-GB" dirty="0"/>
              <a:t>= </a:t>
            </a:r>
            <a:r>
              <a:rPr lang="en-GB" i="1" dirty="0"/>
              <a:t>q</a:t>
            </a:r>
            <a:r>
              <a:rPr lang="sr-Latn-RS" i="1" dirty="0"/>
              <a:t> </a:t>
            </a:r>
            <a:r>
              <a:rPr lang="sr-Latn-RS" dirty="0"/>
              <a:t>bi mogao da bude skraćeni zapis za </a:t>
            </a:r>
            <a:r>
              <a:rPr lang="en-GB" dirty="0"/>
              <a:t>∀</a:t>
            </a:r>
            <a:r>
              <a:rPr lang="en-GB" i="1" dirty="0"/>
              <a:t>x(p(x) </a:t>
            </a:r>
            <a:r>
              <a:rPr lang="en-GB" dirty="0"/>
              <a:t>↔ </a:t>
            </a:r>
            <a:r>
              <a:rPr lang="en-GB" i="1" dirty="0"/>
              <a:t>q(x))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586082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Tranzitivno zatvaranje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Uslov </a:t>
            </a:r>
            <a:r>
              <a:rPr lang="sr-Latn-RS" i="1" dirty="0"/>
              <a:t>„Q je tranzitivno zatvaranje P“ </a:t>
            </a:r>
            <a:r>
              <a:rPr lang="sr-Latn-RS" dirty="0"/>
              <a:t>u logici drugog reda bi mogao da se predstavi kao:</a:t>
            </a:r>
          </a:p>
          <a:p>
            <a:pPr marL="0" indent="0" algn="ctr">
              <a:buNone/>
            </a:pPr>
            <a:r>
              <a:rPr lang="es-ES" dirty="0"/>
              <a:t>∀</a:t>
            </a:r>
            <a:r>
              <a:rPr lang="es-ES" i="1" dirty="0" err="1"/>
              <a:t>xy</a:t>
            </a:r>
            <a:r>
              <a:rPr lang="es-ES" i="1" dirty="0"/>
              <a:t>(Q(x, y) </a:t>
            </a:r>
            <a:r>
              <a:rPr lang="es-ES" dirty="0"/>
              <a:t>↔ ∀</a:t>
            </a:r>
            <a:r>
              <a:rPr lang="es-ES" i="1" dirty="0"/>
              <a:t>q(F(q) </a:t>
            </a:r>
            <a:r>
              <a:rPr lang="es-ES" dirty="0"/>
              <a:t>→ </a:t>
            </a:r>
            <a:r>
              <a:rPr lang="es-ES" i="1" dirty="0"/>
              <a:t>q(x, y))),</a:t>
            </a:r>
            <a:endParaRPr lang="sr-Latn-RS" i="1" dirty="0"/>
          </a:p>
          <a:p>
            <a:r>
              <a:rPr lang="sr-Latn-RS" i="1" dirty="0"/>
              <a:t>Pri čemu F(q) označava</a:t>
            </a:r>
          </a:p>
          <a:p>
            <a:pPr marL="0" indent="0" algn="ctr">
              <a:buNone/>
            </a:pPr>
            <a:r>
              <a:rPr lang="es-ES" dirty="0"/>
              <a:t>∀</a:t>
            </a:r>
            <a:r>
              <a:rPr lang="es-ES" i="1" dirty="0"/>
              <a:t>x</a:t>
            </a:r>
            <a:r>
              <a:rPr lang="es-ES" dirty="0"/>
              <a:t>1</a:t>
            </a:r>
            <a:r>
              <a:rPr lang="es-ES" i="1" dirty="0"/>
              <a:t>y</a:t>
            </a:r>
            <a:r>
              <a:rPr lang="es-ES" dirty="0"/>
              <a:t>1</a:t>
            </a:r>
            <a:r>
              <a:rPr lang="es-ES" i="1" dirty="0"/>
              <a:t>(P (x</a:t>
            </a:r>
            <a:r>
              <a:rPr lang="es-ES" dirty="0"/>
              <a:t>1</a:t>
            </a:r>
            <a:r>
              <a:rPr lang="es-ES" i="1" dirty="0"/>
              <a:t>, y</a:t>
            </a:r>
            <a:r>
              <a:rPr lang="es-ES" dirty="0"/>
              <a:t>1</a:t>
            </a:r>
            <a:r>
              <a:rPr lang="es-ES" i="1" dirty="0"/>
              <a:t>) </a:t>
            </a:r>
            <a:r>
              <a:rPr lang="es-ES" dirty="0"/>
              <a:t>→ </a:t>
            </a:r>
            <a:r>
              <a:rPr lang="es-ES" i="1" dirty="0"/>
              <a:t>q(x</a:t>
            </a:r>
            <a:r>
              <a:rPr lang="es-ES" dirty="0"/>
              <a:t>1</a:t>
            </a:r>
            <a:r>
              <a:rPr lang="es-ES" i="1" dirty="0"/>
              <a:t>, y</a:t>
            </a:r>
            <a:r>
              <a:rPr lang="es-ES" dirty="0"/>
              <a:t>1</a:t>
            </a:r>
            <a:r>
              <a:rPr lang="es-ES" i="1" dirty="0"/>
              <a:t>))</a:t>
            </a:r>
          </a:p>
          <a:p>
            <a:pPr marL="0" indent="0" algn="ctr">
              <a:buNone/>
            </a:pPr>
            <a:r>
              <a:rPr lang="en-GB" dirty="0"/>
              <a:t>∧ ∀</a:t>
            </a:r>
            <a:r>
              <a:rPr lang="en-GB" i="1" dirty="0"/>
              <a:t>x</a:t>
            </a:r>
            <a:r>
              <a:rPr lang="en-GB" dirty="0"/>
              <a:t>1</a:t>
            </a:r>
            <a:r>
              <a:rPr lang="en-GB" i="1" dirty="0"/>
              <a:t>y</a:t>
            </a:r>
            <a:r>
              <a:rPr lang="en-GB" dirty="0"/>
              <a:t>1</a:t>
            </a:r>
            <a:r>
              <a:rPr lang="en-GB" i="1" dirty="0"/>
              <a:t>z</a:t>
            </a:r>
            <a:r>
              <a:rPr lang="en-GB" dirty="0"/>
              <a:t>1</a:t>
            </a:r>
            <a:r>
              <a:rPr lang="en-GB" i="1" dirty="0"/>
              <a:t>((q(x</a:t>
            </a:r>
            <a:r>
              <a:rPr lang="en-GB" dirty="0"/>
              <a:t>1</a:t>
            </a:r>
            <a:r>
              <a:rPr lang="en-GB" i="1" dirty="0"/>
              <a:t>, y</a:t>
            </a:r>
            <a:r>
              <a:rPr lang="en-GB" dirty="0"/>
              <a:t>1</a:t>
            </a:r>
            <a:r>
              <a:rPr lang="en-GB" i="1" dirty="0"/>
              <a:t>) </a:t>
            </a:r>
            <a:r>
              <a:rPr lang="en-GB" dirty="0"/>
              <a:t>∧ </a:t>
            </a:r>
            <a:r>
              <a:rPr lang="en-GB" i="1" dirty="0"/>
              <a:t>q(y</a:t>
            </a:r>
            <a:r>
              <a:rPr lang="en-GB" dirty="0"/>
              <a:t>1</a:t>
            </a:r>
            <a:r>
              <a:rPr lang="en-GB" i="1" dirty="0"/>
              <a:t>, z</a:t>
            </a:r>
            <a:r>
              <a:rPr lang="en-GB" dirty="0"/>
              <a:t>1</a:t>
            </a:r>
            <a:r>
              <a:rPr lang="en-GB" i="1" dirty="0"/>
              <a:t>)) </a:t>
            </a:r>
            <a:r>
              <a:rPr lang="en-GB" dirty="0"/>
              <a:t>→ </a:t>
            </a:r>
            <a:r>
              <a:rPr lang="en-GB" i="1" dirty="0"/>
              <a:t>q(x</a:t>
            </a:r>
            <a:r>
              <a:rPr lang="en-GB" dirty="0"/>
              <a:t>1</a:t>
            </a:r>
            <a:r>
              <a:rPr lang="en-GB" i="1" dirty="0"/>
              <a:t>, z</a:t>
            </a:r>
            <a:r>
              <a:rPr lang="en-GB" dirty="0"/>
              <a:t>1</a:t>
            </a:r>
            <a:r>
              <a:rPr lang="en-GB" i="1" dirty="0"/>
              <a:t>))</a:t>
            </a:r>
            <a:endParaRPr lang="sr-Latn-RS" i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94487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Domensko zatvaranje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Domensko zatvaranje signature </a:t>
            </a:r>
            <a:r>
              <a:rPr lang="en-GB" dirty="0"/>
              <a:t>{</a:t>
            </a:r>
            <a:r>
              <a:rPr lang="en-GB" i="1" dirty="0"/>
              <a:t>c, f </a:t>
            </a:r>
            <a:r>
              <a:rPr lang="en-GB" dirty="0"/>
              <a:t>}</a:t>
            </a:r>
            <a:r>
              <a:rPr lang="sr-Latn-RS" dirty="0"/>
              <a:t> može se predstaviti kao</a:t>
            </a:r>
          </a:p>
          <a:p>
            <a:pPr marL="0" indent="0" algn="ctr">
              <a:buNone/>
            </a:pPr>
            <a:r>
              <a:rPr lang="en-GB" dirty="0"/>
              <a:t>∀</a:t>
            </a:r>
            <a:r>
              <a:rPr lang="en-GB" i="1" dirty="0"/>
              <a:t>p(G(p) </a:t>
            </a:r>
            <a:r>
              <a:rPr lang="en-GB" dirty="0"/>
              <a:t>→ ∀</a:t>
            </a:r>
            <a:r>
              <a:rPr lang="en-GB" i="1" dirty="0"/>
              <a:t>x p(x)),</a:t>
            </a:r>
            <a:endParaRPr lang="sr-Latn-RS" i="1" dirty="0"/>
          </a:p>
          <a:p>
            <a:r>
              <a:rPr lang="sr-Latn-RS" i="1" dirty="0"/>
              <a:t>Pri čemu je G(p) znači</a:t>
            </a:r>
          </a:p>
          <a:p>
            <a:pPr marL="0" indent="0" algn="ctr">
              <a:buNone/>
            </a:pPr>
            <a:r>
              <a:rPr lang="en-GB" i="1" dirty="0"/>
              <a:t>p(c) </a:t>
            </a:r>
            <a:r>
              <a:rPr lang="en-GB" dirty="0"/>
              <a:t>∧ ∀</a:t>
            </a:r>
            <a:r>
              <a:rPr lang="en-GB" i="1" dirty="0"/>
              <a:t>x(p(x) </a:t>
            </a:r>
            <a:r>
              <a:rPr lang="en-GB" dirty="0"/>
              <a:t>→ </a:t>
            </a:r>
            <a:r>
              <a:rPr lang="en-GB" i="1" dirty="0"/>
              <a:t>p(f (x)))</a:t>
            </a:r>
            <a:endParaRPr lang="sr-Latn-RS" i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05208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 vs FOL vs 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/>
              <a:t>Logički sistem je </a:t>
            </a:r>
          </a:p>
          <a:p>
            <a:pPr lvl="1"/>
            <a:r>
              <a:rPr lang="sr-Latn-RS" b="1" dirty="0"/>
              <a:t>Sound</a:t>
            </a:r>
            <a:r>
              <a:rPr lang="sr-Latn-RS" dirty="0"/>
              <a:t> – ako rezonovanjem nad netačnim iskazima nikada ne dolazimo tačnih zaključaka</a:t>
            </a:r>
          </a:p>
          <a:p>
            <a:pPr lvl="1"/>
            <a:r>
              <a:rPr lang="sr-Latn-RS" b="1" dirty="0"/>
              <a:t>Complete</a:t>
            </a:r>
            <a:r>
              <a:rPr lang="sr-Latn-RS" dirty="0"/>
              <a:t> – svi tačni iskazi mogu se i dokazati</a:t>
            </a:r>
          </a:p>
          <a:p>
            <a:pPr lvl="1"/>
            <a:r>
              <a:rPr lang="sr-Latn-RS" b="1" dirty="0"/>
              <a:t>Odlučiv </a:t>
            </a:r>
            <a:r>
              <a:rPr lang="sr-Latn-RS" dirty="0"/>
              <a:t>(</a:t>
            </a:r>
            <a:r>
              <a:rPr lang="sr-Latn-RS" b="1" dirty="0"/>
              <a:t>decidable</a:t>
            </a:r>
            <a:r>
              <a:rPr lang="sr-Latn-RS" dirty="0"/>
              <a:t>) – ukoliko postoji efikasna metoda koja (moguće je napisati program koji) određuje da li je formula teorema za zadatu bazu znanja. </a:t>
            </a:r>
          </a:p>
          <a:p>
            <a:r>
              <a:rPr lang="sr-Latn-RS" dirty="0"/>
              <a:t>Propoziciona logika je sound, complete, decidable, ali</a:t>
            </a:r>
            <a:r>
              <a:rPr lang="en-GB" dirty="0"/>
              <a:t> </a:t>
            </a:r>
            <a:r>
              <a:rPr lang="en-GB" dirty="0" err="1"/>
              <a:t>nije</a:t>
            </a:r>
            <a:r>
              <a:rPr lang="sr-Latn-RS" dirty="0"/>
              <a:t> dovoljno ekspresivna za predstavljanje složenijeg znanja</a:t>
            </a:r>
          </a:p>
          <a:p>
            <a:r>
              <a:rPr lang="sr-Latn-RS" dirty="0"/>
              <a:t>FOL – ekspresvina, sound, complete, ali nije odlučiva</a:t>
            </a:r>
          </a:p>
          <a:p>
            <a:r>
              <a:rPr lang="sr-Latn-RS" dirty="0"/>
              <a:t>DL – ekspresivnija od PL, sound, complete, decidable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516838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Deskriptivna logika (DL)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/>
              <a:t>Familija jezika za predstavljanje </a:t>
            </a:r>
            <a:r>
              <a:rPr lang="en-US" dirty="0" err="1"/>
              <a:t>terminolo</a:t>
            </a:r>
            <a:r>
              <a:rPr lang="sr-Latn-RS" dirty="0"/>
              <a:t>škog znanja iz aplikacionog domena na </a:t>
            </a:r>
            <a:r>
              <a:rPr lang="sr-Latn-RS" b="1" dirty="0"/>
              <a:t>struktuiran</a:t>
            </a:r>
            <a:r>
              <a:rPr lang="sr-Latn-RS" dirty="0"/>
              <a:t> i </a:t>
            </a:r>
            <a:r>
              <a:rPr lang="sr-Latn-RS" b="1" dirty="0"/>
              <a:t>formalno</a:t>
            </a:r>
            <a:r>
              <a:rPr lang="sr-Latn-RS" dirty="0"/>
              <a:t> jasan</a:t>
            </a:r>
            <a:r>
              <a:rPr lang="en-US" dirty="0"/>
              <a:t>/</a:t>
            </a:r>
            <a:r>
              <a:rPr lang="sr-Latn-RS" dirty="0"/>
              <a:t>razuman način</a:t>
            </a:r>
          </a:p>
          <a:p>
            <a:r>
              <a:rPr lang="sr-Latn-RS" dirty="0"/>
              <a:t>Naziv deskriptivna (opisna) </a:t>
            </a:r>
            <a:r>
              <a:rPr lang="en-US" dirty="0" err="1"/>
              <a:t>logika</a:t>
            </a:r>
            <a:r>
              <a:rPr lang="en-US" dirty="0"/>
              <a:t> se </a:t>
            </a:r>
            <a:r>
              <a:rPr lang="en-US" dirty="0" err="1"/>
              <a:t>koristi</a:t>
            </a:r>
            <a:r>
              <a:rPr lang="en-US" dirty="0"/>
              <a:t> </a:t>
            </a:r>
            <a:r>
              <a:rPr lang="sr-Latn-RS" dirty="0"/>
              <a:t>jer se domenski pojmovi predstavljaju </a:t>
            </a:r>
            <a:r>
              <a:rPr lang="sr-Latn-RS" b="1" dirty="0"/>
              <a:t>pomoću </a:t>
            </a:r>
            <a:r>
              <a:rPr lang="sr-Latn-RS" b="1" i="1" dirty="0"/>
              <a:t>opisa </a:t>
            </a:r>
            <a:r>
              <a:rPr lang="sr-Latn-RS" i="1" dirty="0"/>
              <a:t>(deskripcija) </a:t>
            </a:r>
            <a:r>
              <a:rPr lang="sr-Latn-RS" b="1" dirty="0"/>
              <a:t>koncepata</a:t>
            </a:r>
            <a:r>
              <a:rPr lang="sr-Latn-RS" dirty="0"/>
              <a:t>.</a:t>
            </a:r>
            <a:endParaRPr lang="sr-Latn-RS" i="1" dirty="0"/>
          </a:p>
          <a:p>
            <a:pPr lvl="1"/>
            <a:r>
              <a:rPr lang="sr-Latn-RS" dirty="0"/>
              <a:t>Deskripcije su izrazi sačinjeni od </a:t>
            </a:r>
            <a:r>
              <a:rPr lang="sr-Latn-RS" b="1" i="1" dirty="0"/>
              <a:t>atomičnih koncepata</a:t>
            </a:r>
            <a:r>
              <a:rPr lang="sr-Latn-RS" b="1" dirty="0"/>
              <a:t> </a:t>
            </a:r>
            <a:r>
              <a:rPr lang="sr-Latn-RS" dirty="0"/>
              <a:t>(unarnih predikata) i </a:t>
            </a:r>
            <a:r>
              <a:rPr lang="sr-Latn-RS" b="1" i="1" dirty="0"/>
              <a:t>atomičnih rola </a:t>
            </a:r>
            <a:r>
              <a:rPr lang="sr-Latn-RS" dirty="0"/>
              <a:t>(binarnih predikata) korišćenjem konstrukta za povezivanje koncepata i rola.</a:t>
            </a:r>
          </a:p>
          <a:p>
            <a:pPr lvl="1"/>
            <a:r>
              <a:rPr lang="sr-Latn-RS" dirty="0"/>
              <a:t>Konstrukti koji se koriste za pravljenje deskripcija zavise od konkretne logike (iz familije deskriptivnih logika)</a:t>
            </a:r>
          </a:p>
          <a:p>
            <a:r>
              <a:rPr lang="sr-Latn-RS" dirty="0"/>
              <a:t>Razlikuju se od semantičkih mreža i frejmova po tome što imaju striktno definisanu, formalnu, </a:t>
            </a:r>
            <a:r>
              <a:rPr lang="sr-Latn-RS" i="1" dirty="0"/>
              <a:t>logičku semantiku</a:t>
            </a:r>
          </a:p>
          <a:p>
            <a:endParaRPr lang="sr-Latn-RS" i="1" dirty="0"/>
          </a:p>
        </p:txBody>
      </p:sp>
    </p:spTree>
    <p:extLst>
      <p:ext uri="{BB962C8B-B14F-4D97-AF65-F5344CB8AC3E}">
        <p14:creationId xmlns:p14="http://schemas.microsoft.com/office/powerpoint/2010/main" val="2363021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sz="3200" dirty="0"/>
              <a:t>Primer pravila (disjunkcija)</a:t>
            </a:r>
            <a:endParaRPr lang="el-GR" sz="3200" dirty="0"/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043354" y="1827214"/>
            <a:ext cx="7913077" cy="4446587"/>
          </a:xfrm>
          <a:noFill/>
        </p:spPr>
        <p:txBody>
          <a:bodyPr/>
          <a:lstStyle/>
          <a:p>
            <a:pPr eaLnBrk="1" hangingPunct="1"/>
            <a:r>
              <a:rPr lang="en-US" sz="2500" dirty="0"/>
              <a:t>R0:</a:t>
            </a:r>
          </a:p>
          <a:p>
            <a:pPr lvl="1" eaLnBrk="1" hangingPunct="1"/>
            <a:r>
              <a:rPr lang="en-US" sz="2100" dirty="0"/>
              <a:t>IF (bill </a:t>
            </a:r>
            <a:r>
              <a:rPr lang="en-US" sz="2100" dirty="0">
                <a:sym typeface="Symbol" pitchFamily="18" charset="2"/>
              </a:rPr>
              <a:t> name &lt;BILL&gt;  status </a:t>
            </a:r>
            <a:r>
              <a:rPr lang="en-US" sz="2100" dirty="0">
                <a:solidFill>
                  <a:srgbClr val="009900"/>
                </a:solidFill>
                <a:sym typeface="Symbol" pitchFamily="18" charset="2"/>
              </a:rPr>
              <a:t>[due</a:t>
            </a:r>
            <a:r>
              <a:rPr lang="sr-Latn-RS" sz="2100" dirty="0">
                <a:solidFill>
                  <a:srgbClr val="009900"/>
                </a:solidFill>
                <a:sym typeface="Symbol" pitchFamily="18" charset="2"/>
              </a:rPr>
              <a:t> </a:t>
            </a:r>
            <a:r>
              <a:rPr lang="en-US" sz="2100" dirty="0" err="1">
                <a:solidFill>
                  <a:srgbClr val="009900"/>
                </a:solidFill>
                <a:sym typeface="Symbol" pitchFamily="18" charset="2"/>
              </a:rPr>
              <a:t>over_due</a:t>
            </a:r>
            <a:r>
              <a:rPr lang="en-US" sz="2100" dirty="0">
                <a:solidFill>
                  <a:srgbClr val="009900"/>
                </a:solidFill>
                <a:sym typeface="Symbol" pitchFamily="18" charset="2"/>
              </a:rPr>
              <a:t>]</a:t>
            </a:r>
            <a:r>
              <a:rPr lang="en-US" sz="2100" dirty="0">
                <a:sym typeface="Symbol" pitchFamily="18" charset="2"/>
              </a:rPr>
              <a:t>   	   	   amount &lt;AMOUNT&gt;)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100" dirty="0">
                <a:sym typeface="Symbol" pitchFamily="18" charset="2"/>
              </a:rPr>
              <a:t>	AND (account  name checking  balance &lt;BALANCE&gt; 		 (&lt;BALANCE&gt; ≥ &lt;AMOUNT&gt;))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100" dirty="0">
                <a:sym typeface="Symbol" pitchFamily="18" charset="2"/>
              </a:rPr>
              <a:t>	THEN (assert (pay  item &lt;BILL&gt;))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100" dirty="0">
                <a:sym typeface="Symbol" pitchFamily="18" charset="2"/>
              </a:rPr>
              <a:t>	AND (remove (bill  name &lt;BILL&gt;  status 		         	       due  amount &lt;AMOUNT&gt;))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100" dirty="0">
                <a:sym typeface="Symbol" pitchFamily="18" charset="2"/>
              </a:rPr>
              <a:t>	AND (remove (account  name checking  		       	       balance &lt;AMOUNT&gt;))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100" dirty="0">
                <a:sym typeface="Symbol" pitchFamily="18" charset="2"/>
              </a:rPr>
              <a:t>	AND (assert (account  name checking  balance 		       (&lt;BALANCE&gt; - &lt;AMOUNT&gt;)))</a:t>
            </a:r>
            <a:endParaRPr lang="el-GR" sz="2100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4417036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sr-Latn-RS" dirty="0"/>
                  <a:t>Ako bi želeli da formalno definišemo kocept:</a:t>
                </a:r>
              </a:p>
              <a:p>
                <a:r>
                  <a:rPr lang="en-GB" dirty="0"/>
                  <a:t>“A man</a:t>
                </a:r>
                <a:r>
                  <a:rPr lang="sr-Latn-RS" dirty="0"/>
                  <a:t> </a:t>
                </a:r>
                <a:r>
                  <a:rPr lang="en-GB" dirty="0"/>
                  <a:t>that is married to a doctor, and all of whose children are either doctors or professors.”</a:t>
                </a:r>
                <a:endParaRPr lang="sr-Latn-RS" dirty="0"/>
              </a:p>
              <a:p>
                <a:r>
                  <a:rPr lang="sr-Latn-RS" dirty="0"/>
                  <a:t>Koncept bi mogao da se opiše</a:t>
                </a:r>
                <a:r>
                  <a:rPr lang="en-US" dirty="0"/>
                  <a:t> (</a:t>
                </a:r>
                <a:r>
                  <a:rPr lang="en-US" dirty="0" err="1"/>
                  <a:t>deskripcija</a:t>
                </a:r>
                <a:r>
                  <a:rPr lang="en-US" dirty="0"/>
                  <a:t> </a:t>
                </a:r>
                <a:r>
                  <a:rPr lang="en-US" dirty="0" err="1"/>
                  <a:t>koncepta</a:t>
                </a:r>
                <a:r>
                  <a:rPr lang="en-US" dirty="0"/>
                  <a:t>)</a:t>
                </a:r>
                <a:r>
                  <a:rPr lang="sr-Latn-R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mtClean="0"/>
                        <m:t>Human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  <m:r>
                        <a:rPr lang="en-GB" i="1" smtClean="0">
                          <a:latin typeface="Cambria Math"/>
                          <a:ea typeface="Cambria Math"/>
                        </a:rPr>
                        <m:t>¬</m:t>
                      </m:r>
                      <m:r>
                        <m:rPr>
                          <m:nor/>
                        </m:rPr>
                        <a:rPr lang="en-GB" smtClean="0"/>
                        <m:t>Female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  <m:r>
                        <m:rPr>
                          <m:nor/>
                        </m:rPr>
                        <a:rPr lang="en-GB" smtClean="0"/>
                        <m:t>(∃</m:t>
                      </m:r>
                      <m:r>
                        <m:rPr>
                          <m:nor/>
                        </m:rPr>
                        <a:rPr lang="en-GB" smtClean="0"/>
                        <m:t>married</m:t>
                      </m:r>
                      <m:r>
                        <m:rPr>
                          <m:nor/>
                        </m:rPr>
                        <a:rPr lang="en-GB" i="1" smtClean="0"/>
                        <m:t>.</m:t>
                      </m:r>
                      <m:r>
                        <m:rPr>
                          <m:nor/>
                        </m:rPr>
                        <a:rPr lang="en-GB" smtClean="0"/>
                        <m:t>Doctor</m:t>
                      </m:r>
                      <m:r>
                        <m:rPr>
                          <m:nor/>
                        </m:rPr>
                        <a:rPr lang="en-GB" smtClean="0"/>
                        <m:t>)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  <m:r>
                        <m:rPr>
                          <m:nor/>
                        </m:rPr>
                        <a:rPr lang="en-GB" smtClean="0"/>
                        <m:t>(∀</m:t>
                      </m:r>
                      <m:r>
                        <m:rPr>
                          <m:nor/>
                        </m:rPr>
                        <a:rPr lang="en-GB" smtClean="0"/>
                        <m:t>hasChild</m:t>
                      </m:r>
                      <m:r>
                        <m:rPr>
                          <m:nor/>
                        </m:rPr>
                        <a:rPr lang="en-GB" i="1" smtClean="0"/>
                        <m:t>.</m:t>
                      </m:r>
                      <m:r>
                        <m:rPr>
                          <m:nor/>
                        </m:rPr>
                        <a:rPr lang="en-GB" smtClean="0"/>
                        <m:t>(</m:t>
                      </m:r>
                      <m:r>
                        <m:rPr>
                          <m:nor/>
                        </m:rPr>
                        <a:rPr lang="en-GB" smtClean="0"/>
                        <m:t>Doctor</m:t>
                      </m:r>
                      <m:r>
                        <m:rPr>
                          <m:nor/>
                        </m:rPr>
                        <a:rPr lang="en-GB" smtClean="0"/>
                        <m:t> </m:t>
                      </m:r>
                      <m:r>
                        <a:rPr lang="en-GB" i="1" smtClean="0">
                          <a:latin typeface="Cambria Math"/>
                          <a:ea typeface="Cambria Math"/>
                        </a:rPr>
                        <m:t>⊔</m:t>
                      </m:r>
                      <m:r>
                        <m:rPr>
                          <m:nor/>
                        </m:rPr>
                        <a:rPr lang="en-GB" smtClean="0"/>
                        <m:t>Professor</m:t>
                      </m:r>
                      <m:r>
                        <m:rPr>
                          <m:nor/>
                        </m:rPr>
                        <a:rPr lang="en-GB" smtClean="0"/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65116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sr-Latn-RS" dirty="0"/>
                  <a:t>Ovaj primer uključuje </a:t>
                </a:r>
                <a:r>
                  <a:rPr lang="sr-Latn-RS" b="1" dirty="0"/>
                  <a:t>bulovske</a:t>
                </a:r>
                <a:r>
                  <a:rPr lang="sr-Latn-RS" dirty="0"/>
                  <a:t> </a:t>
                </a:r>
                <a:r>
                  <a:rPr lang="sr-Latn-RS" b="1" dirty="0"/>
                  <a:t>konstrukte</a:t>
                </a:r>
                <a:r>
                  <a:rPr lang="sr-Latn-RS" dirty="0"/>
                  <a:t>:</a:t>
                </a:r>
              </a:p>
              <a:p>
                <a:pPr lvl="1"/>
                <a:r>
                  <a:rPr lang="sr-Latn-RS" i="1" dirty="0"/>
                  <a:t>Konjunkciju</a:t>
                </a:r>
                <a:r>
                  <a:rPr lang="sr-Latn-RS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  <a:ea typeface="Cambria Math"/>
                      </a:rPr>
                      <m:t>⊓</m:t>
                    </m:r>
                  </m:oMath>
                </a14:m>
                <a:r>
                  <a:rPr lang="sr-Latn-RS" dirty="0"/>
                  <a:t> koja se interpretira kao presek skupova</a:t>
                </a:r>
              </a:p>
              <a:p>
                <a:pPr lvl="1"/>
                <a:r>
                  <a:rPr lang="sr-Latn-RS" i="1" dirty="0"/>
                  <a:t>Disjunkciju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  <a:ea typeface="Cambria Math"/>
                      </a:rPr>
                      <m:t>⊔</m:t>
                    </m:r>
                  </m:oMath>
                </a14:m>
                <a:r>
                  <a:rPr lang="sr-Latn-RS" i="1" dirty="0"/>
                  <a:t> </a:t>
                </a:r>
                <a:r>
                  <a:rPr lang="sr-Latn-RS" dirty="0"/>
                  <a:t>koja se interpretira kao unija skupova</a:t>
                </a:r>
              </a:p>
              <a:p>
                <a:pPr lvl="1"/>
                <a:r>
                  <a:rPr lang="sr-Latn-RS" i="1" dirty="0"/>
                  <a:t>Negaciju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  <a:ea typeface="Cambria Math"/>
                      </a:rPr>
                      <m:t>¬</m:t>
                    </m:r>
                  </m:oMath>
                </a14:m>
                <a:r>
                  <a:rPr lang="sr-Latn-RS" i="1" dirty="0"/>
                  <a:t> </a:t>
                </a:r>
                <a:r>
                  <a:rPr lang="sr-Latn-RS" dirty="0"/>
                  <a:t>koja se interpretira kao komplement skupa</a:t>
                </a:r>
              </a:p>
              <a:p>
                <a:r>
                  <a:rPr lang="sr-Latn-RS" dirty="0"/>
                  <a:t>I </a:t>
                </a:r>
                <a:r>
                  <a:rPr lang="sr-Latn-RS" b="1" dirty="0"/>
                  <a:t>konstrukti ograničenja</a:t>
                </a:r>
              </a:p>
              <a:p>
                <a:pPr lvl="1"/>
                <a:r>
                  <a:rPr lang="sr-Latn-RS" dirty="0"/>
                  <a:t>Egzistencijalno ograničenje </a:t>
                </a:r>
                <a:r>
                  <a:rPr lang="en-GB" dirty="0"/>
                  <a:t>∃</a:t>
                </a:r>
                <a:r>
                  <a:rPr lang="en-GB" i="1" dirty="0" err="1"/>
                  <a:t>r.C</a:t>
                </a:r>
                <a:endParaRPr lang="sr-Latn-RS" i="1" dirty="0"/>
              </a:p>
              <a:p>
                <a:pPr lvl="1"/>
                <a:r>
                  <a:rPr lang="sr-Latn-RS" dirty="0"/>
                  <a:t>Ograničenje vrednosti </a:t>
                </a:r>
                <a:r>
                  <a:rPr lang="en-GB" dirty="0"/>
                  <a:t>∀</a:t>
                </a:r>
                <a:r>
                  <a:rPr lang="en-GB" i="1" dirty="0" err="1"/>
                  <a:t>r.C</a:t>
                </a:r>
                <a:endParaRPr lang="sr-Latn-R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617"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399537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sr-Latn-RS" dirty="0"/>
                  <a:t>Individual (na primer Bob) pripada klasi </a:t>
                </a:r>
                <a:r>
                  <a:rPr lang="en-GB" dirty="0"/>
                  <a:t>∃</a:t>
                </a:r>
                <a:r>
                  <a:rPr lang="en-GB" dirty="0" err="1"/>
                  <a:t>married</a:t>
                </a:r>
                <a:r>
                  <a:rPr lang="en-GB" i="1" dirty="0" err="1"/>
                  <a:t>.</a:t>
                </a:r>
                <a:r>
                  <a:rPr lang="en-GB" dirty="0" err="1"/>
                  <a:t>Doctor</a:t>
                </a:r>
                <a:r>
                  <a:rPr lang="sr-Latn-RS" dirty="0"/>
                  <a:t> ako postoji makar jedan indiviual koji je u braku sa Bob(tj. povezan sa Bob kroz ulogu u braku) i koji je doktor (tj. pripada konceptu Doktor).</a:t>
                </a:r>
              </a:p>
              <a:p>
                <a:r>
                  <a:rPr lang="sr-Latn-RS" dirty="0"/>
                  <a:t>Slično, individual (na primer Bob) pripada klasi </a:t>
                </a:r>
                <a:r>
                  <a:rPr lang="en-GB" dirty="0"/>
                  <a:t>∀</a:t>
                </a:r>
                <a:r>
                  <a:rPr lang="en-GB" dirty="0" err="1"/>
                  <a:t>hasChild</a:t>
                </a:r>
                <a:r>
                  <a:rPr lang="en-GB" i="1" dirty="0"/>
                  <a:t>.</a:t>
                </a:r>
                <a:r>
                  <a:rPr lang="en-GB" dirty="0"/>
                  <a:t>(Doctor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  <a:ea typeface="Cambria Math"/>
                      </a:rPr>
                      <m:t>⊔</m:t>
                    </m:r>
                  </m:oMath>
                </a14:m>
                <a:r>
                  <a:rPr lang="en-GB" dirty="0"/>
                  <a:t> Professor)</a:t>
                </a:r>
                <a:r>
                  <a:rPr lang="sr-Latn-RS" dirty="0"/>
                  <a:t> ako sva njegova deca (tj. svi individuali povezani sa Bob putem uloge </a:t>
                </a:r>
                <a:r>
                  <a:rPr lang="en-GB" dirty="0" err="1"/>
                  <a:t>hasChild</a:t>
                </a:r>
                <a:r>
                  <a:rPr lang="sr-Latn-RS" dirty="0"/>
                  <a:t>) su individuali klase Doctor ili klase Profesor (tj. pripadju konceptu Doktor ili Profesor).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 rotWithShape="1">
                <a:blip r:embed="rId2"/>
                <a:stretch>
                  <a:fillRect l="-1481" t="-2463" r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766334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Baza znanja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Opisi</a:t>
            </a:r>
            <a:r>
              <a:rPr lang="en-US" dirty="0"/>
              <a:t>/d</a:t>
            </a:r>
            <a:r>
              <a:rPr lang="sr-Latn-RS" dirty="0"/>
              <a:t>eskripcije koncepta koriste za kreiranje iskaza koje čine </a:t>
            </a:r>
            <a:r>
              <a:rPr lang="sr-Latn-RS" b="1" dirty="0"/>
              <a:t>bazu znanja u DL</a:t>
            </a:r>
            <a:endParaRPr lang="en-US" b="1" dirty="0"/>
          </a:p>
          <a:p>
            <a:r>
              <a:rPr lang="sr-Latn-RS" dirty="0"/>
              <a:t>Baza znanja najčešće ima dva dela:</a:t>
            </a:r>
          </a:p>
          <a:p>
            <a:pPr lvl="1"/>
            <a:r>
              <a:rPr lang="sr-Latn-RS" dirty="0"/>
              <a:t>TBox – terminološki deo</a:t>
            </a:r>
            <a:r>
              <a:rPr lang="en-US" dirty="0"/>
              <a:t> (</a:t>
            </a:r>
            <a:r>
              <a:rPr lang="en-US" dirty="0" err="1"/>
              <a:t>opisi</a:t>
            </a:r>
            <a:r>
              <a:rPr lang="en-US" dirty="0"/>
              <a:t> </a:t>
            </a:r>
            <a:r>
              <a:rPr lang="en-US" dirty="0" err="1"/>
              <a:t>deskripcija</a:t>
            </a:r>
            <a:r>
              <a:rPr lang="en-US" dirty="0"/>
              <a:t>)</a:t>
            </a:r>
            <a:endParaRPr lang="sr-Latn-RS" dirty="0"/>
          </a:p>
          <a:p>
            <a:pPr lvl="1"/>
            <a:r>
              <a:rPr lang="sr-Latn-RS" dirty="0"/>
              <a:t>ABox – činjenični deo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09475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TBox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Terminološki deo baze znanja (šema)</a:t>
            </a:r>
          </a:p>
          <a:p>
            <a:r>
              <a:rPr lang="sr-Latn-RS" dirty="0"/>
              <a:t>Opis relevantnih </a:t>
            </a:r>
            <a:r>
              <a:rPr lang="en-US" dirty="0" err="1"/>
              <a:t>pojmova</a:t>
            </a:r>
            <a:r>
              <a:rPr lang="en-US" dirty="0"/>
              <a:t>/</a:t>
            </a:r>
            <a:r>
              <a:rPr lang="en-US" dirty="0" err="1"/>
              <a:t>koncepata</a:t>
            </a:r>
            <a:r>
              <a:rPr lang="en-US" dirty="0"/>
              <a:t> </a:t>
            </a:r>
            <a:r>
              <a:rPr lang="sr-Latn-RS" dirty="0"/>
              <a:t>iz aplikacionog domena </a:t>
            </a:r>
            <a:r>
              <a:rPr lang="en-US" dirty="0" err="1"/>
              <a:t>tj</a:t>
            </a:r>
            <a:r>
              <a:rPr lang="en-US" dirty="0"/>
              <a:t>. </a:t>
            </a:r>
            <a:r>
              <a:rPr lang="en-US" dirty="0" err="1"/>
              <a:t>domena</a:t>
            </a:r>
            <a:r>
              <a:rPr lang="en-US" dirty="0"/>
              <a:t> </a:t>
            </a:r>
            <a:r>
              <a:rPr lang="en-US" dirty="0" err="1"/>
              <a:t>primene</a:t>
            </a:r>
            <a:r>
              <a:rPr lang="en-US" dirty="0"/>
              <a:t> </a:t>
            </a:r>
            <a:r>
              <a:rPr lang="sr-Latn-RS" dirty="0"/>
              <a:t>navođenjem</a:t>
            </a:r>
          </a:p>
          <a:p>
            <a:pPr lvl="1"/>
            <a:r>
              <a:rPr lang="sr-Latn-RS" dirty="0"/>
              <a:t>Svojstva (propertija) koncepata i rola</a:t>
            </a:r>
            <a:r>
              <a:rPr lang="en-US" dirty="0"/>
              <a:t>,</a:t>
            </a:r>
            <a:r>
              <a:rPr lang="sr-Latn-RS" dirty="0"/>
              <a:t> i veza među njima</a:t>
            </a:r>
          </a:p>
          <a:p>
            <a:pPr lvl="1"/>
            <a:r>
              <a:rPr lang="sr-Latn-RS" dirty="0"/>
              <a:t>Odgovara analogno shemi 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032915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TBox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err="1"/>
                  <a:t>Najjednostvnija</a:t>
                </a:r>
                <a:r>
                  <a:rPr lang="en-US" dirty="0"/>
                  <a:t> forma </a:t>
                </a:r>
                <a:r>
                  <a:rPr lang="en-US" dirty="0" err="1"/>
                  <a:t>izraza</a:t>
                </a:r>
                <a:r>
                  <a:rPr lang="en-US" dirty="0"/>
                  <a:t> u </a:t>
                </a:r>
                <a:r>
                  <a:rPr lang="sr-Latn-RS" dirty="0"/>
                  <a:t>TBox </a:t>
                </a:r>
                <a:r>
                  <a:rPr lang="en-US" dirty="0"/>
                  <a:t>bi </a:t>
                </a:r>
                <a:r>
                  <a:rPr lang="en-US" dirty="0" err="1"/>
                  <a:t>bi</a:t>
                </a:r>
                <a:r>
                  <a:rPr lang="sr-Latn-RS" dirty="0"/>
                  <a:t>o</a:t>
                </a:r>
                <a:r>
                  <a:rPr lang="en-US" dirty="0"/>
                  <a:t> </a:t>
                </a:r>
                <a:r>
                  <a:rPr lang="sr-Latn-RS" dirty="0"/>
                  <a:t>iskaz </a:t>
                </a:r>
                <a:r>
                  <a:rPr lang="en-US" dirty="0" err="1"/>
                  <a:t>sa</a:t>
                </a:r>
                <a:r>
                  <a:rPr lang="en-US" dirty="0"/>
                  <a:t> </a:t>
                </a:r>
                <a:r>
                  <a:rPr lang="en-US" dirty="0" err="1"/>
                  <a:t>kojom</a:t>
                </a:r>
                <a:r>
                  <a:rPr lang="en-US" dirty="0"/>
                  <a:t> se</a:t>
                </a:r>
                <a:r>
                  <a:rPr lang="sr-Latn-RS" dirty="0"/>
                  <a:t> uv</a:t>
                </a:r>
                <a:r>
                  <a:rPr lang="en-US" dirty="0"/>
                  <a:t>o</a:t>
                </a:r>
                <a:r>
                  <a:rPr lang="sr-Latn-RS" dirty="0"/>
                  <a:t>d</a:t>
                </a:r>
                <a:r>
                  <a:rPr lang="en-US" dirty="0"/>
                  <a:t>i</a:t>
                </a:r>
                <a:r>
                  <a:rPr lang="sr-Latn-RS" dirty="0"/>
                  <a:t> naziv (skraćenic</a:t>
                </a:r>
                <a:r>
                  <a:rPr lang="en-US" dirty="0"/>
                  <a:t>a</a:t>
                </a:r>
                <a:r>
                  <a:rPr lang="sr-Latn-RS" dirty="0"/>
                  <a:t>) koj</a:t>
                </a:r>
                <a:r>
                  <a:rPr lang="en-US" dirty="0"/>
                  <a:t>i</a:t>
                </a:r>
                <a:r>
                  <a:rPr lang="sr-Latn-RS" dirty="0"/>
                  <a:t> se korist</a:t>
                </a:r>
                <a:r>
                  <a:rPr lang="en-US" dirty="0"/>
                  <a:t>i</a:t>
                </a:r>
                <a:r>
                  <a:rPr lang="sr-Latn-RS" dirty="0"/>
                  <a:t> za prestavu kompleksnih </a:t>
                </a:r>
                <a:r>
                  <a:rPr lang="en-US" dirty="0" err="1"/>
                  <a:t>deskripcija</a:t>
                </a:r>
                <a:r>
                  <a:rPr lang="en-US" dirty="0"/>
                  <a:t> </a:t>
                </a:r>
                <a:r>
                  <a:rPr lang="en-US" dirty="0" err="1"/>
                  <a:t>koncepta</a:t>
                </a:r>
                <a:endParaRPr lang="en-US" dirty="0"/>
              </a:p>
              <a:p>
                <a:r>
                  <a:rPr lang="en-US" b="1" dirty="0" err="1"/>
                  <a:t>Defini</a:t>
                </a:r>
                <a:r>
                  <a:rPr lang="sr-Latn-RS" b="1" dirty="0"/>
                  <a:t>cije koncepata</a:t>
                </a:r>
              </a:p>
              <a:p>
                <a:r>
                  <a:rPr lang="sr-Latn-RS" dirty="0"/>
                  <a:t>Uvođenje naziva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/>
                      <m:t>HappyMan</m:t>
                    </m:r>
                  </m:oMath>
                </a14:m>
                <a:r>
                  <a:rPr lang="sr-Latn-RS" dirty="0"/>
                  <a:t> kao skraćenice za </a:t>
                </a:r>
                <a:r>
                  <a:rPr lang="en-US" dirty="0" err="1"/>
                  <a:t>deskripciju</a:t>
                </a:r>
                <a:r>
                  <a:rPr lang="en-US" dirty="0"/>
                  <a:t> </a:t>
                </a:r>
                <a:r>
                  <a:rPr lang="en-US" dirty="0" err="1"/>
                  <a:t>koncepta</a:t>
                </a:r>
                <a:r>
                  <a:rPr lang="en-US" dirty="0"/>
                  <a:t> </a:t>
                </a:r>
                <a:r>
                  <a:rPr lang="en-US" dirty="0" err="1"/>
                  <a:t>za</a:t>
                </a:r>
                <a:r>
                  <a:rPr lang="en-US" dirty="0"/>
                  <a:t> </a:t>
                </a:r>
                <a:r>
                  <a:rPr lang="sr-Latn-RS" dirty="0"/>
                  <a:t>primer od ranije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sr-Latn-RS"/>
                        <m:t>HappyMan</m:t>
                      </m:r>
                      <m:r>
                        <a:rPr lang="sr-Latn-RS" i="1">
                          <a:latin typeface="Cambria Math"/>
                          <a:ea typeface="Cambria Math"/>
                        </a:rPr>
                        <m:t>≡ </m:t>
                      </m:r>
                      <m:r>
                        <m:rPr>
                          <m:nor/>
                        </m:rPr>
                        <a:rPr lang="en-GB"/>
                        <m:t>Human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  <a:ea typeface="Cambria Math"/>
                        </a:rPr>
                        <m:t>¬</m:t>
                      </m:r>
                      <m:r>
                        <m:rPr>
                          <m:nor/>
                        </m:rPr>
                        <a:rPr lang="en-GB"/>
                        <m:t>Female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(∃</m:t>
                      </m:r>
                      <m:r>
                        <m:rPr>
                          <m:nor/>
                        </m:rPr>
                        <a:rPr lang="en-GB"/>
                        <m:t>married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a:rPr lang="sr-Latn-RS" i="1">
                          <a:latin typeface="Cambria Math"/>
                        </a:rPr>
                        <m:t>)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(∀</m:t>
                      </m:r>
                      <m:r>
                        <m:rPr>
                          <m:nor/>
                        </m:rPr>
                        <a:rPr lang="en-GB"/>
                        <m:t>hasChild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(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⊔</m:t>
                      </m:r>
                      <m:r>
                        <m:rPr>
                          <m:nor/>
                        </m:rPr>
                        <a:rPr lang="en-GB"/>
                        <m:t>Professor</m:t>
                      </m:r>
                      <m:r>
                        <m:rPr>
                          <m:nor/>
                        </m:rPr>
                        <a:rPr lang="en-GB"/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481" t="-3504" r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33711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TBox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054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r-Latn-RS" dirty="0"/>
                  <a:t>Izražajniji </a:t>
                </a:r>
                <a:r>
                  <a:rPr lang="en-US" dirty="0" err="1"/>
                  <a:t>izrazi</a:t>
                </a:r>
                <a:r>
                  <a:rPr lang="en-US" dirty="0"/>
                  <a:t> u </a:t>
                </a:r>
                <a:r>
                  <a:rPr lang="sr-Latn-RS" dirty="0"/>
                  <a:t>T</a:t>
                </a:r>
                <a:r>
                  <a:rPr lang="en-US" dirty="0"/>
                  <a:t>B</a:t>
                </a:r>
                <a:r>
                  <a:rPr lang="sr-Latn-RS" dirty="0"/>
                  <a:t>ox dozvoljavaju da u njima navode iskazi</a:t>
                </a:r>
                <a:r>
                  <a:rPr lang="en-US" dirty="0"/>
                  <a:t> </a:t>
                </a:r>
                <a:r>
                  <a:rPr lang="sr-Latn-RS" dirty="0"/>
                  <a:t>opštijih aksioma kao što je: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  <a:ea typeface="Cambria Math"/>
                        </a:rPr>
                        <m:t>∀</m:t>
                      </m:r>
                      <m:r>
                        <m:rPr>
                          <m:nor/>
                        </m:rPr>
                        <a:rPr lang="en-GB"/>
                        <m:t>hasChild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Human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⊑</m:t>
                      </m:r>
                      <m:r>
                        <m:rPr>
                          <m:nor/>
                        </m:rPr>
                        <a:rPr lang="en-GB"/>
                        <m:t>Human</m:t>
                      </m:r>
                    </m:oMath>
                  </m:oMathPara>
                </a14:m>
                <a:endParaRPr lang="sr-Latn-RS" dirty="0"/>
              </a:p>
              <a:p>
                <a:pPr marL="0" indent="0">
                  <a:buNone/>
                </a:pPr>
                <a:r>
                  <a:rPr lang="sr-Latn-RS" dirty="0"/>
                  <a:t>(jedino ljudi mogu da imaju decu koja su ljudi)</a:t>
                </a:r>
              </a:p>
              <a:p>
                <a:r>
                  <a:rPr lang="sr-Latn-RS" dirty="0"/>
                  <a:t>Za razliku od prošlog primera, ovaj primer </a:t>
                </a:r>
                <a:r>
                  <a:rPr lang="sr-Latn-RS" b="1" dirty="0"/>
                  <a:t>ne definiše koncept</a:t>
                </a:r>
                <a:r>
                  <a:rPr lang="sr-Cyrl-RS" b="1" dirty="0"/>
                  <a:t> </a:t>
                </a:r>
                <a:r>
                  <a:rPr lang="sr-Cyrl-RS" dirty="0"/>
                  <a:t>(</a:t>
                </a:r>
                <a:r>
                  <a:rPr lang="sr-Latn-RS" dirty="0"/>
                  <a:t>pojam</a:t>
                </a:r>
                <a:r>
                  <a:rPr lang="sr-Cyrl-RS" dirty="0"/>
                  <a:t>)</a:t>
                </a:r>
                <a:endParaRPr lang="sr-Latn-RS" dirty="0"/>
              </a:p>
              <a:p>
                <a:pPr lvl="1"/>
                <a:r>
                  <a:rPr lang="sr-Latn-RS" dirty="0"/>
                  <a:t>Samo ograničava način na koji koncepti i role (Human i hasChild) mogu da se interpretiraju	</a:t>
                </a:r>
              </a:p>
              <a:p>
                <a:r>
                  <a:rPr lang="sr-Latn-RS" dirty="0"/>
                  <a:t>TBox imaju izražajnost</a:t>
                </a:r>
                <a:r>
                  <a:rPr lang="en-US" dirty="0"/>
                  <a:t>/</a:t>
                </a:r>
                <a:r>
                  <a:rPr lang="en-US" dirty="0" err="1"/>
                  <a:t>ekspesivnost</a:t>
                </a:r>
                <a:r>
                  <a:rPr lang="sr-Latn-RS" dirty="0"/>
                  <a:t> (</a:t>
                </a:r>
                <a:r>
                  <a:rPr lang="en-US" dirty="0"/>
                  <a:t>expressiveness</a:t>
                </a:r>
                <a:r>
                  <a:rPr lang="sr-Latn-RS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05400"/>
              </a:xfrm>
              <a:blipFill rotWithShape="1">
                <a:blip r:embed="rId3"/>
                <a:stretch>
                  <a:fillRect l="-1852" t="-2509" r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11129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TBox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Znanje u prethodnom primeru koje se opisalo sa DL, očigledno da može da se predstaviti i pomoću </a:t>
            </a:r>
            <a:r>
              <a:rPr lang="en-US" dirty="0"/>
              <a:t>formula </a:t>
            </a:r>
            <a:r>
              <a:rPr lang="sr-Latn-RS" dirty="0"/>
              <a:t>logike prvog reda</a:t>
            </a:r>
          </a:p>
          <a:p>
            <a:r>
              <a:rPr lang="sr-Latn-RS" dirty="0"/>
              <a:t>Zašto bismo koristili deskriptivnu logiku, a ne logiku prvog reda?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074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TBox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915400" cy="5029200"/>
          </a:xfrm>
        </p:spPr>
        <p:txBody>
          <a:bodyPr>
            <a:normAutofit/>
          </a:bodyPr>
          <a:lstStyle/>
          <a:p>
            <a:r>
              <a:rPr lang="sr-Latn-RS" dirty="0"/>
              <a:t>Zašto bismo koristili deskriptivnu logiku, a ne logiku prvog reda?</a:t>
            </a:r>
          </a:p>
          <a:p>
            <a:pPr lvl="1"/>
            <a:r>
              <a:rPr lang="sr-Latn-RS" dirty="0"/>
              <a:t>Odsustvo varijabli u opisima konc</a:t>
            </a:r>
            <a:r>
              <a:rPr lang="en-US" dirty="0"/>
              <a:t>e</a:t>
            </a:r>
            <a:r>
              <a:rPr lang="sr-Latn-RS" dirty="0"/>
              <a:t>pata čini iskaze TBoxa čitljivijim od odgovarajućih iskaza logike prvog reda</a:t>
            </a:r>
          </a:p>
          <a:p>
            <a:pPr lvl="1"/>
            <a:r>
              <a:rPr lang="en-US" dirty="0" err="1"/>
              <a:t>Glavni</a:t>
            </a:r>
            <a:r>
              <a:rPr lang="en-US" dirty="0"/>
              <a:t> </a:t>
            </a:r>
            <a:r>
              <a:rPr lang="en-US" dirty="0" err="1"/>
              <a:t>razlog</a:t>
            </a:r>
            <a:r>
              <a:rPr lang="en-US" dirty="0"/>
              <a:t>, </a:t>
            </a:r>
            <a:r>
              <a:rPr lang="sr-Latn-RS" dirty="0"/>
              <a:t>je taj što je DL pažljivo skrojena tako da spaja ekspresivnost</a:t>
            </a:r>
            <a:r>
              <a:rPr lang="en-US" dirty="0"/>
              <a:t> (expressiveness)</a:t>
            </a:r>
            <a:r>
              <a:rPr lang="sr-Latn-RS" dirty="0"/>
              <a:t> i odlučivost</a:t>
            </a:r>
            <a:r>
              <a:rPr lang="en-US" dirty="0"/>
              <a:t> (decidability)</a:t>
            </a:r>
            <a:r>
              <a:rPr lang="sr-Latn-RS" dirty="0"/>
              <a:t> za rešavanje važnih problema rezonovanja (</a:t>
            </a:r>
            <a:r>
              <a:rPr lang="en-US" dirty="0" err="1"/>
              <a:t>jasno</a:t>
            </a:r>
            <a:r>
              <a:rPr lang="en-US" dirty="0"/>
              <a:t> </a:t>
            </a:r>
            <a:r>
              <a:rPr lang="sr-Latn-RS" dirty="0"/>
              <a:t>će biti kada se objasni ABox)</a:t>
            </a:r>
          </a:p>
          <a:p>
            <a:pPr lvl="1"/>
            <a:endParaRPr lang="sr-Latn-R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94902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ABox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Činjenice (asertacioni deo baze znanja) zovu se A</a:t>
            </a:r>
            <a:r>
              <a:rPr lang="en-US" dirty="0"/>
              <a:t>b</a:t>
            </a:r>
            <a:r>
              <a:rPr lang="sr-Latn-RS" dirty="0"/>
              <a:t>ox (podaci)</a:t>
            </a:r>
          </a:p>
          <a:p>
            <a:r>
              <a:rPr lang="sr-Latn-RS" dirty="0"/>
              <a:t>Opisuju konkretne situacije iz aplikacionog domena navođenjem </a:t>
            </a:r>
            <a:r>
              <a:rPr lang="sr-Latn-RS" i="1" dirty="0"/>
              <a:t>vrednosti individuala</a:t>
            </a:r>
            <a:r>
              <a:rPr lang="en-US" i="1" dirty="0"/>
              <a:t> i </a:t>
            </a:r>
            <a:r>
              <a:rPr lang="en-US" i="1" dirty="0" err="1"/>
              <a:t>njihovih</a:t>
            </a:r>
            <a:r>
              <a:rPr lang="en-US" i="1" dirty="0"/>
              <a:t> s</a:t>
            </a:r>
            <a:r>
              <a:rPr lang="sr-Latn-RS" i="1" dirty="0"/>
              <a:t>vojstva (propertija) </a:t>
            </a:r>
          </a:p>
          <a:p>
            <a:r>
              <a:rPr lang="en-US" dirty="0" err="1"/>
              <a:t>Odgovara</a:t>
            </a:r>
            <a:r>
              <a:rPr lang="en-US" dirty="0"/>
              <a:t> a</a:t>
            </a:r>
            <a:r>
              <a:rPr lang="sr-Latn-RS" dirty="0"/>
              <a:t>nalogno podacima u bazi podataka</a:t>
            </a:r>
            <a:endParaRPr lang="en-US" dirty="0"/>
          </a:p>
          <a:p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383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dirty="0"/>
              <a:t>Primer pravila</a:t>
            </a:r>
            <a:r>
              <a:rPr lang="en-GB" sz="3200" dirty="0"/>
              <a:t> </a:t>
            </a:r>
            <a:r>
              <a:rPr lang="sr-Latn-RS" sz="3200" dirty="0"/>
              <a:t>(disjunkcija)</a:t>
            </a:r>
            <a:endParaRPr lang="el-GR" sz="3200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8215" y="1814514"/>
            <a:ext cx="8487508" cy="4268787"/>
          </a:xfrm>
        </p:spPr>
        <p:txBody>
          <a:bodyPr>
            <a:normAutofit/>
          </a:bodyPr>
          <a:lstStyle/>
          <a:p>
            <a:pPr eaLnBrk="1" hangingPunct="1"/>
            <a:r>
              <a:rPr lang="sr-Latn-RS" dirty="0"/>
              <a:t>Pretpostavimo da je u radnoj memoriji sadržaj</a:t>
            </a:r>
            <a:endParaRPr lang="en-US" dirty="0"/>
          </a:p>
          <a:p>
            <a:pPr lvl="1" eaLnBrk="1" hangingPunct="1"/>
            <a:r>
              <a:rPr lang="en-US" dirty="0"/>
              <a:t>(bill </a:t>
            </a:r>
            <a:r>
              <a:rPr lang="en-US" dirty="0">
                <a:sym typeface="Symbol" pitchFamily="18" charset="2"/>
              </a:rPr>
              <a:t> name mortgage  status due  amount 700)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dirty="0"/>
              <a:t>	(bill </a:t>
            </a:r>
            <a:r>
              <a:rPr lang="en-US" dirty="0">
                <a:sym typeface="Symbol" pitchFamily="18" charset="2"/>
              </a:rPr>
              <a:t> name electric  status </a:t>
            </a:r>
            <a:r>
              <a:rPr lang="en-US" dirty="0" err="1">
                <a:sym typeface="Symbol" pitchFamily="18" charset="2"/>
              </a:rPr>
              <a:t>over_due</a:t>
            </a:r>
            <a:r>
              <a:rPr lang="en-US" dirty="0">
                <a:sym typeface="Symbol" pitchFamily="18" charset="2"/>
              </a:rPr>
              <a:t>  amount 200)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dirty="0">
                <a:sym typeface="Symbol" pitchFamily="18" charset="2"/>
              </a:rPr>
              <a:t> 	(bill  name water  status </a:t>
            </a:r>
            <a:r>
              <a:rPr lang="en-US" dirty="0" err="1">
                <a:sym typeface="Symbol" pitchFamily="18" charset="2"/>
              </a:rPr>
              <a:t>not_due</a:t>
            </a:r>
            <a:r>
              <a:rPr lang="en-US" dirty="0">
                <a:sym typeface="Symbol" pitchFamily="18" charset="2"/>
              </a:rPr>
              <a:t>  amount 50) (account  name checking  balance </a:t>
            </a:r>
            <a:r>
              <a:rPr lang="sr-Latn-RS" dirty="0">
                <a:solidFill>
                  <a:srgbClr val="FF0000"/>
                </a:solidFill>
                <a:sym typeface="Symbol" pitchFamily="18" charset="2"/>
              </a:rPr>
              <a:t>90</a:t>
            </a:r>
            <a:r>
              <a:rPr lang="en-US" dirty="0">
                <a:solidFill>
                  <a:srgbClr val="FF0000"/>
                </a:solidFill>
                <a:sym typeface="Symbol" pitchFamily="18" charset="2"/>
              </a:rPr>
              <a:t>0</a:t>
            </a:r>
            <a:r>
              <a:rPr lang="en-US" dirty="0">
                <a:sym typeface="Symbol" pitchFamily="18" charset="2"/>
              </a:rPr>
              <a:t>)</a:t>
            </a:r>
          </a:p>
          <a:p>
            <a:r>
              <a:rPr lang="sr-Latn-RS" dirty="0">
                <a:sym typeface="Symbol" pitchFamily="18" charset="2"/>
              </a:rPr>
              <a:t>Koliko puta će se pravila dodati u agendu</a:t>
            </a:r>
            <a:r>
              <a:rPr lang="en-US" dirty="0">
                <a:sym typeface="Symbol" pitchFamily="18" charset="2"/>
              </a:rPr>
              <a:t>?</a:t>
            </a:r>
            <a:endParaRPr lang="sr-Latn-RS" dirty="0">
              <a:sym typeface="Symbol" pitchFamily="18" charset="2"/>
            </a:endParaRPr>
          </a:p>
          <a:p>
            <a:pPr eaLnBrk="1" hangingPunct="1"/>
            <a:r>
              <a:rPr lang="sr-Latn-RS" dirty="0">
                <a:sym typeface="Symbol" pitchFamily="18" charset="2"/>
              </a:rPr>
              <a:t>Koliko puta će se pravila aktivirati</a:t>
            </a:r>
            <a:r>
              <a:rPr lang="en-US" dirty="0">
                <a:sym typeface="Symbol" pitchFamily="18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32375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ABox 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Činjenice:</a:t>
            </a:r>
          </a:p>
          <a:p>
            <a:r>
              <a:rPr lang="en-GB" dirty="0" err="1"/>
              <a:t>HappyMan</a:t>
            </a:r>
            <a:r>
              <a:rPr lang="en-GB" i="1" dirty="0"/>
              <a:t>(</a:t>
            </a:r>
            <a:r>
              <a:rPr lang="en-GB" dirty="0"/>
              <a:t>BOB</a:t>
            </a:r>
            <a:r>
              <a:rPr lang="en-GB" i="1" dirty="0"/>
              <a:t>)</a:t>
            </a:r>
            <a:r>
              <a:rPr lang="sr-Latn-RS" i="1" dirty="0"/>
              <a:t>, </a:t>
            </a:r>
            <a:r>
              <a:rPr lang="en-GB" dirty="0" err="1"/>
              <a:t>hasChild</a:t>
            </a:r>
            <a:r>
              <a:rPr lang="en-GB" i="1" dirty="0"/>
              <a:t>(</a:t>
            </a:r>
            <a:r>
              <a:rPr lang="en-GB" dirty="0"/>
              <a:t>BOB</a:t>
            </a:r>
            <a:r>
              <a:rPr lang="en-GB" i="1" dirty="0"/>
              <a:t>,</a:t>
            </a:r>
            <a:r>
              <a:rPr lang="en-GB" dirty="0"/>
              <a:t>MARY</a:t>
            </a:r>
            <a:r>
              <a:rPr lang="en-GB" i="1" dirty="0"/>
              <a:t>)</a:t>
            </a:r>
            <a:r>
              <a:rPr lang="sr-Latn-RS" i="1" dirty="0"/>
              <a:t>, </a:t>
            </a:r>
            <a:r>
              <a:rPr lang="en-GB" dirty="0"/>
              <a:t>￢Doctor</a:t>
            </a:r>
            <a:r>
              <a:rPr lang="en-GB" i="1" dirty="0"/>
              <a:t>(</a:t>
            </a:r>
            <a:r>
              <a:rPr lang="en-GB" dirty="0"/>
              <a:t>MARY</a:t>
            </a:r>
            <a:r>
              <a:rPr lang="en-GB" i="1" dirty="0"/>
              <a:t>)</a:t>
            </a:r>
            <a:endParaRPr lang="en-GB" dirty="0"/>
          </a:p>
          <a:p>
            <a:r>
              <a:rPr lang="sr-Latn-RS" dirty="0"/>
              <a:t>Individual Bob pripada konceptu HappyMan</a:t>
            </a:r>
          </a:p>
          <a:p>
            <a:r>
              <a:rPr lang="sr-Latn-RS" dirty="0"/>
              <a:t>Individual Bob je u relaciji hasChild sa Mary</a:t>
            </a:r>
          </a:p>
          <a:p>
            <a:r>
              <a:rPr lang="sr-Latn-RS" dirty="0"/>
              <a:t>Individual Mary ne pripada konceptu Doctor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314081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Rezonovanje u DL sistemima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Sistemi bazirani na znanju koji koriste DL omogućuju aut</a:t>
            </a:r>
            <a:r>
              <a:rPr lang="en-GB" dirty="0"/>
              <a:t>o</a:t>
            </a:r>
            <a:r>
              <a:rPr lang="sr-Latn-RS" dirty="0"/>
              <a:t>matsku dedukciju </a:t>
            </a:r>
            <a:r>
              <a:rPr lang="sr-Latn-RS" i="1" dirty="0"/>
              <a:t>implicitnog znanja</a:t>
            </a:r>
            <a:r>
              <a:rPr lang="sr-Latn-RS" dirty="0"/>
              <a:t> iz </a:t>
            </a:r>
            <a:r>
              <a:rPr lang="sr-Latn-RS" i="1" dirty="0"/>
              <a:t>eksplicitno predstavljenog znanja</a:t>
            </a:r>
          </a:p>
          <a:p>
            <a:pPr lvl="1"/>
            <a:r>
              <a:rPr lang="sr-Latn-RS" dirty="0"/>
              <a:t>Garantuju </a:t>
            </a:r>
            <a:r>
              <a:rPr lang="sr-Latn-RS" b="1" dirty="0"/>
              <a:t>tačan odgovor</a:t>
            </a:r>
            <a:r>
              <a:rPr lang="sr-Latn-RS" dirty="0"/>
              <a:t> u </a:t>
            </a:r>
            <a:r>
              <a:rPr lang="sr-Latn-RS" b="1" dirty="0"/>
              <a:t>konačnom vremenu</a:t>
            </a:r>
          </a:p>
          <a:p>
            <a:r>
              <a:rPr lang="sr-Latn-RS" dirty="0"/>
              <a:t>Za razliku od (većine) baza podataka, prilikom rezonovanja u obzir se uzimaju i terminološki iskazi (šema, TBox) i asertacioni iskazi (podaci, činjenice, ABox)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145426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Rezonovanje u DL sistemima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Algoritam obuhvatanja</a:t>
            </a:r>
          </a:p>
          <a:p>
            <a:r>
              <a:rPr lang="sr-Latn-RS" dirty="0"/>
              <a:t>Algoritam instanciranja</a:t>
            </a:r>
          </a:p>
          <a:p>
            <a:r>
              <a:rPr lang="sr-Latn-RS" dirty="0"/>
              <a:t>Algoritam konzistentnosti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475827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Algoritam obuhvatanja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334000"/>
          </a:xfrm>
        </p:spPr>
        <p:txBody>
          <a:bodyPr>
            <a:normAutofit/>
          </a:bodyPr>
          <a:lstStyle/>
          <a:p>
            <a:r>
              <a:rPr lang="sr-Latn-RS" dirty="0"/>
              <a:t>Algoritam obuhvatanj</a:t>
            </a:r>
            <a:r>
              <a:rPr lang="en-US" dirty="0"/>
              <a:t>a</a:t>
            </a:r>
            <a:r>
              <a:rPr lang="sr-Latn-RS" dirty="0"/>
              <a:t> (</a:t>
            </a:r>
            <a:r>
              <a:rPr lang="sr-Latn-RS" i="1" dirty="0"/>
              <a:t>s</a:t>
            </a:r>
            <a:r>
              <a:rPr lang="en-GB" i="1" dirty="0" err="1"/>
              <a:t>ubsumption</a:t>
            </a:r>
            <a:r>
              <a:rPr lang="sr-Latn-RS" dirty="0"/>
              <a:t>) određuje relacije podkoncept/nadkoncept</a:t>
            </a:r>
            <a:endParaRPr lang="en-US" dirty="0"/>
          </a:p>
          <a:p>
            <a:r>
              <a:rPr lang="en-US" i="1" dirty="0"/>
              <a:t>C</a:t>
            </a:r>
            <a:r>
              <a:rPr lang="sr-Latn-RS" i="1" dirty="0"/>
              <a:t> ⊑ </a:t>
            </a:r>
            <a:r>
              <a:rPr lang="en-US" i="1" dirty="0"/>
              <a:t>D</a:t>
            </a:r>
            <a:endParaRPr lang="sr-Latn-RS" dirty="0"/>
          </a:p>
          <a:p>
            <a:r>
              <a:rPr lang="sr-Latn-RS" dirty="0"/>
              <a:t>Ako koncept </a:t>
            </a:r>
            <a:r>
              <a:rPr lang="sr-Latn-RS" i="1" dirty="0"/>
              <a:t>D </a:t>
            </a:r>
            <a:r>
              <a:rPr lang="sr-Latn-RS" dirty="0"/>
              <a:t>(nadkoncept) obuhvata koncept </a:t>
            </a:r>
            <a:r>
              <a:rPr lang="sr-Latn-RS" i="1" dirty="0"/>
              <a:t>C </a:t>
            </a:r>
            <a:r>
              <a:rPr lang="sr-Latn-RS" dirty="0"/>
              <a:t>(podkoncept), onda su svi instance koncepta </a:t>
            </a:r>
            <a:r>
              <a:rPr lang="sr-Latn-RS" i="1" dirty="0"/>
              <a:t>C </a:t>
            </a:r>
            <a:r>
              <a:rPr lang="sr-Latn-RS" dirty="0"/>
              <a:t>ujedno i instance koncepta </a:t>
            </a:r>
            <a:r>
              <a:rPr lang="sr-Latn-RS" i="1" dirty="0"/>
              <a:t>D</a:t>
            </a:r>
          </a:p>
          <a:p>
            <a:r>
              <a:rPr lang="sr-Latn-RS" dirty="0"/>
              <a:t>Deskripcija koncepta </a:t>
            </a:r>
            <a:r>
              <a:rPr lang="sr-Latn-RS" i="1" dirty="0"/>
              <a:t>C</a:t>
            </a:r>
            <a:r>
              <a:rPr lang="sr-Latn-RS" dirty="0"/>
              <a:t> je podskup deskripcije koncepta </a:t>
            </a:r>
            <a:r>
              <a:rPr lang="sr-Latn-RS" i="1" dirty="0"/>
              <a:t>D</a:t>
            </a:r>
          </a:p>
          <a:p>
            <a:r>
              <a:rPr lang="sr-Latn-RS" dirty="0"/>
              <a:t>Ekspicitno navodimo </a:t>
            </a:r>
            <a:r>
              <a:rPr lang="sr-Latn-RS" i="1" dirty="0"/>
              <a:t>Doctor ⊑ Human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973884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sr-Latn-RS" smtClean="0"/>
                        <m:t>HappyMan</m:t>
                      </m:r>
                      <m:r>
                        <a:rPr lang="sr-Latn-RS" i="1">
                          <a:latin typeface="Cambria Math"/>
                          <a:ea typeface="Cambria Math"/>
                        </a:rPr>
                        <m:t>≡ </m:t>
                      </m:r>
                      <m:r>
                        <m:rPr>
                          <m:nor/>
                        </m:rPr>
                        <a:rPr lang="en-GB"/>
                        <m:t>Human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  <a:ea typeface="Cambria Math"/>
                        </a:rPr>
                        <m:t>¬</m:t>
                      </m:r>
                      <m:r>
                        <m:rPr>
                          <m:nor/>
                        </m:rPr>
                        <a:rPr lang="en-GB"/>
                        <m:t>Female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(∃</m:t>
                      </m:r>
                      <m:r>
                        <m:rPr>
                          <m:nor/>
                        </m:rPr>
                        <a:rPr lang="en-GB"/>
                        <m:t>married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a:rPr lang="sr-Latn-RS" i="1">
                          <a:latin typeface="Cambria Math"/>
                        </a:rPr>
                        <m:t>)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(∀</m:t>
                      </m:r>
                      <m:r>
                        <m:rPr>
                          <m:nor/>
                        </m:rPr>
                        <a:rPr lang="en-GB"/>
                        <m:t>hasChild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(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⊔</m:t>
                      </m:r>
                      <m:r>
                        <m:rPr>
                          <m:nor/>
                        </m:rPr>
                        <a:rPr lang="en-GB"/>
                        <m:t>Professor</m:t>
                      </m:r>
                      <m:r>
                        <m:rPr>
                          <m:nor/>
                        </m:rPr>
                        <a:rPr lang="en-GB"/>
                        <m:t>))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smtClean="0"/>
                        <m:t>Doctor</m:t>
                      </m:r>
                      <m:r>
                        <a:rPr lang="sr-Latn-RS" b="1" i="1" smtClean="0">
                          <a:latin typeface="Cambria Math"/>
                          <a:ea typeface="Cambria Math"/>
                        </a:rPr>
                        <m:t>⊑</m:t>
                      </m:r>
                      <m:r>
                        <m:rPr>
                          <m:nor/>
                        </m:rPr>
                        <a:rPr lang="sr-Latn-RS" b="1" i="0" smtClean="0">
                          <a:ea typeface="Cambria Math"/>
                        </a:rPr>
                        <m:t>Human</m:t>
                      </m:r>
                    </m:oMath>
                  </m:oMathPara>
                </a14:m>
                <a:endParaRPr lang="sr-Latn-RS" b="1" dirty="0"/>
              </a:p>
              <a:p>
                <a:endParaRPr lang="sr-Latn-RS" dirty="0"/>
              </a:p>
              <a:p>
                <a:r>
                  <a:rPr lang="sr-Latn-RS" dirty="0"/>
                  <a:t>U deskripciju koncepta </a:t>
                </a:r>
                <a:r>
                  <a:rPr lang="sr-Latn-RS" i="1" dirty="0"/>
                  <a:t>HappyMan</a:t>
                </a:r>
                <a:r>
                  <a:rPr lang="sr-Latn-RS" dirty="0"/>
                  <a:t> dodali smo novi terminološki aksiom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Doctor</m:t>
                    </m:r>
                    <m:r>
                      <a:rPr lang="sr-Latn-RS" b="0" i="1">
                        <a:latin typeface="Cambria Math"/>
                        <a:ea typeface="Cambria Math"/>
                      </a:rPr>
                      <m:t>⊑</m:t>
                    </m:r>
                    <m:r>
                      <m:rPr>
                        <m:nor/>
                      </m:rPr>
                      <a:rPr lang="sr-Latn-RS" i="1">
                        <a:ea typeface="Cambria Math"/>
                      </a:rPr>
                      <m:t>Human</m:t>
                    </m:r>
                  </m:oMath>
                </a14:m>
                <a:r>
                  <a:rPr lang="sr-Latn-RS" dirty="0"/>
                  <a:t>) koji kaže da su svi doktori u suštini ljudi</a:t>
                </a:r>
              </a:p>
              <a:p>
                <a:r>
                  <a:rPr lang="sr-Latn-RS" b="1" dirty="0"/>
                  <a:t>Zaključak: </a:t>
                </a:r>
                <a:r>
                  <a:rPr lang="en-GB" dirty="0"/>
                  <a:t>∃</a:t>
                </a:r>
                <a:r>
                  <a:rPr lang="en-GB" dirty="0" err="1"/>
                  <a:t>married</a:t>
                </a:r>
                <a:r>
                  <a:rPr lang="en-GB" i="1" dirty="0" err="1"/>
                  <a:t>.</a:t>
                </a:r>
                <a:r>
                  <a:rPr lang="en-GB" dirty="0" err="1"/>
                  <a:t>Human</a:t>
                </a:r>
                <a:endParaRPr lang="sr-Latn-RS" u="sng" dirty="0"/>
              </a:p>
              <a:p>
                <a:r>
                  <a:rPr lang="sr-Latn-RS" u="sng" dirty="0"/>
                  <a:t>Rezonujemo</a:t>
                </a:r>
                <a:r>
                  <a:rPr lang="sr-Latn-RS" dirty="0"/>
                  <a:t> algoritmom obuhvatanja da je koncept </a:t>
                </a:r>
                <a:r>
                  <a:rPr lang="sr-Latn-RS" i="1" dirty="0"/>
                  <a:t>HappyMan </a:t>
                </a:r>
                <a:r>
                  <a:rPr lang="sr-Latn-RS" dirty="0"/>
                  <a:t>obuhvaćen konceptom </a:t>
                </a:r>
                <a:r>
                  <a:rPr lang="en-GB" dirty="0"/>
                  <a:t>∃</a:t>
                </a:r>
                <a:r>
                  <a:rPr lang="en-GB" dirty="0" err="1"/>
                  <a:t>married</a:t>
                </a:r>
                <a:r>
                  <a:rPr lang="en-GB" i="1" dirty="0" err="1"/>
                  <a:t>.</a:t>
                </a:r>
                <a:r>
                  <a:rPr lang="en-GB" dirty="0" err="1"/>
                  <a:t>Human</a:t>
                </a:r>
                <a:endParaRPr lang="sr-Latn-RS" dirty="0"/>
              </a:p>
              <a:p>
                <a:pPr lvl="1"/>
                <a:r>
                  <a:rPr lang="sr-Latn-RS" dirty="0"/>
                  <a:t>Sve instance koncepta </a:t>
                </a:r>
                <a:r>
                  <a:rPr lang="sr-Latn-RS" i="1" dirty="0"/>
                  <a:t>HappyMan </a:t>
                </a:r>
                <a:r>
                  <a:rPr lang="sr-Latn-RS" dirty="0"/>
                  <a:t>na relaciji </a:t>
                </a:r>
                <a:r>
                  <a:rPr lang="sr-Latn-RS" i="1" dirty="0"/>
                  <a:t>married</a:t>
                </a:r>
                <a:r>
                  <a:rPr lang="sr-Latn-RS" dirty="0"/>
                  <a:t> </a:t>
                </a:r>
                <a:r>
                  <a:rPr lang="en-US" dirty="0" err="1"/>
                  <a:t>nek</a:t>
                </a:r>
                <a:r>
                  <a:rPr lang="sr-Latn-RS" dirty="0"/>
                  <a:t>om</a:t>
                </a:r>
                <a:r>
                  <a:rPr lang="en-US" dirty="0"/>
                  <a:t> </a:t>
                </a:r>
                <a:r>
                  <a:rPr lang="sr-Latn-RS" dirty="0"/>
                  <a:t>instancom </a:t>
                </a:r>
                <a:r>
                  <a:rPr lang="en-US" dirty="0" err="1"/>
                  <a:t>koncepta</a:t>
                </a:r>
                <a:r>
                  <a:rPr lang="en-US" dirty="0"/>
                  <a:t> </a:t>
                </a:r>
                <a:r>
                  <a:rPr lang="sr-Latn-RS" i="1" dirty="0"/>
                  <a:t>Doctor</a:t>
                </a:r>
                <a:r>
                  <a:rPr lang="en-US" i="1" dirty="0"/>
                  <a:t>, </a:t>
                </a:r>
                <a:r>
                  <a:rPr lang="en-US" dirty="0"/>
                  <a:t> a </a:t>
                </a:r>
                <a:r>
                  <a:rPr lang="sr-Latn-RS" dirty="0"/>
                  <a:t>instance </a:t>
                </a:r>
                <a:r>
                  <a:rPr lang="en-US" dirty="0" err="1"/>
                  <a:t>koncepta</a:t>
                </a:r>
                <a:r>
                  <a:rPr lang="en-US" dirty="0"/>
                  <a:t> </a:t>
                </a:r>
                <a:r>
                  <a:rPr lang="sr-Latn-RS" i="1" dirty="0"/>
                  <a:t>Doctor</a:t>
                </a:r>
                <a:r>
                  <a:rPr lang="en-US" i="1" dirty="0"/>
                  <a:t> </a:t>
                </a:r>
                <a:r>
                  <a:rPr lang="en-US" i="1" dirty="0" err="1"/>
                  <a:t>su</a:t>
                </a:r>
                <a:r>
                  <a:rPr lang="en-US" i="1" dirty="0"/>
                  <a:t> </a:t>
                </a:r>
                <a:r>
                  <a:rPr lang="en-US" i="1" dirty="0" err="1"/>
                  <a:t>tako</a:t>
                </a:r>
                <a:r>
                  <a:rPr lang="sr-Latn-RS" i="1" dirty="0"/>
                  <a:t>đe </a:t>
                </a:r>
                <a:r>
                  <a:rPr lang="sr-Latn-RS" dirty="0"/>
                  <a:t>i</a:t>
                </a:r>
                <a:r>
                  <a:rPr lang="sr-Latn-RS" i="1" dirty="0"/>
                  <a:t> </a:t>
                </a:r>
                <a:r>
                  <a:rPr lang="sr-Latn-RS" dirty="0"/>
                  <a:t>instance koncepta </a:t>
                </a:r>
                <a:r>
                  <a:rPr lang="sr-Latn-RS" i="1" dirty="0"/>
                  <a:t>Human</a:t>
                </a:r>
              </a:p>
              <a:p>
                <a:r>
                  <a:rPr lang="sr-Latn-RS" dirty="0"/>
                  <a:t>Rezonuje nad TBox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31139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Algoritam instanciranja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Određuje relacije instanciranja</a:t>
            </a:r>
          </a:p>
          <a:p>
            <a:r>
              <a:rPr lang="sr-Latn-RS" dirty="0"/>
              <a:t>Individual </a:t>
            </a:r>
            <a:r>
              <a:rPr lang="sr-Latn-RS" i="1" dirty="0"/>
              <a:t>i </a:t>
            </a:r>
            <a:r>
              <a:rPr lang="sr-Latn-RS" dirty="0"/>
              <a:t>je instanca deskripcije koncepta </a:t>
            </a:r>
            <a:r>
              <a:rPr lang="sr-Latn-RS" i="1" dirty="0"/>
              <a:t>C</a:t>
            </a:r>
            <a:r>
              <a:rPr lang="sr-Latn-RS" dirty="0"/>
              <a:t> ako je </a:t>
            </a:r>
            <a:r>
              <a:rPr lang="sr-Latn-RS" i="1" dirty="0"/>
              <a:t>i </a:t>
            </a:r>
            <a:r>
              <a:rPr lang="sr-Latn-RS" dirty="0"/>
              <a:t>uvek interpretiran kao element interpretacije koncepta </a:t>
            </a:r>
            <a:r>
              <a:rPr lang="sr-Latn-RS" i="1" dirty="0"/>
              <a:t>C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82020632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534400" cy="5029200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:r>
                  <a:rPr lang="sr-Latn-RS" b="1" dirty="0"/>
                  <a:t>TBox: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sr-Latn-RS"/>
                        <m:t>HappyMan</m:t>
                      </m:r>
                      <m:r>
                        <a:rPr lang="sr-Latn-RS" i="1">
                          <a:latin typeface="Cambria Math"/>
                          <a:ea typeface="Cambria Math"/>
                        </a:rPr>
                        <m:t>≡ </m:t>
                      </m:r>
                      <m:r>
                        <m:rPr>
                          <m:nor/>
                        </m:rPr>
                        <a:rPr lang="en-GB"/>
                        <m:t>Human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  <a:ea typeface="Cambria Math"/>
                        </a:rPr>
                        <m:t>¬</m:t>
                      </m:r>
                      <m:r>
                        <m:rPr>
                          <m:nor/>
                        </m:rPr>
                        <a:rPr lang="en-GB"/>
                        <m:t>Female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(∃</m:t>
                      </m:r>
                      <m:r>
                        <m:rPr>
                          <m:nor/>
                        </m:rPr>
                        <a:rPr lang="en-GB"/>
                        <m:t>married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a:rPr lang="sr-Latn-RS" i="1">
                          <a:latin typeface="Cambria Math"/>
                        </a:rPr>
                        <m:t>)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(∀</m:t>
                      </m:r>
                      <m:r>
                        <m:rPr>
                          <m:nor/>
                        </m:rPr>
                        <a:rPr lang="en-GB"/>
                        <m:t>hasChild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(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⊔</m:t>
                      </m:r>
                      <m:r>
                        <m:rPr>
                          <m:nor/>
                        </m:rPr>
                        <a:rPr lang="en-GB"/>
                        <m:t>Professor</m:t>
                      </m:r>
                      <m:r>
                        <m:rPr>
                          <m:nor/>
                        </m:rPr>
                        <a:rPr lang="en-GB"/>
                        <m:t>))</m:t>
                      </m:r>
                    </m:oMath>
                  </m:oMathPara>
                </a14:m>
                <a:endParaRPr lang="sr-Latn-RS" dirty="0"/>
              </a:p>
              <a:p>
                <a:pPr marL="0" indent="0">
                  <a:buNone/>
                </a:pPr>
                <a:r>
                  <a:rPr lang="sr-Latn-RS" b="1" dirty="0"/>
                  <a:t>ABox:</a:t>
                </a:r>
              </a:p>
              <a:p>
                <a:pPr marL="0" indent="0" algn="ctr">
                  <a:buNone/>
                </a:pPr>
                <a:r>
                  <a:rPr lang="en-GB" dirty="0" err="1"/>
                  <a:t>HappyMan</a:t>
                </a:r>
                <a:r>
                  <a:rPr lang="en-GB" i="1" dirty="0"/>
                  <a:t>(</a:t>
                </a:r>
                <a:r>
                  <a:rPr lang="en-GB" dirty="0"/>
                  <a:t>BOB</a:t>
                </a:r>
                <a:r>
                  <a:rPr lang="en-GB" i="1" dirty="0"/>
                  <a:t>)</a:t>
                </a:r>
                <a:r>
                  <a:rPr lang="sr-Latn-RS" i="1" dirty="0"/>
                  <a:t>, </a:t>
                </a:r>
                <a:r>
                  <a:rPr lang="en-GB" dirty="0" err="1"/>
                  <a:t>hasChild</a:t>
                </a:r>
                <a:r>
                  <a:rPr lang="en-GB" i="1" dirty="0"/>
                  <a:t>(</a:t>
                </a:r>
                <a:r>
                  <a:rPr lang="en-GB" dirty="0"/>
                  <a:t>BOB</a:t>
                </a:r>
                <a:r>
                  <a:rPr lang="en-GB" i="1" dirty="0"/>
                  <a:t>,</a:t>
                </a:r>
                <a:r>
                  <a:rPr lang="en-GB" dirty="0"/>
                  <a:t>MARY</a:t>
                </a:r>
                <a:r>
                  <a:rPr lang="en-GB" i="1" dirty="0"/>
                  <a:t>)</a:t>
                </a:r>
                <a:r>
                  <a:rPr lang="sr-Latn-RS" i="1" dirty="0"/>
                  <a:t>, </a:t>
                </a:r>
                <a:r>
                  <a:rPr lang="en-GB" dirty="0"/>
                  <a:t>￢Doctor</a:t>
                </a:r>
                <a:r>
                  <a:rPr lang="en-GB" i="1" dirty="0"/>
                  <a:t>(</a:t>
                </a:r>
                <a:r>
                  <a:rPr lang="en-GB" dirty="0"/>
                  <a:t>MARY</a:t>
                </a:r>
                <a:r>
                  <a:rPr lang="en-GB" i="1" dirty="0"/>
                  <a:t>)</a:t>
                </a:r>
                <a:endParaRPr lang="en-GB" dirty="0"/>
              </a:p>
              <a:p>
                <a:pPr marL="0" indent="0">
                  <a:buNone/>
                </a:pPr>
                <a:r>
                  <a:rPr lang="sr-Latn-RS" b="1" dirty="0"/>
                  <a:t>Zaključak:</a:t>
                </a:r>
                <a:r>
                  <a:rPr lang="sr-Latn-RS" dirty="0"/>
                  <a:t> </a:t>
                </a:r>
                <a:r>
                  <a:rPr lang="sr-Latn-RS" i="1" dirty="0"/>
                  <a:t>MARY</a:t>
                </a:r>
                <a:r>
                  <a:rPr lang="sr-Latn-RS" dirty="0"/>
                  <a:t> je instanca koncepta </a:t>
                </a:r>
                <a:r>
                  <a:rPr lang="sr-Latn-RS" i="1" dirty="0"/>
                  <a:t>Professor</a:t>
                </a:r>
              </a:p>
              <a:p>
                <a:pPr marL="0" indent="0">
                  <a:buNone/>
                </a:pPr>
                <a:r>
                  <a:rPr lang="sr-Latn-RS" u="sng" dirty="0"/>
                  <a:t>Rezonujemo</a:t>
                </a:r>
                <a:r>
                  <a:rPr lang="sr-Latn-RS" dirty="0"/>
                  <a:t> algoritmom instanciranja</a:t>
                </a:r>
                <a:endParaRPr lang="sr-Latn-RS" b="1" dirty="0"/>
              </a:p>
              <a:p>
                <a:pPr marL="0" indent="0">
                  <a:buNone/>
                </a:pPr>
                <a:r>
                  <a:rPr lang="sr-Latn-RS" b="1" dirty="0"/>
                  <a:t>Objašnjenje: </a:t>
                </a:r>
              </a:p>
              <a:p>
                <a:r>
                  <a:rPr lang="sr-Latn-RS" dirty="0"/>
                  <a:t>BOB je instanca koncepta HappyMan; </a:t>
                </a:r>
                <a:r>
                  <a:rPr lang="sr-Latn-RS" b="1" dirty="0"/>
                  <a:t>ABox</a:t>
                </a:r>
              </a:p>
              <a:p>
                <a:r>
                  <a:rPr lang="sr-Latn-RS" dirty="0"/>
                  <a:t>Svi individuali sa kojima je BOB u relaciji hasChild su instance ili koncepta Doctor ili koncepta Professor;  </a:t>
                </a:r>
                <a:r>
                  <a:rPr lang="sr-Latn-RS" b="1" dirty="0"/>
                  <a:t>TBox</a:t>
                </a:r>
              </a:p>
              <a:p>
                <a:r>
                  <a:rPr lang="sr-Latn-RS" dirty="0"/>
                  <a:t>MARY je dete od BOB; </a:t>
                </a:r>
                <a:r>
                  <a:rPr lang="sr-Latn-RS" b="1" dirty="0"/>
                  <a:t>ABox</a:t>
                </a:r>
              </a:p>
              <a:p>
                <a:r>
                  <a:rPr lang="sr-Latn-RS" dirty="0"/>
                  <a:t>MARY nije instanca koncepta Doctor;  </a:t>
                </a:r>
                <a:r>
                  <a:rPr lang="sr-Latn-RS" b="1" dirty="0"/>
                  <a:t>ABox</a:t>
                </a:r>
                <a:endParaRPr lang="sr-Latn-RS" dirty="0"/>
              </a:p>
              <a:p>
                <a:r>
                  <a:rPr lang="sr-Latn-RS" dirty="0"/>
                  <a:t>znači </a:t>
                </a:r>
                <a:r>
                  <a:rPr lang="sr-Latn-RS" u="sng" dirty="0"/>
                  <a:t>rezonujemo </a:t>
                </a:r>
                <a:r>
                  <a:rPr lang="sr-Latn-RS" dirty="0"/>
                  <a:t>algoritmom instanciranja </a:t>
                </a:r>
                <a:r>
                  <a:rPr lang="sr-Latn-RS" b="1" i="1" dirty="0"/>
                  <a:t>MARY</a:t>
                </a:r>
                <a:r>
                  <a:rPr lang="sr-Latn-RS" b="1" dirty="0"/>
                  <a:t> je instanca koncepta </a:t>
                </a:r>
                <a:r>
                  <a:rPr lang="sr-Latn-RS" b="1" i="1" dirty="0"/>
                  <a:t>Professor</a:t>
                </a:r>
              </a:p>
              <a:p>
                <a:pPr marL="0" indent="0">
                  <a:buNone/>
                </a:pPr>
                <a:endParaRPr lang="sr-Latn-RS" b="1" i="1" dirty="0"/>
              </a:p>
              <a:p>
                <a:pPr marL="0" indent="0">
                  <a:buNone/>
                </a:pPr>
                <a:r>
                  <a:rPr lang="sr-Latn-RS" dirty="0"/>
                  <a:t>Rezonuje koristeći TBox i ABox</a:t>
                </a:r>
                <a:endParaRPr lang="sr-Latn-RS" b="1" dirty="0"/>
              </a:p>
              <a:p>
                <a:pPr marL="4572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534400" cy="5029200"/>
              </a:xfrm>
              <a:blipFill rotWithShape="1">
                <a:blip r:embed="rId2"/>
                <a:stretch>
                  <a:fillRect l="-571" t="-1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7687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Algoritam konzistentnosti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Proverava da li je baza znanja (ABox i TBox) u konzistentnom stanju (nije kontradiktorna)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1023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5105400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sr-Latn-RS" b="1" dirty="0"/>
                  <a:t>TBox: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sr-Latn-RS"/>
                        <m:t>HappyMan</m:t>
                      </m:r>
                      <m:r>
                        <a:rPr lang="sr-Latn-RS" i="1">
                          <a:latin typeface="Cambria Math"/>
                          <a:ea typeface="Cambria Math"/>
                        </a:rPr>
                        <m:t>≡ </m:t>
                      </m:r>
                      <m:r>
                        <m:rPr>
                          <m:nor/>
                        </m:rPr>
                        <a:rPr lang="en-GB"/>
                        <m:t>Human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  <a:ea typeface="Cambria Math"/>
                        </a:rPr>
                        <m:t>¬</m:t>
                      </m:r>
                      <m:r>
                        <m:rPr>
                          <m:nor/>
                        </m:rPr>
                        <a:rPr lang="en-GB"/>
                        <m:t>Female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(∃</m:t>
                      </m:r>
                      <m:r>
                        <m:rPr>
                          <m:nor/>
                        </m:rPr>
                        <a:rPr lang="en-GB"/>
                        <m:t>married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a:rPr lang="sr-Latn-RS" i="1">
                          <a:latin typeface="Cambria Math"/>
                        </a:rPr>
                        <m:t>)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(∀</m:t>
                      </m:r>
                      <m:r>
                        <m:rPr>
                          <m:nor/>
                        </m:rPr>
                        <a:rPr lang="en-GB"/>
                        <m:t>hasChild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(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⊔</m:t>
                      </m:r>
                      <m:r>
                        <m:rPr>
                          <m:nor/>
                        </m:rPr>
                        <a:rPr lang="en-GB"/>
                        <m:t>Professor</m:t>
                      </m:r>
                      <m:r>
                        <m:rPr>
                          <m:nor/>
                        </m:rPr>
                        <a:rPr lang="en-GB"/>
                        <m:t>))</m:t>
                      </m:r>
                    </m:oMath>
                  </m:oMathPara>
                </a14:m>
                <a:endParaRPr lang="sr-Latn-RS" dirty="0"/>
              </a:p>
              <a:p>
                <a:pPr marL="0" indent="0">
                  <a:buNone/>
                </a:pPr>
                <a:r>
                  <a:rPr lang="sr-Latn-RS" b="1" dirty="0"/>
                  <a:t>ABox:</a:t>
                </a:r>
              </a:p>
              <a:p>
                <a:pPr marL="0" indent="0" algn="ctr">
                  <a:buNone/>
                </a:pPr>
                <a:r>
                  <a:rPr lang="en-GB" dirty="0" err="1"/>
                  <a:t>HappyMan</a:t>
                </a:r>
                <a:r>
                  <a:rPr lang="en-GB" i="1" dirty="0"/>
                  <a:t>(</a:t>
                </a:r>
                <a:r>
                  <a:rPr lang="en-GB" dirty="0"/>
                  <a:t>BOB</a:t>
                </a:r>
                <a:r>
                  <a:rPr lang="en-GB" i="1" dirty="0"/>
                  <a:t>)</a:t>
                </a:r>
                <a:r>
                  <a:rPr lang="sr-Latn-RS" i="1" dirty="0"/>
                  <a:t>, </a:t>
                </a:r>
                <a:r>
                  <a:rPr lang="en-GB" dirty="0" err="1"/>
                  <a:t>hasChild</a:t>
                </a:r>
                <a:r>
                  <a:rPr lang="en-GB" i="1" dirty="0"/>
                  <a:t>(</a:t>
                </a:r>
                <a:r>
                  <a:rPr lang="en-GB" dirty="0"/>
                  <a:t>BOB</a:t>
                </a:r>
                <a:r>
                  <a:rPr lang="en-GB" i="1" dirty="0"/>
                  <a:t>,</a:t>
                </a:r>
                <a:r>
                  <a:rPr lang="en-GB" dirty="0"/>
                  <a:t>MARY</a:t>
                </a:r>
                <a:r>
                  <a:rPr lang="en-GB" i="1" dirty="0"/>
                  <a:t>)</a:t>
                </a:r>
                <a:r>
                  <a:rPr lang="sr-Latn-RS" i="1" dirty="0"/>
                  <a:t>, </a:t>
                </a:r>
                <a:r>
                  <a:rPr lang="en-GB" dirty="0"/>
                  <a:t>￢Doctor</a:t>
                </a:r>
                <a:r>
                  <a:rPr lang="en-GB" i="1" dirty="0"/>
                  <a:t>(</a:t>
                </a:r>
                <a:r>
                  <a:rPr lang="en-GB" dirty="0"/>
                  <a:t>MARY</a:t>
                </a:r>
                <a:r>
                  <a:rPr lang="en-GB" i="1" dirty="0"/>
                  <a:t>)</a:t>
                </a:r>
                <a:r>
                  <a:rPr lang="sr-Latn-RS" i="1" dirty="0"/>
                  <a:t>, </a:t>
                </a:r>
                <a:r>
                  <a:rPr lang="en-GB" b="1" dirty="0"/>
                  <a:t>￢</a:t>
                </a:r>
                <a:r>
                  <a:rPr lang="sr-Latn-RS" b="1" dirty="0"/>
                  <a:t>Professor</a:t>
                </a:r>
                <a:r>
                  <a:rPr lang="en-GB" b="1" i="1" dirty="0"/>
                  <a:t>(</a:t>
                </a:r>
                <a:r>
                  <a:rPr lang="en-GB" b="1" dirty="0"/>
                  <a:t>MARY</a:t>
                </a:r>
                <a:r>
                  <a:rPr lang="en-GB" b="1" i="1" dirty="0"/>
                  <a:t>)</a:t>
                </a:r>
                <a:endParaRPr lang="en-GB" b="1" dirty="0"/>
              </a:p>
              <a:p>
                <a:pPr marL="0" indent="0">
                  <a:buNone/>
                </a:pPr>
                <a:endParaRPr lang="sr-Latn-RS" dirty="0"/>
              </a:p>
              <a:p>
                <a:pPr marL="0" indent="0">
                  <a:buNone/>
                </a:pPr>
                <a:r>
                  <a:rPr lang="sr-Latn-RS" dirty="0"/>
                  <a:t>U asetacioni deo Abox smo dodeli novu činjenicu </a:t>
                </a:r>
                <a:r>
                  <a:rPr lang="en-GB" dirty="0"/>
                  <a:t>￢</a:t>
                </a:r>
                <a:r>
                  <a:rPr lang="sr-Latn-RS" dirty="0"/>
                  <a:t>Professor</a:t>
                </a:r>
                <a:r>
                  <a:rPr lang="en-GB" i="1" dirty="0"/>
                  <a:t>(</a:t>
                </a:r>
                <a:r>
                  <a:rPr lang="en-GB" dirty="0"/>
                  <a:t>MARY</a:t>
                </a:r>
                <a:r>
                  <a:rPr lang="en-GB" i="1" dirty="0"/>
                  <a:t>)</a:t>
                </a:r>
                <a:endParaRPr lang="sr-Latn-RS" b="1" dirty="0"/>
              </a:p>
              <a:p>
                <a:pPr marL="0" indent="0">
                  <a:buNone/>
                </a:pPr>
                <a:r>
                  <a:rPr lang="sr-Latn-RS" u="sng" dirty="0"/>
                  <a:t>Rezonujemo</a:t>
                </a:r>
                <a:r>
                  <a:rPr lang="sr-Latn-RS" dirty="0"/>
                  <a:t> algoritmom konzistentnosti</a:t>
                </a:r>
                <a:endParaRPr lang="sr-Latn-RS" b="1" dirty="0"/>
              </a:p>
              <a:p>
                <a:pPr marL="0" indent="0">
                  <a:buNone/>
                </a:pPr>
                <a:endParaRPr lang="sr-Latn-RS" b="1" dirty="0"/>
              </a:p>
              <a:p>
                <a:pPr marL="0" indent="0">
                  <a:buNone/>
                </a:pPr>
                <a:r>
                  <a:rPr lang="sr-Latn-RS" b="1" dirty="0"/>
                  <a:t>Zaključak:</a:t>
                </a:r>
                <a:r>
                  <a:rPr lang="sr-Latn-RS" dirty="0"/>
                  <a:t> Baza znanja koja sadrži </a:t>
                </a:r>
                <a:r>
                  <a:rPr lang="en-US" dirty="0"/>
                  <a:t>4</a:t>
                </a:r>
                <a:r>
                  <a:rPr lang="sr-Latn-RS" dirty="0"/>
                  <a:t> činjenice i opis koncepta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/>
                      <m:t>HappyMan</m:t>
                    </m:r>
                    <m:r>
                      <a:rPr lang="sr-Latn-RS" i="1">
                        <a:latin typeface="Cambria Math"/>
                      </a:rPr>
                      <m:t> </m:t>
                    </m:r>
                  </m:oMath>
                </a14:m>
                <a:r>
                  <a:rPr lang="sr-Latn-RS" dirty="0"/>
                  <a:t>je nekonzistentna, proveravamo konzistentnos ABox u odnosu na TBox</a:t>
                </a:r>
              </a:p>
              <a:p>
                <a:pPr marL="0" indent="0">
                  <a:buNone/>
                </a:pPr>
                <a:endParaRPr lang="sr-Latn-RS" dirty="0"/>
              </a:p>
              <a:p>
                <a:pPr marL="0" indent="0">
                  <a:buNone/>
                </a:pPr>
                <a:r>
                  <a:rPr lang="sr-Latn-RS" dirty="0"/>
                  <a:t>Rezonuje koristeći TBox i ABox</a:t>
                </a:r>
                <a:endParaRPr lang="sr-Latn-R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5105400"/>
              </a:xfrm>
              <a:blipFill rotWithShape="1">
                <a:blip r:embed="rId2"/>
                <a:stretch>
                  <a:fillRect l="-714" t="-1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65177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Zahtevi od DL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sr-Latn-RS" dirty="0"/>
              <a:t>Da bi se osiguralo razumno i prediktivno po</a:t>
            </a:r>
            <a:r>
              <a:rPr lang="en-US" dirty="0"/>
              <a:t>n</a:t>
            </a:r>
            <a:r>
              <a:rPr lang="sr-Latn-RS" dirty="0"/>
              <a:t>ašanje DL sistema, svi problemi koji se rešava trebaju da budu </a:t>
            </a:r>
            <a:r>
              <a:rPr lang="sr-Latn-RS" b="1" dirty="0"/>
              <a:t>odlučivi (decidable)</a:t>
            </a:r>
          </a:p>
          <a:p>
            <a:r>
              <a:rPr lang="sr-Latn-RS" dirty="0"/>
              <a:t>Da bi DL sistemi bili upotrebljivi u realnim situacijama problemi koji se rešavaju trebaju da budu </a:t>
            </a:r>
            <a:r>
              <a:rPr lang="sr-Latn-RS" b="1" dirty="0"/>
              <a:t>niske složenosti</a:t>
            </a:r>
          </a:p>
          <a:p>
            <a:pPr lvl="1"/>
            <a:r>
              <a:rPr lang="sr-Latn-RS" dirty="0"/>
              <a:t>Posledica je da se moraju uvodi ograničenja u ekspresivnost DL sistema</a:t>
            </a:r>
          </a:p>
          <a:p>
            <a:pPr lvl="1"/>
            <a:r>
              <a:rPr lang="sr-Latn-RS" dirty="0"/>
              <a:t>Ako su ograničenja prevelika, opisi relevantnih ideja iz domena primene više ne mogu da izraze</a:t>
            </a:r>
          </a:p>
          <a:p>
            <a:r>
              <a:rPr lang="sr-Latn-RS" dirty="0"/>
              <a:t>DL sistemi moraju da budu dovoljno ekspresivni da bi mogli da se koriste za opis kompletnog domena primene</a:t>
            </a:r>
          </a:p>
          <a:p>
            <a:r>
              <a:rPr lang="sr-Latn-RS" dirty="0"/>
              <a:t>Potrebno je napraviti dobar </a:t>
            </a:r>
            <a:r>
              <a:rPr lang="en-US" dirty="0"/>
              <a:t>trade-off</a:t>
            </a:r>
            <a:r>
              <a:rPr lang="sr-Latn-RS" dirty="0"/>
              <a:t> između ekspesivnosti i složenosti problema</a:t>
            </a:r>
          </a:p>
          <a:p>
            <a:r>
              <a:rPr lang="sr-Latn-RS" dirty="0"/>
              <a:t>Postoje mnoga proširenja osnovnih DL sistema koja nisu iz domena logike prvog reda</a:t>
            </a:r>
          </a:p>
          <a:p>
            <a:pPr lvl="1"/>
            <a:r>
              <a:rPr lang="sr-Latn-RS" dirty="0"/>
              <a:t>DL sa Modalnim i temporalnim operatorima</a:t>
            </a:r>
          </a:p>
          <a:p>
            <a:pPr lvl="1"/>
            <a:r>
              <a:rPr lang="sr-Latn-RS" dirty="0"/>
              <a:t>Fazi DL</a:t>
            </a:r>
          </a:p>
          <a:p>
            <a:pPr lvl="1"/>
            <a:r>
              <a:rPr lang="sr-Latn-RS" dirty="0"/>
              <a:t>Probabilističke DL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392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dirty="0"/>
              <a:t>Primer pravila</a:t>
            </a:r>
            <a:r>
              <a:rPr lang="en-GB" sz="3200" dirty="0"/>
              <a:t> </a:t>
            </a:r>
            <a:r>
              <a:rPr lang="sr-Latn-RS" sz="3200" dirty="0"/>
              <a:t>(disjunkcija)</a:t>
            </a:r>
            <a:endParaRPr lang="el-GR" sz="3200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8215" y="1814514"/>
            <a:ext cx="8487508" cy="4268787"/>
          </a:xfrm>
        </p:spPr>
        <p:txBody>
          <a:bodyPr>
            <a:normAutofit/>
          </a:bodyPr>
          <a:lstStyle/>
          <a:p>
            <a:pPr eaLnBrk="1" hangingPunct="1"/>
            <a:r>
              <a:rPr lang="sr-Latn-RS" dirty="0"/>
              <a:t>Pretpostavimo da je u radnoj memoriji sadržaj</a:t>
            </a:r>
            <a:endParaRPr lang="en-US" dirty="0"/>
          </a:p>
          <a:p>
            <a:pPr lvl="1" eaLnBrk="1" hangingPunct="1"/>
            <a:r>
              <a:rPr lang="en-US" dirty="0"/>
              <a:t>(bill </a:t>
            </a:r>
            <a:r>
              <a:rPr lang="en-US" dirty="0">
                <a:sym typeface="Symbol" pitchFamily="18" charset="2"/>
              </a:rPr>
              <a:t> name mortgage  status due  amount 700)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dirty="0"/>
              <a:t>	(bill </a:t>
            </a:r>
            <a:r>
              <a:rPr lang="en-US" dirty="0">
                <a:sym typeface="Symbol" pitchFamily="18" charset="2"/>
              </a:rPr>
              <a:t> name electric  status </a:t>
            </a:r>
            <a:r>
              <a:rPr lang="en-US" dirty="0" err="1">
                <a:sym typeface="Symbol" pitchFamily="18" charset="2"/>
              </a:rPr>
              <a:t>over_due</a:t>
            </a:r>
            <a:r>
              <a:rPr lang="en-US" dirty="0">
                <a:sym typeface="Symbol" pitchFamily="18" charset="2"/>
              </a:rPr>
              <a:t>  amount 200)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dirty="0">
                <a:sym typeface="Symbol" pitchFamily="18" charset="2"/>
              </a:rPr>
              <a:t> 	(bill  name water  status </a:t>
            </a:r>
            <a:r>
              <a:rPr lang="en-US" dirty="0" err="1">
                <a:sym typeface="Symbol" pitchFamily="18" charset="2"/>
              </a:rPr>
              <a:t>not_due</a:t>
            </a:r>
            <a:r>
              <a:rPr lang="en-US" dirty="0">
                <a:sym typeface="Symbol" pitchFamily="18" charset="2"/>
              </a:rPr>
              <a:t>  amount 50) (account  name checking  balance </a:t>
            </a:r>
            <a:r>
              <a:rPr lang="en-US" dirty="0">
                <a:solidFill>
                  <a:srgbClr val="FF0000"/>
                </a:solidFill>
                <a:sym typeface="Symbol" pitchFamily="18" charset="2"/>
              </a:rPr>
              <a:t>8</a:t>
            </a:r>
            <a:r>
              <a:rPr lang="sr-Latn-RS" dirty="0">
                <a:solidFill>
                  <a:srgbClr val="FF0000"/>
                </a:solidFill>
                <a:sym typeface="Symbol" pitchFamily="18" charset="2"/>
              </a:rPr>
              <a:t>0</a:t>
            </a:r>
            <a:r>
              <a:rPr lang="en-US" dirty="0">
                <a:solidFill>
                  <a:srgbClr val="FF0000"/>
                </a:solidFill>
                <a:sym typeface="Symbol" pitchFamily="18" charset="2"/>
              </a:rPr>
              <a:t>0</a:t>
            </a:r>
            <a:r>
              <a:rPr lang="en-US" dirty="0">
                <a:sym typeface="Symbol" pitchFamily="18" charset="2"/>
              </a:rPr>
              <a:t>)</a:t>
            </a:r>
          </a:p>
          <a:p>
            <a:r>
              <a:rPr lang="sr-Latn-RS" dirty="0">
                <a:sym typeface="Symbol" pitchFamily="18" charset="2"/>
              </a:rPr>
              <a:t>Koliko puta će se pravila dodati u agendu</a:t>
            </a:r>
            <a:r>
              <a:rPr lang="en-US" dirty="0">
                <a:sym typeface="Symbol" pitchFamily="18" charset="2"/>
              </a:rPr>
              <a:t>?</a:t>
            </a:r>
            <a:endParaRPr lang="sr-Latn-RS" dirty="0">
              <a:sym typeface="Symbol" pitchFamily="18" charset="2"/>
            </a:endParaRPr>
          </a:p>
          <a:p>
            <a:pPr eaLnBrk="1" hangingPunct="1"/>
            <a:r>
              <a:rPr lang="sr-Latn-RS" dirty="0">
                <a:sym typeface="Symbol" pitchFamily="18" charset="2"/>
              </a:rPr>
              <a:t>Koliko puta će se pravila aktivirati</a:t>
            </a:r>
            <a:r>
              <a:rPr lang="en-US" dirty="0">
                <a:sym typeface="Symbol" pitchFamily="18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98331736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Istorija razvoja deskriptivne logike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Gruba klasifikacija u faze</a:t>
            </a:r>
          </a:p>
          <a:p>
            <a:r>
              <a:rPr lang="sr-Latn-RS" dirty="0"/>
              <a:t>Faza 0 (1965-1980)</a:t>
            </a:r>
          </a:p>
          <a:p>
            <a:pPr lvl="1"/>
            <a:r>
              <a:rPr lang="sr-Latn-RS" dirty="0"/>
              <a:t>Pre nastanka deskriptivne logike</a:t>
            </a:r>
          </a:p>
          <a:p>
            <a:pPr lvl="1"/>
            <a:r>
              <a:rPr lang="sr-Latn-RS" dirty="0"/>
              <a:t>Uvođenje i dominantno koriščenje semantičkih mreža i frejmova za predstavu znanja na struktuiran način</a:t>
            </a:r>
          </a:p>
          <a:p>
            <a:pPr lvl="1"/>
            <a:r>
              <a:rPr lang="sr-Latn-RS" dirty="0"/>
              <a:t>Kitika - Nedostatak formalne semantike</a:t>
            </a:r>
          </a:p>
          <a:p>
            <a:pPr lvl="1"/>
            <a:r>
              <a:rPr lang="sr-Latn-RS" dirty="0"/>
              <a:t>Ovaj problem je prevaziđen Brahmanovim </a:t>
            </a:r>
            <a:r>
              <a:rPr lang="sr-Latn-RS" i="1" dirty="0"/>
              <a:t>struktuiranim mrežama nasleđivanja</a:t>
            </a:r>
            <a:r>
              <a:rPr lang="sr-Latn-RS" dirty="0"/>
              <a:t> koje su korišćenje u sistemu KL-ONE, prvom DL sistemu</a:t>
            </a:r>
          </a:p>
          <a:p>
            <a:pPr lvl="2"/>
            <a:r>
              <a:rPr lang="sr-Latn-RS" dirty="0"/>
              <a:t>Prevaziđu semantičku nejasnost u semantičkim mrežama i da ekspicitno reprezentuju koncepualne informacije kroz struktuiranu mrežu nasleđivanja 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123712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Istorija razvoja deskriptivne logike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r-Latn-RS" dirty="0"/>
              <a:t>Faza 1 (1980-1990)</a:t>
            </a:r>
          </a:p>
          <a:p>
            <a:pPr lvl="1"/>
            <a:r>
              <a:rPr lang="sr-Latn-RS" dirty="0"/>
              <a:t>Naglasak na implementacijama DL sistema</a:t>
            </a:r>
          </a:p>
          <a:p>
            <a:pPr lvl="2"/>
            <a:r>
              <a:rPr lang="en-GB" dirty="0"/>
              <a:t>KL-ONE, K-REP, KRYPTON, BACK, LOOM</a:t>
            </a:r>
            <a:endParaRPr lang="sr-Latn-RS" dirty="0"/>
          </a:p>
          <a:p>
            <a:pPr lvl="1"/>
            <a:r>
              <a:rPr lang="sr-Latn-RS" dirty="0"/>
              <a:t>Ovi sistemi </a:t>
            </a:r>
          </a:p>
          <a:p>
            <a:pPr lvl="2"/>
            <a:r>
              <a:rPr lang="sr-Latn-RS" dirty="0"/>
              <a:t>koriste </a:t>
            </a:r>
            <a:r>
              <a:rPr lang="sr-Latn-RS" i="1" dirty="0"/>
              <a:t>algoritme strukturnog obuhvatanja</a:t>
            </a:r>
            <a:r>
              <a:rPr lang="sr-Latn-RS" dirty="0"/>
              <a:t> (</a:t>
            </a:r>
            <a:r>
              <a:rPr lang="en-GB" i="1" dirty="0"/>
              <a:t>structural </a:t>
            </a:r>
            <a:r>
              <a:rPr lang="en-GB" i="1" dirty="0" err="1"/>
              <a:t>subsumption</a:t>
            </a:r>
            <a:r>
              <a:rPr lang="en-GB" i="1" dirty="0"/>
              <a:t> algorithms</a:t>
            </a:r>
            <a:r>
              <a:rPr lang="sr-Latn-RS" dirty="0"/>
              <a:t>)</a:t>
            </a:r>
          </a:p>
          <a:p>
            <a:pPr lvl="2"/>
            <a:r>
              <a:rPr lang="sr-Latn-RS" dirty="0"/>
              <a:t>Algoritmi prvo normalizuju deskripcije koncepata i zatim rekurzivno porede sintaksičke strukture normalizovanih deskripcija koncepata</a:t>
            </a:r>
          </a:p>
          <a:p>
            <a:pPr lvl="2"/>
            <a:r>
              <a:rPr lang="sr-Latn-RS" dirty="0"/>
              <a:t>Algoritmi su relativno efikasni, polinomijalna kompleksnost</a:t>
            </a:r>
          </a:p>
          <a:p>
            <a:pPr lvl="2"/>
            <a:r>
              <a:rPr lang="sr-Latn-RS" dirty="0"/>
              <a:t>Kompletni su samo za neekspresivne deskriptivne logike</a:t>
            </a:r>
          </a:p>
          <a:p>
            <a:pPr lvl="3"/>
            <a:r>
              <a:rPr lang="sr-Latn-RS" dirty="0"/>
              <a:t>Za ekspresivnije logike ne mogu da detektuju sve relacije obuhvatanja/instanciranja</a:t>
            </a:r>
          </a:p>
          <a:p>
            <a:pPr lvl="1"/>
            <a:r>
              <a:rPr lang="sr-Latn-RS" dirty="0"/>
              <a:t>Tokom ove faze kreirane su prve formalne logičke semantike za formalizame reprezentacije znanja</a:t>
            </a:r>
          </a:p>
          <a:p>
            <a:pPr lvl="2"/>
            <a:r>
              <a:rPr lang="sr-Latn-RS" dirty="0"/>
              <a:t>unapređuje složenost rezonovanje u DL sistema</a:t>
            </a:r>
          </a:p>
          <a:p>
            <a:pPr lvl="1"/>
            <a:r>
              <a:rPr lang="sr-Latn-RS" dirty="0"/>
              <a:t>Prvi DL sistem koji se koristio u industriji – CLASSIC – sa pažiljivo „skrojenom“ ekspresivnošću DL</a:t>
            </a: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69772452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Istorija razvoja deskriptivne logike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/>
              <a:t>Faza 2 (1990-1995)</a:t>
            </a:r>
          </a:p>
          <a:p>
            <a:pPr lvl="1"/>
            <a:r>
              <a:rPr lang="sr-Latn-RS" dirty="0"/>
              <a:t>Uvođenje nove algoritamske paradigme u DL - </a:t>
            </a:r>
            <a:r>
              <a:rPr lang="en-GB" i="1" dirty="0"/>
              <a:t>tableau </a:t>
            </a:r>
            <a:r>
              <a:rPr lang="sr-Latn-RS" dirty="0"/>
              <a:t>algoritmi</a:t>
            </a:r>
          </a:p>
          <a:p>
            <a:pPr lvl="2"/>
            <a:r>
              <a:rPr lang="sr-Latn-RS" dirty="0"/>
              <a:t>Algoritmi rade na propoziciono zatvorenim DL (DL sa Bulovim operatorima)</a:t>
            </a:r>
          </a:p>
          <a:p>
            <a:pPr lvl="2"/>
            <a:r>
              <a:rPr lang="sr-Latn-RS" dirty="0"/>
              <a:t>Algoritmi omogućuju komletnost čak i za vrlo ekspresivne deskriptivne logike</a:t>
            </a:r>
          </a:p>
          <a:p>
            <a:pPr lvl="2"/>
            <a:r>
              <a:rPr lang="en-GB" i="1" dirty="0"/>
              <a:t>tableau </a:t>
            </a:r>
            <a:r>
              <a:rPr lang="sr-Latn-RS" dirty="0"/>
              <a:t>algoritmi proveravaju konzistentnost baze znanja tako što pokušavaju da konstruišu model baze znanja na osnovu strukturne dekompozicije koncepata iz baze znanja </a:t>
            </a:r>
          </a:p>
          <a:p>
            <a:pPr lvl="3"/>
            <a:r>
              <a:rPr lang="sr-Latn-RS" dirty="0"/>
              <a:t>Pritom se rezonuju se nova ograničenja za elemenate modela baze znanja </a:t>
            </a:r>
          </a:p>
          <a:p>
            <a:pPr lvl="2"/>
            <a:r>
              <a:rPr lang="sr-Latn-RS" dirty="0"/>
              <a:t>Algoritam se zaustavlja:</a:t>
            </a:r>
          </a:p>
          <a:p>
            <a:pPr lvl="3"/>
            <a:r>
              <a:rPr lang="sr-Latn-RS" dirty="0"/>
              <a:t>Ako su svi pokušaji da se kreira model baze znanja neuspeli tj. algoritam je naišao na nekonzistentnosti (kontradikcije)</a:t>
            </a:r>
          </a:p>
          <a:p>
            <a:pPr lvl="3"/>
            <a:r>
              <a:rPr lang="sr-Latn-RS" dirty="0"/>
              <a:t>Ili ako je uspešno kreiran model baze znanja tj. došao do „kanoničnog“ modela</a:t>
            </a:r>
          </a:p>
          <a:p>
            <a:pPr lvl="2"/>
            <a:r>
              <a:rPr lang="sr-Latn-RS" dirty="0"/>
              <a:t>U propoziciono zatvorenim DL obuhvatanje i instanciranje mogu da se svedu na problem konzistetnosti</a:t>
            </a:r>
          </a:p>
          <a:p>
            <a:pPr lvl="3"/>
            <a:r>
              <a:rPr lang="en-GB" b="1" i="1" dirty="0"/>
              <a:t>tableau</a:t>
            </a:r>
            <a:r>
              <a:rPr lang="en-GB" i="1" dirty="0"/>
              <a:t> </a:t>
            </a:r>
            <a:r>
              <a:rPr lang="sr-Latn-RS" b="1" dirty="0"/>
              <a:t>agoritmom može da se reše probleme obuhvatanja i instanciranja te je on dovoljan za implementaciju DL sistema</a:t>
            </a:r>
          </a:p>
          <a:p>
            <a:pPr lvl="1"/>
            <a:r>
              <a:rPr lang="sr-Latn-RS" dirty="0"/>
              <a:t>Implementacija prvih </a:t>
            </a:r>
            <a:r>
              <a:rPr lang="en-GB" b="1" i="1" dirty="0"/>
              <a:t>tableau</a:t>
            </a:r>
            <a:r>
              <a:rPr lang="en-GB" i="1" dirty="0"/>
              <a:t> </a:t>
            </a:r>
            <a:r>
              <a:rPr lang="sr-Latn-RS" dirty="0"/>
              <a:t>zasnovanih DL sistema - </a:t>
            </a:r>
            <a:r>
              <a:rPr lang="en-GB" dirty="0"/>
              <a:t>KRIS </a:t>
            </a:r>
            <a:r>
              <a:rPr lang="sr-Latn-RS" dirty="0"/>
              <a:t>i</a:t>
            </a:r>
            <a:r>
              <a:rPr lang="en-GB" dirty="0"/>
              <a:t> CRACK</a:t>
            </a:r>
            <a:endParaRPr lang="sr-Latn-RS" dirty="0"/>
          </a:p>
          <a:p>
            <a:pPr lvl="2"/>
            <a:r>
              <a:rPr lang="sr-Latn-RS" dirty="0"/>
              <a:t>Prihvatljivo ponašanje sistema čak i kada je kompleksnost veća od polinomijalne</a:t>
            </a:r>
          </a:p>
          <a:p>
            <a:pPr lvl="1"/>
            <a:r>
              <a:rPr lang="sr-Latn-RS" dirty="0"/>
              <a:t>Identifikovanje srodnosti DL sa modalnim logikama</a:t>
            </a:r>
          </a:p>
        </p:txBody>
      </p:sp>
    </p:spTree>
    <p:extLst>
      <p:ext uri="{BB962C8B-B14F-4D97-AF65-F5344CB8AC3E}">
        <p14:creationId xmlns:p14="http://schemas.microsoft.com/office/powerpoint/2010/main" val="76873627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Istorija razvoja deskriptivne logike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Faza 3 (1995-2000)</a:t>
            </a:r>
          </a:p>
          <a:p>
            <a:pPr lvl="1"/>
            <a:r>
              <a:rPr lang="sr-Latn-RS" dirty="0"/>
              <a:t>Razvoj procedura rezonovanja za vrlo ekspresivne DL, koje se zasnivaju na tablo (tabelau) algoritmu ili na prevođenju u modalne logike</a:t>
            </a:r>
          </a:p>
          <a:p>
            <a:pPr lvl="1"/>
            <a:r>
              <a:rPr lang="sr-Latn-RS" dirty="0"/>
              <a:t>Visoko-optimizovani DL sistemi (FaCT, RACE, DLP) upotrebljivi za (neke) velike baze znanja</a:t>
            </a:r>
          </a:p>
          <a:p>
            <a:pPr lvl="1"/>
            <a:r>
              <a:rPr lang="sr-Latn-RS" dirty="0"/>
              <a:t>Naglasak ove faze je na upotrebi deskriptivnih logika u oblasti baza podataka (rezonovanje o shemama, optimizacija upita, integracija) </a:t>
            </a: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09857595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Istorija razvoja deskriptivne logike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Faza 4 (2000-...)</a:t>
            </a:r>
          </a:p>
          <a:p>
            <a:pPr lvl="1"/>
            <a:r>
              <a:rPr lang="sr-Latn-RS" dirty="0"/>
              <a:t>Primena ostvarenih rezultata iz prethodnih faza sa ciljem da se izgrade industrijski DL sistemi koji imaju veoma ekspresivnu deskiptivnu logiku</a:t>
            </a:r>
          </a:p>
          <a:p>
            <a:pPr lvl="1"/>
            <a:r>
              <a:rPr lang="sr-Latn-RS" dirty="0"/>
              <a:t>Primena</a:t>
            </a:r>
          </a:p>
          <a:p>
            <a:pPr lvl="2"/>
            <a:r>
              <a:rPr lang="sr-Latn-RS" dirty="0"/>
              <a:t>Semantički Web</a:t>
            </a:r>
          </a:p>
          <a:p>
            <a:pPr lvl="2"/>
            <a:r>
              <a:rPr lang="sr-Latn-RS" dirty="0"/>
              <a:t>Predstavljanje znanja i integracija u složenim medicinskim i bio-informatičkim sistemima</a:t>
            </a: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24179786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i="1" dirty="0">
                <a:latin typeface="Monotype Corsiva" panose="03010101010201010101" pitchFamily="66" charset="0"/>
              </a:rPr>
              <a:t>ALC</a:t>
            </a:r>
            <a:endParaRPr lang="en-GB" dirty="0">
              <a:latin typeface="Monotype Corsiva" panose="03010101010201010101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Skraćeno od </a:t>
            </a:r>
            <a:r>
              <a:rPr lang="en-GB" b="1" i="1" dirty="0">
                <a:latin typeface="Monotype Corsiva" panose="03010101010201010101" pitchFamily="66" charset="0"/>
              </a:rPr>
              <a:t>A</a:t>
            </a:r>
            <a:r>
              <a:rPr lang="en-GB" dirty="0"/>
              <a:t>ttributive concept </a:t>
            </a:r>
            <a:r>
              <a:rPr lang="en-GB" b="1" i="1" dirty="0">
                <a:latin typeface="Monotype Corsiva" panose="03010101010201010101" pitchFamily="66" charset="0"/>
              </a:rPr>
              <a:t>L</a:t>
            </a:r>
            <a:r>
              <a:rPr lang="en-GB" dirty="0"/>
              <a:t>anguage with </a:t>
            </a:r>
            <a:r>
              <a:rPr lang="en-GB" b="1" i="1" dirty="0">
                <a:latin typeface="Monotype Corsiva" panose="03010101010201010101" pitchFamily="66" charset="0"/>
              </a:rPr>
              <a:t>C</a:t>
            </a:r>
            <a:r>
              <a:rPr lang="en-GB" dirty="0"/>
              <a:t>omplements</a:t>
            </a:r>
            <a:endParaRPr lang="en-US" i="1" dirty="0">
              <a:latin typeface="Monotype Corsiva" panose="03010101010201010101" pitchFamily="66" charset="0"/>
            </a:endParaRPr>
          </a:p>
          <a:p>
            <a:r>
              <a:rPr lang="sr-Latn-RS" i="1" dirty="0">
                <a:latin typeface="Monotype Corsiva" panose="03010101010201010101" pitchFamily="66" charset="0"/>
              </a:rPr>
              <a:t>ALC</a:t>
            </a:r>
            <a:r>
              <a:rPr lang="sr-Latn-RS" dirty="0"/>
              <a:t> je primer bazičnog DL jezika</a:t>
            </a:r>
          </a:p>
          <a:p>
            <a:r>
              <a:rPr lang="sr-Latn-RS" dirty="0"/>
              <a:t>Deskriptivna logka koja podržava:</a:t>
            </a:r>
          </a:p>
          <a:p>
            <a:pPr lvl="1"/>
            <a:r>
              <a:rPr lang="sr-Latn-RS" dirty="0"/>
              <a:t>konjunkciju</a:t>
            </a:r>
            <a:r>
              <a:rPr lang="en-GB" dirty="0"/>
              <a:t>, </a:t>
            </a:r>
            <a:endParaRPr lang="sr-Latn-RS" dirty="0"/>
          </a:p>
          <a:p>
            <a:pPr lvl="1"/>
            <a:r>
              <a:rPr lang="sr-Latn-RS" dirty="0"/>
              <a:t>disjunkciju</a:t>
            </a:r>
            <a:r>
              <a:rPr lang="en-GB" dirty="0"/>
              <a:t>, </a:t>
            </a:r>
            <a:endParaRPr lang="sr-Latn-RS" dirty="0"/>
          </a:p>
          <a:p>
            <a:pPr lvl="1"/>
            <a:r>
              <a:rPr lang="sr-Latn-RS" dirty="0"/>
              <a:t>negaciju</a:t>
            </a:r>
            <a:r>
              <a:rPr lang="en-GB" dirty="0"/>
              <a:t>, </a:t>
            </a:r>
            <a:endParaRPr lang="sr-Latn-RS" dirty="0"/>
          </a:p>
          <a:p>
            <a:pPr lvl="1"/>
            <a:r>
              <a:rPr lang="sr-Latn-RS" dirty="0"/>
              <a:t>egzistencijalna ograničenja (∃r.C)</a:t>
            </a:r>
            <a:endParaRPr lang="en-GB" dirty="0"/>
          </a:p>
          <a:p>
            <a:pPr lvl="1"/>
            <a:r>
              <a:rPr lang="sr-Latn-RS" dirty="0"/>
              <a:t>ograničenja vrednosti </a:t>
            </a:r>
            <a:r>
              <a:rPr lang="en-GB" dirty="0"/>
              <a:t>∀</a:t>
            </a:r>
            <a:r>
              <a:rPr lang="en-GB" i="1" dirty="0" err="1"/>
              <a:t>r.C</a:t>
            </a:r>
            <a:endParaRPr lang="sr-Latn-RS" i="1" dirty="0"/>
          </a:p>
          <a:p>
            <a:pPr lvl="1"/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59090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Sintaksa kostrukta </a:t>
            </a:r>
            <a:r>
              <a:rPr lang="sr-Latn-RS" i="1" dirty="0">
                <a:latin typeface="Monotype Corsiva" panose="03010101010201010101" pitchFamily="66" charset="0"/>
              </a:rPr>
              <a:t>ALC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70037"/>
                <a:ext cx="8229600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r-Latn-RS" dirty="0"/>
                  <a:t>Def: Neka su </a:t>
                </a:r>
                <a:r>
                  <a:rPr lang="en-GB" i="1" dirty="0"/>
                  <a:t>N</a:t>
                </a:r>
                <a:r>
                  <a:rPr lang="en-GB" i="1" baseline="-25000" dirty="0"/>
                  <a:t>C</a:t>
                </a:r>
                <a:r>
                  <a:rPr lang="en-GB" i="1" dirty="0"/>
                  <a:t> </a:t>
                </a:r>
                <a:r>
                  <a:rPr lang="sr-Latn-RS" dirty="0"/>
                  <a:t>skup naziva koncepata</a:t>
                </a:r>
                <a:r>
                  <a:rPr lang="sr-Latn-RS" i="1" dirty="0"/>
                  <a:t> </a:t>
                </a:r>
                <a:r>
                  <a:rPr lang="sr-Latn-RS" dirty="0"/>
                  <a:t>i</a:t>
                </a:r>
                <a:r>
                  <a:rPr lang="en-GB" i="1" dirty="0"/>
                  <a:t> N</a:t>
                </a:r>
                <a:r>
                  <a:rPr lang="en-GB" i="1" baseline="-25000" dirty="0"/>
                  <a:t>R</a:t>
                </a:r>
                <a:r>
                  <a:rPr lang="en-GB" i="1" dirty="0"/>
                  <a:t> </a:t>
                </a:r>
                <a:r>
                  <a:rPr lang="sr-Latn-RS" dirty="0"/>
                  <a:t>skup naziva rola. Skup </a:t>
                </a:r>
                <a:r>
                  <a:rPr lang="sr-Latn-RS" i="1" dirty="0">
                    <a:latin typeface="Monotype Corsiva" panose="03010101010201010101" pitchFamily="66" charset="0"/>
                  </a:rPr>
                  <a:t>ALC </a:t>
                </a:r>
                <a:r>
                  <a:rPr lang="sr-Latn-RS" dirty="0"/>
                  <a:t>deskripcija koncepata je najmanji skup takav da je: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sr-Latn-RS" dirty="0"/>
                  <a:t>T</a:t>
                </a:r>
                <a:r>
                  <a:rPr lang="en-GB" dirty="0"/>
                  <a:t> , ⊥, </a:t>
                </a:r>
                <a:r>
                  <a:rPr lang="sr-Latn-RS" dirty="0"/>
                  <a:t>i svaki naziv koncepta A </a:t>
                </a:r>
                <a:r>
                  <a:rPr lang="en-GB" dirty="0"/>
                  <a:t>∈ </a:t>
                </a:r>
                <a:r>
                  <a:rPr lang="en-GB" i="1" dirty="0"/>
                  <a:t>N</a:t>
                </a:r>
                <a:r>
                  <a:rPr lang="en-GB" i="1" baseline="-25000" dirty="0"/>
                  <a:t>C  </a:t>
                </a:r>
                <a:r>
                  <a:rPr lang="en-GB" dirty="0"/>
                  <a:t>je </a:t>
                </a:r>
                <a:r>
                  <a:rPr lang="en-GB" dirty="0" err="1"/>
                  <a:t>ujedno</a:t>
                </a:r>
                <a:r>
                  <a:rPr lang="en-GB" dirty="0"/>
                  <a:t> </a:t>
                </a:r>
                <a:r>
                  <a:rPr lang="en-GB" dirty="0" err="1"/>
                  <a:t>i</a:t>
                </a:r>
                <a:r>
                  <a:rPr lang="en-GB" dirty="0"/>
                  <a:t> </a:t>
                </a:r>
                <a:r>
                  <a:rPr lang="sr-Latn-RS" i="1" dirty="0">
                    <a:latin typeface="Monotype Corsiva" panose="03010101010201010101" pitchFamily="66" charset="0"/>
                  </a:rPr>
                  <a:t>ALC </a:t>
                </a:r>
                <a:r>
                  <a:rPr lang="sr-Latn-RS" dirty="0"/>
                  <a:t>deskripcija koncepta</a:t>
                </a:r>
                <a:r>
                  <a:rPr lang="en-GB" dirty="0"/>
                  <a:t>,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sr-Latn-RS" dirty="0"/>
                  <a:t>Ako su </a:t>
                </a:r>
                <a:r>
                  <a:rPr lang="en-GB" i="1" dirty="0"/>
                  <a:t>C </a:t>
                </a:r>
                <a:r>
                  <a:rPr lang="sr-Latn-RS" dirty="0"/>
                  <a:t>i</a:t>
                </a:r>
                <a:r>
                  <a:rPr lang="en-GB" i="1" dirty="0"/>
                  <a:t> D </a:t>
                </a:r>
                <a:r>
                  <a:rPr lang="sr-Latn-RS" i="1" dirty="0">
                    <a:latin typeface="Monotype Corsiva" panose="03010101010201010101" pitchFamily="66" charset="0"/>
                  </a:rPr>
                  <a:t>ALC </a:t>
                </a:r>
                <a:r>
                  <a:rPr lang="sr-Latn-RS" dirty="0"/>
                  <a:t>deskripcije koncepata i</a:t>
                </a:r>
                <a:r>
                  <a:rPr lang="en-GB" i="1" dirty="0"/>
                  <a:t> r </a:t>
                </a:r>
                <a:r>
                  <a:rPr lang="en-GB" dirty="0"/>
                  <a:t>∈ </a:t>
                </a:r>
                <a:r>
                  <a:rPr lang="en-GB" i="1" dirty="0"/>
                  <a:t>N</a:t>
                </a:r>
                <a:r>
                  <a:rPr lang="en-GB" i="1" baseline="-25000" dirty="0"/>
                  <a:t>R</a:t>
                </a:r>
                <a:r>
                  <a:rPr lang="en-GB" dirty="0"/>
                  <a:t>, </a:t>
                </a:r>
                <a:r>
                  <a:rPr lang="sr-Latn-RS" dirty="0"/>
                  <a:t>onda su </a:t>
                </a:r>
                <a:r>
                  <a:rPr lang="en-US" dirty="0"/>
                  <a:t>konstrukcije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i="1" dirty="0"/>
                      <m:t>C</m:t>
                    </m:r>
                    <m:r>
                      <a:rPr lang="sr-Latn-RS" i="1" smtClean="0">
                        <a:latin typeface="Cambria Math"/>
                        <a:ea typeface="Cambria Math"/>
                      </a:rPr>
                      <m:t>⊓</m:t>
                    </m:r>
                    <m:r>
                      <m:rPr>
                        <m:nor/>
                      </m:rPr>
                      <a:rPr lang="en-GB" i="1" dirty="0"/>
                      <m:t>D</m:t>
                    </m:r>
                  </m:oMath>
                </a14:m>
                <a:r>
                  <a:rPr lang="sr-Latn-RS" dirty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i="1" dirty="0"/>
                      <m:t>C</m:t>
                    </m:r>
                    <m:r>
                      <a:rPr lang="sr-Latn-RS" i="1" smtClean="0">
                        <a:latin typeface="Cambria Math"/>
                        <a:ea typeface="Cambria Math"/>
                      </a:rPr>
                      <m:t>⊔</m:t>
                    </m:r>
                    <m:r>
                      <m:rPr>
                        <m:nor/>
                      </m:rPr>
                      <a:rPr lang="en-GB" i="1" dirty="0"/>
                      <m:t>D</m:t>
                    </m:r>
                  </m:oMath>
                </a14:m>
                <a:r>
                  <a:rPr lang="en-GB" dirty="0"/>
                  <a:t>,</a:t>
                </a:r>
                <a:r>
                  <a:rPr lang="nn-NO" i="1" dirty="0"/>
                  <a:t> ¬</a:t>
                </a:r>
                <a:r>
                  <a:rPr lang="en-GB" i="1" dirty="0"/>
                  <a:t>C</a:t>
                </a:r>
                <a:r>
                  <a:rPr lang="en-GB" dirty="0"/>
                  <a:t>, ∀</a:t>
                </a:r>
                <a:r>
                  <a:rPr lang="en-GB" i="1" dirty="0" err="1"/>
                  <a:t>r.C</a:t>
                </a:r>
                <a:r>
                  <a:rPr lang="sr-Latn-RS" dirty="0"/>
                  <a:t> i</a:t>
                </a:r>
                <a:r>
                  <a:rPr lang="en-GB" i="1" dirty="0"/>
                  <a:t> </a:t>
                </a:r>
                <a:r>
                  <a:rPr lang="en-GB" dirty="0"/>
                  <a:t>∃</a:t>
                </a:r>
                <a:r>
                  <a:rPr lang="en-GB" i="1" dirty="0" err="1"/>
                  <a:t>r.C</a:t>
                </a:r>
                <a:r>
                  <a:rPr lang="en-GB" i="1" dirty="0"/>
                  <a:t> </a:t>
                </a:r>
                <a:r>
                  <a:rPr lang="sr-Latn-RS" dirty="0"/>
                  <a:t>takođe </a:t>
                </a:r>
                <a:r>
                  <a:rPr lang="sr-Latn-RS" i="1" dirty="0">
                    <a:latin typeface="Monotype Corsiva" panose="03010101010201010101" pitchFamily="66" charset="0"/>
                  </a:rPr>
                  <a:t>ALC </a:t>
                </a:r>
                <a:r>
                  <a:rPr lang="sr-Latn-RS" dirty="0"/>
                  <a:t>deskripcije koncepata</a:t>
                </a:r>
                <a:r>
                  <a:rPr lang="en-GB" dirty="0"/>
                  <a:t>.</a:t>
                </a:r>
                <a:endParaRPr lang="sr-Latn-RS" dirty="0"/>
              </a:p>
              <a:p>
                <a:pPr marL="57150" indent="0">
                  <a:buNone/>
                </a:pPr>
                <a:r>
                  <a:rPr lang="sr-Latn-RS" dirty="0"/>
                  <a:t>Često se umesto termina </a:t>
                </a:r>
                <a:r>
                  <a:rPr lang="sr-Latn-RS" i="1" dirty="0">
                    <a:latin typeface="Monotype Corsiva" panose="03010101010201010101" pitchFamily="66" charset="0"/>
                  </a:rPr>
                  <a:t>ALC  </a:t>
                </a:r>
                <a:r>
                  <a:rPr lang="sr-Latn-RS" dirty="0"/>
                  <a:t>deskripcija koncepta koristi termin </a:t>
                </a:r>
                <a:r>
                  <a:rPr lang="sr-Latn-RS" i="1" dirty="0">
                    <a:latin typeface="Monotype Corsiva" panose="03010101010201010101" pitchFamily="66" charset="0"/>
                  </a:rPr>
                  <a:t>ALC  </a:t>
                </a:r>
                <a:r>
                  <a:rPr lang="sr-Latn-RS" dirty="0"/>
                  <a:t>koncept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70037"/>
                <a:ext cx="8229600" cy="4525963"/>
              </a:xfrm>
              <a:blipFill rotWithShape="1">
                <a:blip r:embed="rId3"/>
                <a:stretch>
                  <a:fillRect l="-1630" t="-2830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905082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Semantika </a:t>
            </a:r>
            <a:r>
              <a:rPr lang="sr-Latn-RS" i="1" dirty="0">
                <a:latin typeface="Monotype Corsiva" panose="03010101010201010101" pitchFamily="66" charset="0"/>
              </a:rPr>
              <a:t>ALC</a:t>
            </a:r>
            <a:r>
              <a:rPr lang="sr-Latn-RS" dirty="0"/>
              <a:t>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839200" cy="52578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sr-Latn-RS" dirty="0"/>
                  <a:t>Semantika </a:t>
                </a:r>
                <a:r>
                  <a:rPr lang="sr-Latn-RS" i="1" dirty="0">
                    <a:latin typeface="Monotype Corsiva" panose="03010101010201010101" pitchFamily="66" charset="0"/>
                  </a:rPr>
                  <a:t>ALC </a:t>
                </a:r>
                <a:r>
                  <a:rPr lang="sr-Latn-RS" dirty="0"/>
                  <a:t>(i DL generalo) se definiše kroz interpretaciju</a:t>
                </a:r>
              </a:p>
              <a:p>
                <a:r>
                  <a:rPr lang="sr-Latn-RS" dirty="0"/>
                  <a:t>Def: Interpretacija </a:t>
                </a:r>
                <a:r>
                  <a:rPr lang="en-GB" i="1" dirty="0"/>
                  <a:t>I </a:t>
                </a:r>
                <a:r>
                  <a:rPr lang="en-GB" dirty="0"/>
                  <a:t>= </a:t>
                </a:r>
                <a:r>
                  <a:rPr lang="en-GB" i="1" dirty="0"/>
                  <a:t>(</a:t>
                </a:r>
                <a:r>
                  <a:rPr lang="el-GR" i="1" dirty="0"/>
                  <a:t>Δ</a:t>
                </a:r>
                <a:r>
                  <a:rPr lang="en-GB" i="1" baseline="30000" dirty="0"/>
                  <a:t>I</a:t>
                </a:r>
                <a:r>
                  <a:rPr lang="sr-Latn-RS" i="1" dirty="0"/>
                  <a:t>,</a:t>
                </a:r>
                <a:r>
                  <a:rPr lang="en-GB" i="1" dirty="0"/>
                  <a:t> </a:t>
                </a:r>
                <a:r>
                  <a:rPr lang="en-GB" dirty="0"/>
                  <a:t>·</a:t>
                </a:r>
                <a:r>
                  <a:rPr lang="en-GB" i="1" baseline="30000" dirty="0"/>
                  <a:t>I</a:t>
                </a:r>
                <a:r>
                  <a:rPr lang="en-GB" i="1" dirty="0"/>
                  <a:t>) </a:t>
                </a:r>
                <a:r>
                  <a:rPr lang="sr-Latn-RS" i="1" dirty="0"/>
                  <a:t>sastoji se </a:t>
                </a:r>
                <a:r>
                  <a:rPr lang="sr-Latn-RS" dirty="0"/>
                  <a:t>nerpaznog skupa </a:t>
                </a:r>
                <a:r>
                  <a:rPr lang="el-GR" i="1" dirty="0"/>
                  <a:t>Δ</a:t>
                </a:r>
                <a:r>
                  <a:rPr lang="en-GB" i="1" baseline="30000" dirty="0"/>
                  <a:t>I</a:t>
                </a:r>
                <a:r>
                  <a:rPr lang="sr-Latn-RS" dirty="0"/>
                  <a:t> (domen interpretacije za I) i funkcije</a:t>
                </a:r>
                <a:r>
                  <a:rPr lang="en-GB" i="1" dirty="0"/>
                  <a:t> </a:t>
                </a:r>
                <a:r>
                  <a:rPr lang="en-GB" dirty="0"/>
                  <a:t>·</a:t>
                </a:r>
                <a:r>
                  <a:rPr lang="en-GB" i="1" baseline="30000" dirty="0"/>
                  <a:t>I</a:t>
                </a:r>
                <a:r>
                  <a:rPr lang="en-GB" i="1" dirty="0"/>
                  <a:t> </a:t>
                </a:r>
                <a:r>
                  <a:rPr lang="sr-Latn-RS" dirty="0"/>
                  <a:t>koja mapira svaki </a:t>
                </a:r>
                <a:r>
                  <a:rPr lang="sr-Latn-RS" sz="3600" i="1" dirty="0">
                    <a:latin typeface="Monotype Corsiva" panose="03010101010201010101" pitchFamily="66" charset="0"/>
                  </a:rPr>
                  <a:t>ALC</a:t>
                </a:r>
                <a:r>
                  <a:rPr lang="sr-Latn-RS" sz="3600" dirty="0"/>
                  <a:t> </a:t>
                </a:r>
                <a:r>
                  <a:rPr lang="sr-Latn-RS" dirty="0"/>
                  <a:t>koncept na podskup </a:t>
                </a:r>
                <a:r>
                  <a:rPr lang="en-GB" i="1" dirty="0"/>
                  <a:t>Δ</a:t>
                </a:r>
                <a:r>
                  <a:rPr lang="en-GB" i="1" baseline="30000" dirty="0"/>
                  <a:t>I</a:t>
                </a:r>
                <a:r>
                  <a:rPr lang="sr-Latn-RS" i="1" baseline="30000" dirty="0"/>
                  <a:t> </a:t>
                </a:r>
                <a:r>
                  <a:rPr lang="en-US" dirty="0"/>
                  <a:t>(</a:t>
                </a:r>
                <a:r>
                  <a:rPr lang="en-US" dirty="0" err="1"/>
                  <a:t>npr</a:t>
                </a:r>
                <a:r>
                  <a:rPr lang="en-US" dirty="0"/>
                  <a:t>. </a:t>
                </a:r>
                <a:r>
                  <a:rPr lang="en-US" b="1" dirty="0" err="1"/>
                  <a:t>HappyMan</a:t>
                </a:r>
                <a:r>
                  <a:rPr lang="sr-Latn-RS" b="1" dirty="0"/>
                  <a:t>(Pera), </a:t>
                </a:r>
                <a:r>
                  <a:rPr lang="en-US" b="1" dirty="0" err="1"/>
                  <a:t>HappyMan</a:t>
                </a:r>
                <a:r>
                  <a:rPr lang="sr-Latn-RS" b="1" dirty="0"/>
                  <a:t>(Mika),...</a:t>
                </a:r>
                <a:r>
                  <a:rPr lang="en-US" dirty="0"/>
                  <a:t>)</a:t>
                </a:r>
                <a:r>
                  <a:rPr lang="sr-Latn-RS" dirty="0"/>
                  <a:t>i svaki naziv role na podskup </a:t>
                </a:r>
                <a:r>
                  <a:rPr lang="en-GB" i="1" dirty="0"/>
                  <a:t>Δ</a:t>
                </a:r>
                <a:r>
                  <a:rPr lang="en-GB" i="1" baseline="30000" dirty="0"/>
                  <a:t>I</a:t>
                </a:r>
                <a:r>
                  <a:rPr lang="en-GB" dirty="0"/>
                  <a:t>×</a:t>
                </a:r>
                <a:r>
                  <a:rPr lang="el-GR" i="1" dirty="0"/>
                  <a:t>Δ</a:t>
                </a:r>
                <a:r>
                  <a:rPr lang="en-GB" i="1" baseline="30000" dirty="0"/>
                  <a:t>I</a:t>
                </a:r>
                <a:r>
                  <a:rPr lang="sr-Latn-RS" i="1" baseline="30000" dirty="0"/>
                  <a:t> </a:t>
                </a:r>
                <a:r>
                  <a:rPr lang="en-US" dirty="0"/>
                  <a:t>(</a:t>
                </a:r>
                <a:r>
                  <a:rPr lang="en-US" dirty="0" err="1"/>
                  <a:t>npr</a:t>
                </a:r>
                <a:r>
                  <a:rPr lang="en-US" dirty="0"/>
                  <a:t>. </a:t>
                </a:r>
                <a:r>
                  <a:rPr lang="en-US" b="1" dirty="0" err="1"/>
                  <a:t>hasChild</a:t>
                </a:r>
                <a:r>
                  <a:rPr lang="sr-Latn-RS" b="1" dirty="0"/>
                  <a:t>(Pera, Mara)</a:t>
                </a:r>
                <a:r>
                  <a:rPr lang="en-US" dirty="0"/>
                  <a:t>) t</a:t>
                </a:r>
                <a:r>
                  <a:rPr lang="sr-Latn-RS" dirty="0"/>
                  <a:t>ako da za svaka dva </a:t>
                </a:r>
                <a:r>
                  <a:rPr lang="sr-Latn-RS" i="1" dirty="0">
                    <a:latin typeface="Monotype Corsiva" panose="03010101010201010101" pitchFamily="66" charset="0"/>
                  </a:rPr>
                  <a:t>ALC</a:t>
                </a:r>
                <a:r>
                  <a:rPr lang="sr-Latn-RS" dirty="0"/>
                  <a:t>  koncepta </a:t>
                </a:r>
                <a:r>
                  <a:rPr lang="en-GB" i="1" dirty="0"/>
                  <a:t>C,D </a:t>
                </a:r>
                <a:r>
                  <a:rPr lang="sr-Latn-RS" dirty="0"/>
                  <a:t>i za svaku rolu </a:t>
                </a:r>
                <a:r>
                  <a:rPr lang="en-GB" i="1" dirty="0"/>
                  <a:t>r</a:t>
                </a:r>
                <a:r>
                  <a:rPr lang="sr-Latn-RS" i="1" dirty="0"/>
                  <a:t> </a:t>
                </a:r>
                <a:r>
                  <a:rPr lang="sr-Latn-RS" dirty="0"/>
                  <a:t>važi:</a:t>
                </a:r>
              </a:p>
              <a:p>
                <a:pPr marL="457200" lvl="1" indent="0">
                  <a:buNone/>
                </a:pPr>
                <a:r>
                  <a:rPr lang="sr-Latn-RS" dirty="0"/>
                  <a:t>T</a:t>
                </a:r>
                <a:r>
                  <a:rPr lang="en-GB" i="1" baseline="30000" dirty="0"/>
                  <a:t>I</a:t>
                </a:r>
                <a:r>
                  <a:rPr lang="en-GB" i="1" dirty="0"/>
                  <a:t> </a:t>
                </a:r>
                <a:r>
                  <a:rPr lang="en-GB" dirty="0"/>
                  <a:t>= </a:t>
                </a:r>
                <a:r>
                  <a:rPr lang="el-GR" i="1" dirty="0"/>
                  <a:t>Δ</a:t>
                </a:r>
                <a:r>
                  <a:rPr lang="en-GB" i="1" baseline="30000" dirty="0"/>
                  <a:t>I</a:t>
                </a:r>
                <a:r>
                  <a:rPr lang="sr-Latn-RS" i="1" dirty="0"/>
                  <a:t> </a:t>
                </a:r>
                <a:r>
                  <a:rPr lang="en-GB" i="1" dirty="0"/>
                  <a:t>, </a:t>
                </a:r>
                <a:r>
                  <a:rPr lang="en-GB" dirty="0"/>
                  <a:t>⊥</a:t>
                </a:r>
                <a:r>
                  <a:rPr lang="en-GB" i="1" baseline="30000" dirty="0"/>
                  <a:t>I</a:t>
                </a:r>
                <a:r>
                  <a:rPr lang="en-GB" i="1" dirty="0"/>
                  <a:t> </a:t>
                </a:r>
                <a:r>
                  <a:rPr lang="en-GB" dirty="0"/>
                  <a:t>= ∅</a:t>
                </a:r>
                <a:r>
                  <a:rPr lang="en-GB" i="1" dirty="0"/>
                  <a:t>,</a:t>
                </a:r>
                <a:endParaRPr lang="sr-Latn-RS" i="1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b="0" i="1" dirty="0" smtClean="0"/>
                      <m:t>(</m:t>
                    </m:r>
                    <m:r>
                      <m:rPr>
                        <m:nor/>
                      </m:rPr>
                      <a:rPr lang="en-GB" i="1" dirty="0" smtClean="0"/>
                      <m:t>C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⊓</m:t>
                    </m:r>
                    <m:r>
                      <m:rPr>
                        <m:nor/>
                      </m:rPr>
                      <a:rPr lang="en-GB" i="1" dirty="0"/>
                      <m:t>D</m:t>
                    </m:r>
                    <m:r>
                      <m:rPr>
                        <m:nor/>
                      </m:rPr>
                      <a:rPr lang="sr-Latn-RS" b="0" i="1" dirty="0" smtClean="0"/>
                      <m:t>)</m:t>
                    </m:r>
                    <m:r>
                      <m:rPr>
                        <m:nor/>
                      </m:rPr>
                      <a:rPr lang="sr-Latn-RS" b="0" i="1" baseline="30000" dirty="0" smtClean="0"/>
                      <m:t>I</m:t>
                    </m:r>
                    <m:r>
                      <m:rPr>
                        <m:nor/>
                      </m:rPr>
                      <a:rPr lang="sr-Latn-RS" b="0" i="1" dirty="0" smtClean="0"/>
                      <m:t>=</m:t>
                    </m:r>
                    <m:r>
                      <m:rPr>
                        <m:nor/>
                      </m:rPr>
                      <a:rPr lang="sr-Latn-RS" b="0" i="1" dirty="0" smtClean="0"/>
                      <m:t>CI</m:t>
                    </m:r>
                    <m:r>
                      <a:rPr lang="sr-Latn-RS" b="0" i="1" dirty="0" smtClean="0">
                        <a:latin typeface="Cambria Math"/>
                        <a:ea typeface="Cambria Math"/>
                      </a:rPr>
                      <m:t>∩</m:t>
                    </m:r>
                    <m:r>
                      <m:rPr>
                        <m:nor/>
                      </m:rPr>
                      <a:rPr lang="en-GB" i="1" dirty="0"/>
                      <m:t>D</m:t>
                    </m:r>
                    <m:r>
                      <m:rPr>
                        <m:nor/>
                      </m:rPr>
                      <a:rPr lang="sr-Latn-RS" b="0" i="1" baseline="30000" dirty="0" smtClean="0"/>
                      <m:t>I</m:t>
                    </m:r>
                  </m:oMath>
                </a14:m>
                <a:r>
                  <a:rPr lang="sr-Latn-RS" dirty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i="1" dirty="0"/>
                      <m:t>(</m:t>
                    </m:r>
                    <m:r>
                      <m:rPr>
                        <m:nor/>
                      </m:rPr>
                      <a:rPr lang="en-GB" i="1" dirty="0"/>
                      <m:t>C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⊔</m:t>
                    </m:r>
                    <m:r>
                      <m:rPr>
                        <m:nor/>
                      </m:rPr>
                      <a:rPr lang="en-GB" i="1" dirty="0"/>
                      <m:t>D</m:t>
                    </m:r>
                    <m:r>
                      <m:rPr>
                        <m:nor/>
                      </m:rPr>
                      <a:rPr lang="sr-Latn-RS" b="0" i="1" dirty="0" smtClean="0"/>
                      <m:t>)</m:t>
                    </m:r>
                    <m:r>
                      <m:rPr>
                        <m:nor/>
                      </m:rPr>
                      <a:rPr lang="sr-Latn-RS" b="0" i="1" baseline="30000" dirty="0" smtClean="0"/>
                      <m:t>I</m:t>
                    </m:r>
                    <m:r>
                      <m:rPr>
                        <m:nor/>
                      </m:rPr>
                      <a:rPr lang="sr-Latn-RS" b="0" i="1" dirty="0" smtClean="0"/>
                      <m:t>=</m:t>
                    </m:r>
                    <m:r>
                      <m:rPr>
                        <m:nor/>
                      </m:rPr>
                      <a:rPr lang="sr-Latn-RS" b="0" i="1" dirty="0" smtClean="0"/>
                      <m:t>CI</m:t>
                    </m:r>
                    <m:r>
                      <a:rPr lang="sr-Latn-RS" b="0" i="1" dirty="0" smtClean="0">
                        <a:latin typeface="Cambria Math"/>
                        <a:ea typeface="Cambria Math"/>
                      </a:rPr>
                      <m:t>∪</m:t>
                    </m:r>
                    <m:r>
                      <m:rPr>
                        <m:nor/>
                      </m:rPr>
                      <a:rPr lang="en-GB" i="1" dirty="0"/>
                      <m:t>D</m:t>
                    </m:r>
                    <m:r>
                      <m:rPr>
                        <m:nor/>
                      </m:rPr>
                      <a:rPr lang="sr-Latn-RS" b="0" i="1" baseline="30000" dirty="0" smtClean="0"/>
                      <m:t>I</m:t>
                    </m:r>
                  </m:oMath>
                </a14:m>
                <a:r>
                  <a:rPr lang="sr-Latn-RS" i="1" dirty="0"/>
                  <a:t>, </a:t>
                </a:r>
                <a:r>
                  <a:rPr lang="nn-NO" i="1" dirty="0"/>
                  <a:t>¬C</a:t>
                </a:r>
                <a:r>
                  <a:rPr lang="nn-NO" i="1" baseline="30000" dirty="0"/>
                  <a:t>I</a:t>
                </a:r>
                <a:r>
                  <a:rPr lang="nn-NO" i="1" dirty="0"/>
                  <a:t> = Δ</a:t>
                </a:r>
                <a:r>
                  <a:rPr lang="nn-NO" i="1" baseline="30000" dirty="0"/>
                  <a:t>I</a:t>
                </a:r>
                <a:r>
                  <a:rPr lang="nn-NO" i="1" dirty="0"/>
                  <a:t> \ C</a:t>
                </a:r>
                <a:r>
                  <a:rPr lang="nn-NO" i="1" baseline="30000" dirty="0"/>
                  <a:t>I</a:t>
                </a:r>
                <a:r>
                  <a:rPr lang="nn-NO" i="1" dirty="0"/>
                  <a:t>,</a:t>
                </a:r>
                <a:endParaRPr lang="sr-Latn-RS" i="1" dirty="0"/>
              </a:p>
              <a:p>
                <a:pPr marL="457200" lvl="1" indent="0">
                  <a:buNone/>
                </a:pPr>
                <a:r>
                  <a:rPr lang="en-GB" i="1" dirty="0"/>
                  <a:t>(</a:t>
                </a:r>
                <a:r>
                  <a:rPr lang="en-GB" dirty="0"/>
                  <a:t>∃</a:t>
                </a:r>
                <a:r>
                  <a:rPr lang="en-GB" i="1" dirty="0" err="1"/>
                  <a:t>r.C</a:t>
                </a:r>
                <a:r>
                  <a:rPr lang="en-GB" i="1" dirty="0"/>
                  <a:t>)</a:t>
                </a:r>
                <a:r>
                  <a:rPr lang="en-GB" i="1" baseline="30000" dirty="0"/>
                  <a:t>I</a:t>
                </a:r>
                <a:r>
                  <a:rPr lang="en-GB" i="1" dirty="0"/>
                  <a:t> </a:t>
                </a:r>
                <a:r>
                  <a:rPr lang="en-GB" dirty="0"/>
                  <a:t>= {</a:t>
                </a:r>
                <a:r>
                  <a:rPr lang="en-GB" i="1" dirty="0"/>
                  <a:t>x </a:t>
                </a:r>
                <a:r>
                  <a:rPr lang="en-GB" dirty="0"/>
                  <a:t>∈ </a:t>
                </a:r>
                <a:r>
                  <a:rPr lang="el-GR" i="1" dirty="0"/>
                  <a:t>Δ</a:t>
                </a:r>
                <a:r>
                  <a:rPr lang="en-GB" i="1" baseline="30000" dirty="0"/>
                  <a:t>I</a:t>
                </a:r>
                <a:r>
                  <a:rPr lang="en-GB" i="1" dirty="0"/>
                  <a:t> </a:t>
                </a:r>
                <a:r>
                  <a:rPr lang="en-GB" dirty="0"/>
                  <a:t>| </a:t>
                </a:r>
                <a:r>
                  <a:rPr lang="sr-Latn-RS" dirty="0"/>
                  <a:t>postoji neko</a:t>
                </a:r>
                <a:r>
                  <a:rPr lang="en-GB" i="1" dirty="0"/>
                  <a:t> y </a:t>
                </a:r>
                <a:r>
                  <a:rPr lang="en-GB" dirty="0"/>
                  <a:t>∈ </a:t>
                </a:r>
                <a:r>
                  <a:rPr lang="en-GB" i="1" dirty="0"/>
                  <a:t>Δ</a:t>
                </a:r>
                <a:r>
                  <a:rPr lang="en-GB" i="1" baseline="30000" dirty="0"/>
                  <a:t>I</a:t>
                </a:r>
                <a:r>
                  <a:rPr lang="en-GB" i="1" dirty="0"/>
                  <a:t> </a:t>
                </a:r>
                <a:r>
                  <a:rPr lang="sr-Latn-RS" dirty="0"/>
                  <a:t>takvo da su</a:t>
                </a:r>
                <a:r>
                  <a:rPr lang="en-GB" i="1" dirty="0"/>
                  <a:t> </a:t>
                </a:r>
                <a:r>
                  <a:rPr lang="sr-Latn-RS" dirty="0"/>
                  <a:t>(</a:t>
                </a:r>
                <a:r>
                  <a:rPr lang="en-GB" i="1" dirty="0"/>
                  <a:t>x, y</a:t>
                </a:r>
                <a:r>
                  <a:rPr lang="sr-Latn-RS" dirty="0"/>
                  <a:t>)</a:t>
                </a:r>
                <a:r>
                  <a:rPr lang="en-GB" dirty="0"/>
                  <a:t> ∈ </a:t>
                </a:r>
                <a:r>
                  <a:rPr lang="en-GB" i="1" dirty="0" err="1"/>
                  <a:t>r</a:t>
                </a:r>
                <a:r>
                  <a:rPr lang="en-GB" i="1" baseline="30000" dirty="0" err="1"/>
                  <a:t>I</a:t>
                </a:r>
                <a:r>
                  <a:rPr lang="en-GB" i="1" dirty="0"/>
                  <a:t> </a:t>
                </a:r>
                <a:r>
                  <a:rPr lang="sr-Latn-RS" dirty="0"/>
                  <a:t>i </a:t>
                </a:r>
                <a:r>
                  <a:rPr lang="en-GB" i="1" dirty="0"/>
                  <a:t> y </a:t>
                </a:r>
                <a:r>
                  <a:rPr lang="en-GB" dirty="0"/>
                  <a:t>∈ </a:t>
                </a:r>
                <a:r>
                  <a:rPr lang="en-GB" i="1" dirty="0"/>
                  <a:t>C</a:t>
                </a:r>
                <a:r>
                  <a:rPr lang="en-GB" i="1" baseline="30000" dirty="0"/>
                  <a:t>I</a:t>
                </a:r>
                <a:r>
                  <a:rPr lang="en-GB" dirty="0"/>
                  <a:t>}</a:t>
                </a:r>
                <a:r>
                  <a:rPr lang="en-GB" i="1" dirty="0"/>
                  <a:t>,</a:t>
                </a:r>
                <a:endParaRPr lang="sr-Latn-RS" i="1" dirty="0"/>
              </a:p>
              <a:p>
                <a:pPr marL="457200" lvl="1" indent="0">
                  <a:buNone/>
                </a:pPr>
                <a:r>
                  <a:rPr lang="en-GB" i="1" dirty="0"/>
                  <a:t>(</a:t>
                </a:r>
                <a:r>
                  <a:rPr lang="en-GB" dirty="0"/>
                  <a:t>∀</a:t>
                </a:r>
                <a:r>
                  <a:rPr lang="en-GB" i="1" dirty="0" err="1"/>
                  <a:t>r.C</a:t>
                </a:r>
                <a:r>
                  <a:rPr lang="en-GB" i="1" dirty="0"/>
                  <a:t>)</a:t>
                </a:r>
                <a:r>
                  <a:rPr lang="en-GB" i="1" baseline="30000" dirty="0"/>
                  <a:t>I</a:t>
                </a:r>
                <a:r>
                  <a:rPr lang="en-GB" i="1" dirty="0"/>
                  <a:t> </a:t>
                </a:r>
                <a:r>
                  <a:rPr lang="en-GB" dirty="0"/>
                  <a:t>= {</a:t>
                </a:r>
                <a:r>
                  <a:rPr lang="en-GB" i="1" dirty="0"/>
                  <a:t>x </a:t>
                </a:r>
                <a:r>
                  <a:rPr lang="en-GB" dirty="0"/>
                  <a:t>∈ </a:t>
                </a:r>
                <a:r>
                  <a:rPr lang="el-GR" i="1" dirty="0"/>
                  <a:t>Δ</a:t>
                </a:r>
                <a:r>
                  <a:rPr lang="en-GB" i="1" baseline="30000" dirty="0"/>
                  <a:t>I</a:t>
                </a:r>
                <a:r>
                  <a:rPr lang="en-GB" i="1" dirty="0"/>
                  <a:t> </a:t>
                </a:r>
                <a:r>
                  <a:rPr lang="en-GB" dirty="0"/>
                  <a:t>| </a:t>
                </a:r>
                <a:r>
                  <a:rPr lang="sr-Latn-RS" dirty="0"/>
                  <a:t>za svako</a:t>
                </a:r>
                <a:r>
                  <a:rPr lang="en-GB" i="1" dirty="0"/>
                  <a:t> y </a:t>
                </a:r>
                <a:r>
                  <a:rPr lang="en-GB" dirty="0"/>
                  <a:t>∈ </a:t>
                </a:r>
                <a:r>
                  <a:rPr lang="en-GB" i="1" dirty="0"/>
                  <a:t>Δ</a:t>
                </a:r>
                <a:r>
                  <a:rPr lang="en-GB" i="1" baseline="30000" dirty="0"/>
                  <a:t>I</a:t>
                </a:r>
                <a:r>
                  <a:rPr lang="en-GB" i="1" dirty="0"/>
                  <a:t> </a:t>
                </a:r>
                <a:r>
                  <a:rPr lang="sr-Latn-RS" dirty="0"/>
                  <a:t>ako</a:t>
                </a:r>
                <a:r>
                  <a:rPr lang="en-GB" i="1" dirty="0"/>
                  <a:t> </a:t>
                </a:r>
                <a:r>
                  <a:rPr lang="sr-Latn-RS" dirty="0"/>
                  <a:t>(</a:t>
                </a:r>
                <a:r>
                  <a:rPr lang="en-GB" i="1" dirty="0"/>
                  <a:t>x, y</a:t>
                </a:r>
                <a:r>
                  <a:rPr lang="sr-Latn-RS" dirty="0"/>
                  <a:t>)</a:t>
                </a:r>
                <a:r>
                  <a:rPr lang="en-GB" dirty="0"/>
                  <a:t> ∈ </a:t>
                </a:r>
                <a:r>
                  <a:rPr lang="en-GB" i="1" dirty="0" err="1"/>
                  <a:t>r</a:t>
                </a:r>
                <a:r>
                  <a:rPr lang="en-GB" i="1" baseline="30000" dirty="0" err="1"/>
                  <a:t>I</a:t>
                </a:r>
                <a:r>
                  <a:rPr lang="en-GB" i="1" dirty="0"/>
                  <a:t> </a:t>
                </a:r>
                <a:r>
                  <a:rPr lang="sr-Latn-RS" dirty="0"/>
                  <a:t>onda </a:t>
                </a:r>
                <a:r>
                  <a:rPr lang="en-GB" i="1" dirty="0"/>
                  <a:t> y </a:t>
                </a:r>
                <a:r>
                  <a:rPr lang="en-GB" dirty="0"/>
                  <a:t>∈ </a:t>
                </a:r>
                <a:r>
                  <a:rPr lang="en-GB" i="1" dirty="0"/>
                  <a:t>C</a:t>
                </a:r>
                <a:r>
                  <a:rPr lang="en-GB" i="1" baseline="30000" dirty="0"/>
                  <a:t>I</a:t>
                </a:r>
                <a:r>
                  <a:rPr lang="en-GB" dirty="0"/>
                  <a:t>}</a:t>
                </a:r>
                <a:endParaRPr lang="sr-Latn-RS" i="1" dirty="0"/>
              </a:p>
              <a:p>
                <a:r>
                  <a:rPr lang="sr-Latn-RS" dirty="0"/>
                  <a:t>Za </a:t>
                </a:r>
                <a:r>
                  <a:rPr lang="sr-Latn-RS" i="1" dirty="0"/>
                  <a:t>C</a:t>
                </a:r>
                <a:r>
                  <a:rPr lang="sr-Latn-RS" i="1" baseline="30000" dirty="0"/>
                  <a:t>I</a:t>
                </a:r>
                <a:r>
                  <a:rPr lang="sr-Latn-RS" i="1" dirty="0"/>
                  <a:t> ili </a:t>
                </a:r>
                <a:r>
                  <a:rPr lang="en-GB" i="1" dirty="0" err="1"/>
                  <a:t>r</a:t>
                </a:r>
                <a:r>
                  <a:rPr lang="en-GB" i="1" baseline="30000" dirty="0" err="1"/>
                  <a:t>I</a:t>
                </a:r>
                <a:r>
                  <a:rPr lang="en-GB" i="1" baseline="30000" dirty="0"/>
                  <a:t> </a:t>
                </a:r>
                <a:r>
                  <a:rPr lang="sr-Latn-RS" i="1" baseline="30000" dirty="0"/>
                  <a:t> </a:t>
                </a:r>
                <a:r>
                  <a:rPr lang="sr-Latn-RS" dirty="0"/>
                  <a:t>kažemo da su ekstenzije koncepta </a:t>
                </a:r>
                <a:r>
                  <a:rPr lang="sr-Latn-RS" i="1" dirty="0"/>
                  <a:t>C</a:t>
                </a:r>
                <a:r>
                  <a:rPr lang="sr-Latn-RS" dirty="0"/>
                  <a:t> ili role r u interpretaciji </a:t>
                </a:r>
                <a:r>
                  <a:rPr lang="sr-Latn-RS" i="1" dirty="0"/>
                  <a:t>I </a:t>
                </a:r>
                <a:r>
                  <a:rPr lang="sr-Latn-RS" dirty="0"/>
                  <a:t>(skup svih individuala koji su instance koncepta C ili skup relacija između instanci koncepata). </a:t>
                </a:r>
              </a:p>
              <a:p>
                <a:r>
                  <a:rPr lang="sr-Latn-RS" dirty="0"/>
                  <a:t>Ako </a:t>
                </a:r>
                <a:r>
                  <a:rPr lang="sr-Latn-RS" i="1" dirty="0"/>
                  <a:t>x </a:t>
                </a:r>
                <a:r>
                  <a:rPr lang="en-GB" dirty="0"/>
                  <a:t>∈</a:t>
                </a:r>
                <a:r>
                  <a:rPr lang="sr-Latn-RS" i="1" dirty="0"/>
                  <a:t> C</a:t>
                </a:r>
                <a:r>
                  <a:rPr lang="sr-Latn-RS" i="1" baseline="30000" dirty="0"/>
                  <a:t>I</a:t>
                </a:r>
                <a:r>
                  <a:rPr lang="sr-Latn-RS" dirty="0"/>
                  <a:t>, onda kažemo da je </a:t>
                </a:r>
                <a:r>
                  <a:rPr lang="sr-Latn-RS" i="1" dirty="0"/>
                  <a:t>x </a:t>
                </a:r>
                <a:r>
                  <a:rPr lang="sr-Latn-RS" dirty="0"/>
                  <a:t>instanca </a:t>
                </a:r>
                <a:r>
                  <a:rPr lang="sr-Latn-RS" i="1" dirty="0"/>
                  <a:t>C</a:t>
                </a:r>
                <a:r>
                  <a:rPr lang="sr-Latn-RS" dirty="0"/>
                  <a:t> u interpretaciji </a:t>
                </a:r>
                <a:r>
                  <a:rPr lang="sr-Latn-RS" i="1" dirty="0"/>
                  <a:t>I</a:t>
                </a:r>
                <a:r>
                  <a:rPr lang="sr-Latn-RS" dirty="0"/>
                  <a:t>.</a:t>
                </a:r>
                <a:r>
                  <a:rPr lang="sr-Latn-RS" i="1" dirty="0"/>
                  <a:t> </a:t>
                </a:r>
              </a:p>
              <a:p>
                <a:endParaRPr lang="sr-Latn-RS" i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839200" cy="5257800"/>
              </a:xfrm>
              <a:blipFill rotWithShape="1">
                <a:blip r:embed="rId3"/>
                <a:stretch>
                  <a:fillRect l="-966" t="-2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59043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Aksiomi u TBox-u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sr-Latn-RS" dirty="0"/>
                  <a:t>Najopštija forma TBox aksimona predstavlja Generalna inkluzija koncepata (GCI) </a:t>
                </a:r>
              </a:p>
              <a:p>
                <a:r>
                  <a:rPr lang="sr-Latn-RS" dirty="0"/>
                  <a:t>Analgno nasleđivanju u OOP</a:t>
                </a:r>
              </a:p>
              <a:p>
                <a:r>
                  <a:rPr lang="sr-Latn-RS" dirty="0"/>
                  <a:t>Def: GCI je iskaz oblika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i="1" dirty="0"/>
                      <m:t>C</m:t>
                    </m:r>
                    <m:r>
                      <a:rPr lang="sr-Latn-RS" i="1" smtClean="0">
                        <a:latin typeface="Cambria Math"/>
                        <a:ea typeface="Cambria Math"/>
                      </a:rPr>
                      <m:t>⊑</m:t>
                    </m:r>
                    <m:r>
                      <m:rPr>
                        <m:nor/>
                      </m:rPr>
                      <a:rPr lang="en-GB" i="1" dirty="0"/>
                      <m:t>D</m:t>
                    </m:r>
                  </m:oMath>
                </a14:m>
                <a:r>
                  <a:rPr lang="sr-Latn-RS" dirty="0"/>
                  <a:t>, gde su </a:t>
                </a:r>
                <a:r>
                  <a:rPr lang="sr-Latn-RS" i="1" dirty="0"/>
                  <a:t>C</a:t>
                </a:r>
                <a:r>
                  <a:rPr lang="sr-Latn-RS" dirty="0"/>
                  <a:t> i </a:t>
                </a:r>
                <a:r>
                  <a:rPr lang="sr-Latn-RS" i="1" dirty="0"/>
                  <a:t>D </a:t>
                </a:r>
                <a:r>
                  <a:rPr lang="sr-Latn-RS" i="1" dirty="0">
                    <a:latin typeface="Monotype Corsiva" panose="03010101010201010101" pitchFamily="66" charset="0"/>
                  </a:rPr>
                  <a:t>ALC  </a:t>
                </a:r>
                <a:r>
                  <a:rPr lang="sr-Latn-RS" dirty="0"/>
                  <a:t>koncepti. Konačni skup GCI čini TBox. Interpretacija </a:t>
                </a:r>
                <a:r>
                  <a:rPr lang="sr-Latn-RS" i="1" dirty="0"/>
                  <a:t>I </a:t>
                </a:r>
                <a:r>
                  <a:rPr lang="sr-Latn-RS" dirty="0"/>
                  <a:t>je model GCI</a:t>
                </a:r>
                <a:r>
                  <a:rPr lang="sr-Latn-RS" i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i="1" dirty="0"/>
                      <m:t>C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⊑</m:t>
                    </m:r>
                    <m:r>
                      <m:rPr>
                        <m:nor/>
                      </m:rPr>
                      <a:rPr lang="en-GB" i="1" dirty="0"/>
                      <m:t>D</m:t>
                    </m:r>
                  </m:oMath>
                </a14:m>
                <a:r>
                  <a:rPr lang="sr-Latn-RS" dirty="0"/>
                  <a:t> ako </a:t>
                </a:r>
                <a:r>
                  <a:rPr lang="en-GB" i="1" dirty="0"/>
                  <a:t>C</a:t>
                </a:r>
                <a:r>
                  <a:rPr lang="en-GB" i="1" baseline="30000" dirty="0"/>
                  <a:t>I</a:t>
                </a:r>
                <a:r>
                  <a:rPr lang="en-GB" i="1" dirty="0"/>
                  <a:t> </a:t>
                </a:r>
                <a:r>
                  <a:rPr lang="en-GB" dirty="0"/>
                  <a:t>⊆ </a:t>
                </a:r>
                <a:r>
                  <a:rPr lang="en-GB" i="1" dirty="0"/>
                  <a:t>D</a:t>
                </a:r>
                <a:r>
                  <a:rPr lang="en-GB" i="1" baseline="30000" dirty="0"/>
                  <a:t>I</a:t>
                </a:r>
                <a:endParaRPr lang="sr-Latn-RS" i="1" baseline="30000" dirty="0"/>
              </a:p>
              <a:p>
                <a:r>
                  <a:rPr lang="sr-Latn-RS" dirty="0"/>
                  <a:t>Interpretacija</a:t>
                </a:r>
                <a:r>
                  <a:rPr lang="sr-Latn-RS" i="1" dirty="0"/>
                  <a:t> I </a:t>
                </a:r>
                <a:r>
                  <a:rPr lang="sr-Latn-RS" dirty="0"/>
                  <a:t>je model TBox-a </a:t>
                </a:r>
                <a:r>
                  <a:rPr lang="sr-Latn-RS" i="1" dirty="0"/>
                  <a:t>T </a:t>
                </a:r>
                <a:r>
                  <a:rPr lang="sr-Latn-RS" dirty="0"/>
                  <a:t>ako je model svake GCI iz </a:t>
                </a:r>
                <a:r>
                  <a:rPr lang="sr-Latn-RS" i="1" dirty="0"/>
                  <a:t>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/>
                      <m:t>Doctor</m:t>
                    </m:r>
                    <m:r>
                      <a:rPr lang="sr-Latn-RS" b="1" i="1">
                        <a:latin typeface="Cambria Math"/>
                        <a:ea typeface="Cambria Math"/>
                      </a:rPr>
                      <m:t>⊑</m:t>
                    </m:r>
                    <m:r>
                      <m:rPr>
                        <m:nor/>
                      </m:rPr>
                      <a:rPr lang="sr-Latn-RS" b="1">
                        <a:ea typeface="Cambria Math"/>
                      </a:rPr>
                      <m:t>Human</m:t>
                    </m:r>
                  </m:oMath>
                </a14:m>
                <a:endParaRPr lang="sr-Latn-R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283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66292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Definisanje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991600" cy="51816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sr-Latn-RS" dirty="0"/>
                  <a:t>Simetrični par generalnih inkluzija koncepata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i="1" dirty="0"/>
                      <m:t>C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⊑</m:t>
                    </m:r>
                    <m:r>
                      <m:rPr>
                        <m:nor/>
                      </m:rPr>
                      <a:rPr lang="en-GB" i="1" dirty="0"/>
                      <m:t>D</m:t>
                    </m:r>
                  </m:oMath>
                </a14:m>
                <a:r>
                  <a:rPr lang="sr-Latn-RS" dirty="0"/>
                  <a:t> i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b="0" i="1" dirty="0" smtClean="0"/>
                      <m:t>D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⊑</m:t>
                    </m:r>
                    <m:r>
                      <m:rPr>
                        <m:nor/>
                      </m:rPr>
                      <a:rPr lang="sr-Latn-RS" b="0" i="1" dirty="0" smtClean="0"/>
                      <m:t>C</m:t>
                    </m:r>
                  </m:oMath>
                </a14:m>
                <a:r>
                  <a:rPr lang="sr-Latn-RS" dirty="0"/>
                  <a:t> skraćeno se piše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i="1" dirty="0"/>
                      <m:t>C</m:t>
                    </m:r>
                    <m:r>
                      <a:rPr lang="sr-Latn-RS" i="1" smtClean="0">
                        <a:latin typeface="Cambria Math"/>
                        <a:ea typeface="Cambria Math"/>
                      </a:rPr>
                      <m:t>≡</m:t>
                    </m:r>
                    <m:r>
                      <m:rPr>
                        <m:nor/>
                      </m:rPr>
                      <a:rPr lang="en-GB" i="1" dirty="0"/>
                      <m:t>D</m:t>
                    </m:r>
                  </m:oMath>
                </a14:m>
                <a:r>
                  <a:rPr lang="sr-Latn-RS" dirty="0"/>
                  <a:t> i zove se </a:t>
                </a:r>
                <a:r>
                  <a:rPr lang="sr-Latn-RS" i="1" dirty="0"/>
                  <a:t>definicija</a:t>
                </a:r>
                <a:endParaRPr lang="sr-Latn-RS" dirty="0"/>
              </a:p>
              <a:p>
                <a:r>
                  <a:rPr lang="sr-Latn-RS" dirty="0"/>
                  <a:t>TBox </a:t>
                </a:r>
                <a:r>
                  <a:rPr lang="sr-Latn-RS" i="1" dirty="0"/>
                  <a:t>T</a:t>
                </a:r>
                <a:r>
                  <a:rPr lang="sr-Latn-RS" dirty="0"/>
                  <a:t> zovemo </a:t>
                </a:r>
                <a:r>
                  <a:rPr lang="sr-Latn-RS" b="1" i="1" dirty="0"/>
                  <a:t>definicioni</a:t>
                </a:r>
                <a:r>
                  <a:rPr lang="sr-Latn-RS" dirty="0"/>
                  <a:t> ako sadrži samo definicije koncepata:</a:t>
                </a:r>
              </a:p>
              <a:p>
                <a:pPr lvl="1"/>
                <a:r>
                  <a:rPr lang="sr-Latn-RS" dirty="0"/>
                  <a:t>Sadrži najviše jednu definiciju za svaki naziv koncepta</a:t>
                </a:r>
              </a:p>
              <a:p>
                <a:pPr lvl="1"/>
                <a:r>
                  <a:rPr lang="sr-Latn-RS" dirty="0"/>
                  <a:t>Acikličan je (definicija koncepta A u T ne upućuje direktno ili indirektno opet na A)</a:t>
                </a:r>
              </a:p>
              <a:p>
                <a:r>
                  <a:rPr lang="sr-Latn-RS" dirty="0"/>
                  <a:t>U definicionom TBox-u:</a:t>
                </a:r>
              </a:p>
              <a:p>
                <a:pPr lvl="1"/>
                <a:r>
                  <a:rPr lang="sr-Latn-RS" dirty="0"/>
                  <a:t>Koncepti sa leve strane se zovu </a:t>
                </a:r>
                <a:r>
                  <a:rPr lang="sr-Latn-RS" b="1" i="1" dirty="0"/>
                  <a:t>definisani </a:t>
                </a:r>
                <a:r>
                  <a:rPr lang="sr-Latn-RS" b="1" dirty="0"/>
                  <a:t>koncepti</a:t>
                </a:r>
              </a:p>
              <a:p>
                <a:pPr lvl="1"/>
                <a:r>
                  <a:rPr lang="sr-Latn-RS" dirty="0"/>
                  <a:t>Koncepti sa desne strane se zovu </a:t>
                </a:r>
                <a:r>
                  <a:rPr lang="sr-Latn-RS" b="1" i="1" dirty="0"/>
                  <a:t>primitivni</a:t>
                </a:r>
                <a:r>
                  <a:rPr lang="sr-Latn-RS" b="1" dirty="0"/>
                  <a:t> koncepti</a:t>
                </a:r>
              </a:p>
              <a:p>
                <a:r>
                  <a:rPr lang="sr-Latn-RS" dirty="0"/>
                  <a:t>Rezonovanje nad definicionim TBox-ovima je veoma efikasno, pa se koriste kad god je to moguće </a:t>
                </a:r>
              </a:p>
              <a:p>
                <a:r>
                  <a:rPr lang="sr-Latn-RS" dirty="0"/>
                  <a:t>HappyMan ≡ Human ⊓ ¬Female⊓ (∃married.Doctor)⊓....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991600" cy="5181600"/>
              </a:xfrm>
              <a:blipFill rotWithShape="1">
                <a:blip r:embed="rId3"/>
                <a:stretch>
                  <a:fillRect l="-1085"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524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Uparivanje činjenica sa pravilima</a:t>
            </a:r>
            <a:endParaRPr lang="el-G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72308" y="1827214"/>
            <a:ext cx="7511562" cy="453548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sr-Latn-RS" dirty="0"/>
              <a:t>Kada je definisana sintaksa, mora se specificirati kako će se uraditi uparivanje činjenica sa pravilima 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sr-Latn-RS" dirty="0"/>
              <a:t>t.j. na koji način će modul za zaključivanje </a:t>
            </a:r>
            <a:r>
              <a:rPr lang="sr-Latn-RS" b="1" dirty="0"/>
              <a:t>utvrdi da li je uslov</a:t>
            </a:r>
            <a:r>
              <a:rPr lang="en-US" b="1" dirty="0"/>
              <a:t> </a:t>
            </a:r>
            <a:r>
              <a:rPr lang="sr-Latn-RS" b="1" dirty="0"/>
              <a:t>pravila zadovoljen činjenicama iz radne memorije</a:t>
            </a:r>
            <a:endParaRPr lang="en-US" b="1" dirty="0"/>
          </a:p>
          <a:p>
            <a:pPr eaLnBrk="1" hangingPunct="1">
              <a:lnSpc>
                <a:spcPct val="90000"/>
              </a:lnSpc>
            </a:pPr>
            <a:r>
              <a:rPr lang="sr-Latn-RS" dirty="0"/>
              <a:t>Procena je da SBZ bazirani na pravilima </a:t>
            </a:r>
            <a:r>
              <a:rPr lang="en-US" b="1" dirty="0"/>
              <a:t>90% </a:t>
            </a:r>
            <a:r>
              <a:rPr lang="sr-Latn-RS" b="1" dirty="0"/>
              <a:t>vremena</a:t>
            </a:r>
            <a:r>
              <a:rPr lang="sr-Latn-RS" dirty="0"/>
              <a:t> troše na ovaj posao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210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Aksiomi u ABox-u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Postoje dva tipa aksioma u ABox-u, </a:t>
            </a:r>
            <a:endParaRPr lang="en-US" dirty="0"/>
          </a:p>
          <a:p>
            <a:pPr lvl="1"/>
            <a:r>
              <a:rPr lang="en-US" dirty="0" err="1"/>
              <a:t>prvi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sr-Latn-RS" dirty="0"/>
              <a:t>asertovanje individuala kao instanci koncepta, </a:t>
            </a:r>
            <a:endParaRPr lang="en-US" dirty="0"/>
          </a:p>
          <a:p>
            <a:pPr lvl="1"/>
            <a:r>
              <a:rPr lang="sr-Latn-RS" dirty="0"/>
              <a:t>a drugi za asertovanje para individuala kao instance rola</a:t>
            </a:r>
          </a:p>
          <a:p>
            <a:r>
              <a:rPr lang="sr-Latn-RS" dirty="0"/>
              <a:t>Def: Asertacioni aksiom može da bude oblika </a:t>
            </a:r>
            <a:r>
              <a:rPr lang="en-GB" i="1" dirty="0"/>
              <a:t>x </a:t>
            </a:r>
            <a:r>
              <a:rPr lang="en-GB" dirty="0"/>
              <a:t>: </a:t>
            </a:r>
            <a:r>
              <a:rPr lang="en-GB" i="1" dirty="0"/>
              <a:t>C </a:t>
            </a:r>
            <a:r>
              <a:rPr lang="sr-Latn-RS" dirty="0"/>
              <a:t>ili oblika</a:t>
            </a:r>
            <a:r>
              <a:rPr lang="en-GB" i="1" dirty="0"/>
              <a:t> (x, y) </a:t>
            </a:r>
            <a:r>
              <a:rPr lang="en-GB" dirty="0"/>
              <a:t>: </a:t>
            </a:r>
            <a:r>
              <a:rPr lang="en-GB" i="1" dirty="0"/>
              <a:t>r</a:t>
            </a:r>
            <a:r>
              <a:rPr lang="sr-Latn-RS" i="1" dirty="0"/>
              <a:t> </a:t>
            </a:r>
            <a:r>
              <a:rPr lang="sr-Latn-RS" dirty="0"/>
              <a:t>pri čemu je </a:t>
            </a:r>
            <a:r>
              <a:rPr lang="sr-Latn-RS" i="1" dirty="0"/>
              <a:t>C </a:t>
            </a:r>
            <a:r>
              <a:rPr lang="sr-Latn-RS" i="1" dirty="0">
                <a:latin typeface="Monotype Corsiva" panose="03010101010201010101" pitchFamily="66" charset="0"/>
              </a:rPr>
              <a:t>ALC  </a:t>
            </a:r>
            <a:r>
              <a:rPr lang="sr-Latn-RS" dirty="0"/>
              <a:t>koncept, </a:t>
            </a:r>
            <a:r>
              <a:rPr lang="sr-Latn-RS" i="1" dirty="0"/>
              <a:t>r</a:t>
            </a:r>
            <a:r>
              <a:rPr lang="sr-Latn-RS" dirty="0"/>
              <a:t> naziv rola, a </a:t>
            </a:r>
            <a:r>
              <a:rPr lang="sr-Latn-RS" i="1" dirty="0"/>
              <a:t>x</a:t>
            </a:r>
            <a:r>
              <a:rPr lang="sr-Latn-RS" dirty="0"/>
              <a:t> i </a:t>
            </a:r>
            <a:r>
              <a:rPr lang="sr-Latn-RS" i="1" dirty="0"/>
              <a:t>y </a:t>
            </a:r>
            <a:r>
              <a:rPr lang="sr-Latn-RS" dirty="0"/>
              <a:t>su nazivi individuala. Konačan skup asertacionih aksioma je ABox.</a:t>
            </a:r>
          </a:p>
          <a:p>
            <a:pPr lvl="1"/>
            <a:r>
              <a:rPr lang="sr-Latn-RS" dirty="0"/>
              <a:t>Interpretacija </a:t>
            </a:r>
            <a:r>
              <a:rPr lang="sr-Latn-RS" i="1" dirty="0"/>
              <a:t>I</a:t>
            </a:r>
            <a:r>
              <a:rPr lang="sr-Latn-RS" dirty="0"/>
              <a:t> je model asertacionog aksioma </a:t>
            </a:r>
            <a:r>
              <a:rPr lang="sr-Latn-RS" i="1" dirty="0"/>
              <a:t>x </a:t>
            </a:r>
            <a:r>
              <a:rPr lang="sr-Latn-RS" dirty="0"/>
              <a:t>: </a:t>
            </a:r>
            <a:r>
              <a:rPr lang="sr-Latn-RS" i="1" dirty="0"/>
              <a:t>C</a:t>
            </a:r>
            <a:r>
              <a:rPr lang="sr-Latn-RS" dirty="0"/>
              <a:t> ako </a:t>
            </a:r>
            <a:r>
              <a:rPr lang="sr-Latn-RS" i="1" dirty="0"/>
              <a:t>x</a:t>
            </a:r>
            <a:r>
              <a:rPr lang="sr-Latn-RS" i="1" baseline="30000" dirty="0"/>
              <a:t>I</a:t>
            </a:r>
            <a:r>
              <a:rPr lang="en-GB" dirty="0"/>
              <a:t> ∈</a:t>
            </a:r>
            <a:r>
              <a:rPr lang="sr-Latn-RS" dirty="0"/>
              <a:t> </a:t>
            </a:r>
            <a:r>
              <a:rPr lang="sr-Latn-RS" i="1" dirty="0"/>
              <a:t>C</a:t>
            </a:r>
            <a:r>
              <a:rPr lang="sr-Latn-RS" i="1" baseline="30000" dirty="0"/>
              <a:t>I</a:t>
            </a:r>
            <a:endParaRPr lang="sr-Latn-RS" dirty="0"/>
          </a:p>
          <a:p>
            <a:pPr lvl="1"/>
            <a:r>
              <a:rPr lang="sr-Latn-RS" dirty="0"/>
              <a:t>Interpretacija </a:t>
            </a:r>
            <a:r>
              <a:rPr lang="sr-Latn-RS" i="1" dirty="0"/>
              <a:t>I</a:t>
            </a:r>
            <a:r>
              <a:rPr lang="sr-Latn-RS" dirty="0"/>
              <a:t> je model asertacionog aksioma </a:t>
            </a:r>
            <a:r>
              <a:rPr lang="sr-Latn-RS" i="1" dirty="0"/>
              <a:t>(x,y) </a:t>
            </a:r>
            <a:r>
              <a:rPr lang="sr-Latn-RS" dirty="0"/>
              <a:t>:</a:t>
            </a:r>
            <a:r>
              <a:rPr lang="sr-Latn-RS" i="1" dirty="0"/>
              <a:t> r</a:t>
            </a:r>
            <a:r>
              <a:rPr lang="sr-Latn-RS" dirty="0"/>
              <a:t> ako </a:t>
            </a:r>
            <a:r>
              <a:rPr lang="sr-Latn-RS" i="1" dirty="0"/>
              <a:t>(x</a:t>
            </a:r>
            <a:r>
              <a:rPr lang="sr-Latn-RS" i="1" baseline="30000" dirty="0"/>
              <a:t>I</a:t>
            </a:r>
            <a:r>
              <a:rPr lang="sr-Latn-RS" i="1" dirty="0"/>
              <a:t>,y</a:t>
            </a:r>
            <a:r>
              <a:rPr lang="sr-Latn-RS" i="1" baseline="30000" dirty="0"/>
              <a:t>I</a:t>
            </a:r>
            <a:r>
              <a:rPr lang="sr-Latn-RS" i="1" dirty="0"/>
              <a:t>)</a:t>
            </a:r>
            <a:r>
              <a:rPr lang="sr-Latn-RS" dirty="0"/>
              <a:t> </a:t>
            </a:r>
            <a:r>
              <a:rPr lang="en-GB" dirty="0"/>
              <a:t>∈</a:t>
            </a:r>
            <a:r>
              <a:rPr lang="sr-Latn-RS" dirty="0"/>
              <a:t> </a:t>
            </a:r>
            <a:r>
              <a:rPr lang="sr-Latn-RS" i="1" dirty="0"/>
              <a:t>r</a:t>
            </a:r>
            <a:r>
              <a:rPr lang="sr-Latn-RS" i="1" baseline="30000" dirty="0"/>
              <a:t>I</a:t>
            </a:r>
          </a:p>
          <a:p>
            <a:pPr lvl="1"/>
            <a:r>
              <a:rPr lang="sr-Latn-RS" i="1" dirty="0"/>
              <a:t>I </a:t>
            </a:r>
            <a:r>
              <a:rPr lang="sr-Latn-RS" dirty="0"/>
              <a:t>je model ABox-a </a:t>
            </a:r>
            <a:r>
              <a:rPr lang="sr-Latn-RS" i="1" dirty="0"/>
              <a:t>A</a:t>
            </a:r>
            <a:r>
              <a:rPr lang="sr-Latn-RS" dirty="0"/>
              <a:t> ako je model svakog asertacionog individuala u </a:t>
            </a:r>
            <a:r>
              <a:rPr lang="sr-Latn-RS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361760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Baza znanja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/>
              <a:t>BZ je Par (</a:t>
            </a:r>
            <a:r>
              <a:rPr lang="sr-Latn-RS" i="1" dirty="0"/>
              <a:t>T, A</a:t>
            </a:r>
            <a:r>
              <a:rPr lang="sr-Latn-RS" dirty="0"/>
              <a:t>) gde je </a:t>
            </a:r>
            <a:r>
              <a:rPr lang="sr-Latn-RS" i="1" dirty="0"/>
              <a:t>T</a:t>
            </a:r>
            <a:r>
              <a:rPr lang="sr-Latn-RS" dirty="0"/>
              <a:t> TBox, a </a:t>
            </a:r>
            <a:r>
              <a:rPr lang="sr-Latn-RS" i="1" dirty="0"/>
              <a:t>A</a:t>
            </a:r>
            <a:r>
              <a:rPr lang="sr-Latn-RS" dirty="0"/>
              <a:t> je ABox.</a:t>
            </a:r>
          </a:p>
          <a:p>
            <a:r>
              <a:rPr lang="sr-Latn-RS" dirty="0"/>
              <a:t>Interpretacija </a:t>
            </a:r>
            <a:r>
              <a:rPr lang="sr-Latn-RS" i="1" dirty="0"/>
              <a:t>I </a:t>
            </a:r>
            <a:r>
              <a:rPr lang="sr-Latn-RS" dirty="0"/>
              <a:t>je model baze znanja </a:t>
            </a:r>
            <a:r>
              <a:rPr lang="sr-Latn-RS" i="1" dirty="0"/>
              <a:t>K=(T,A)</a:t>
            </a:r>
            <a:r>
              <a:rPr lang="sr-Latn-RS" dirty="0"/>
              <a:t> ako je </a:t>
            </a:r>
            <a:r>
              <a:rPr lang="sr-Latn-RS" i="1" dirty="0"/>
              <a:t>I</a:t>
            </a:r>
            <a:r>
              <a:rPr lang="sr-Latn-RS" dirty="0"/>
              <a:t> model </a:t>
            </a:r>
            <a:r>
              <a:rPr lang="sr-Latn-RS" i="1" dirty="0"/>
              <a:t>T</a:t>
            </a:r>
            <a:r>
              <a:rPr lang="sr-Latn-RS" dirty="0"/>
              <a:t> i </a:t>
            </a:r>
            <a:r>
              <a:rPr lang="sr-Latn-RS" i="1" dirty="0"/>
              <a:t>I</a:t>
            </a:r>
            <a:r>
              <a:rPr lang="sr-Latn-RS" dirty="0"/>
              <a:t> model od </a:t>
            </a:r>
            <a:r>
              <a:rPr lang="sr-Latn-RS" i="1" dirty="0"/>
              <a:t>A,</a:t>
            </a:r>
            <a:r>
              <a:rPr lang="sr-Latn-RS" dirty="0"/>
              <a:t> što se piše</a:t>
            </a:r>
            <a:r>
              <a:rPr lang="sr-Latn-RS" i="1" dirty="0"/>
              <a:t> </a:t>
            </a:r>
            <a:r>
              <a:rPr lang="en-US" dirty="0"/>
              <a:t>I |= K</a:t>
            </a:r>
            <a:endParaRPr lang="sr-Latn-RS" i="1" dirty="0"/>
          </a:p>
          <a:p>
            <a:r>
              <a:rPr lang="sr-Latn-RS" dirty="0"/>
              <a:t>Znači, kada pravimo bazu znanja, možemo da definišemo:</a:t>
            </a:r>
          </a:p>
          <a:p>
            <a:pPr lvl="1"/>
            <a:r>
              <a:rPr lang="sr-Latn-RS" dirty="0"/>
              <a:t>Koji koncepti su uključeni u koje koncepte (TBox),</a:t>
            </a:r>
          </a:p>
          <a:p>
            <a:pPr lvl="1"/>
            <a:r>
              <a:rPr lang="sr-Latn-RS" dirty="0"/>
              <a:t>Koji individuali su instance kojih koncepata (ABox) i</a:t>
            </a:r>
          </a:p>
          <a:p>
            <a:pPr lvl="1"/>
            <a:r>
              <a:rPr lang="sr-Latn-RS" dirty="0"/>
              <a:t>Koji individuali su u relaciji sa kojim individualima (ABox)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56390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Baza znanja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sr-Latn-RS" sz="3400" dirty="0"/>
                  <a:t>Def: Za bazu znanja </a:t>
                </a:r>
                <a:r>
                  <a:rPr lang="sr-Latn-RS" sz="3400" i="1" dirty="0"/>
                  <a:t>K=(T,A)</a:t>
                </a:r>
                <a:r>
                  <a:rPr lang="sr-Latn-RS" sz="3400" dirty="0"/>
                  <a:t> kažemo da je </a:t>
                </a:r>
                <a:r>
                  <a:rPr lang="sr-Latn-RS" sz="3400" i="1" dirty="0"/>
                  <a:t>konzistentna</a:t>
                </a:r>
                <a:r>
                  <a:rPr lang="sr-Latn-RS" sz="3400" dirty="0"/>
                  <a:t> ako </a:t>
                </a:r>
                <a:r>
                  <a:rPr lang="sr-Latn-RS" sz="3400" i="1" dirty="0"/>
                  <a:t>ima model</a:t>
                </a:r>
                <a:r>
                  <a:rPr lang="sr-Latn-RS" sz="3400" dirty="0"/>
                  <a:t>.</a:t>
                </a:r>
              </a:p>
              <a:p>
                <a:pPr lvl="1"/>
                <a:r>
                  <a:rPr lang="sr-Latn-RS" dirty="0"/>
                  <a:t>Za koncept C kažemo da je zadovoljiv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i="1" dirty="0"/>
                      <m:t>K</m:t>
                    </m:r>
                    <m:r>
                      <m:rPr>
                        <m:nor/>
                      </m:rPr>
                      <a:rPr lang="en-US" dirty="0"/>
                      <m:t>|=</m:t>
                    </m:r>
                    <m:r>
                      <m:rPr>
                        <m:nor/>
                      </m:rPr>
                      <a:rPr lang="sr-Latn-RS" i="1" dirty="0"/>
                      <m:t> </m:t>
                    </m:r>
                    <m:r>
                      <m:rPr>
                        <m:nor/>
                      </m:rPr>
                      <a:rPr lang="sr-Latn-RS" i="1" dirty="0"/>
                      <m:t>C</m:t>
                    </m:r>
                  </m:oMath>
                </a14:m>
                <a:r>
                  <a:rPr lang="sr-Latn-RS" dirty="0"/>
                  <a:t>) u odnosu na K ako postoji interpretacija I baze znanja K takva da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b="0" i="1" dirty="0" smtClean="0"/>
                      <m:t>C</m:t>
                    </m:r>
                    <m:r>
                      <m:rPr>
                        <m:nor/>
                      </m:rPr>
                      <a:rPr lang="sr-Latn-RS" b="0" i="1" baseline="30000" dirty="0" smtClean="0"/>
                      <m:t>I</m:t>
                    </m:r>
                    <m:r>
                      <a:rPr lang="sr-Latn-RS" i="1" dirty="0">
                        <a:latin typeface="Cambria Math"/>
                        <a:ea typeface="Cambria Math"/>
                      </a:rPr>
                      <m:t>≠</m:t>
                    </m:r>
                    <m:r>
                      <a:rPr lang="sr-Latn-RS" i="1" dirty="0" smtClean="0">
                        <a:latin typeface="Cambria Math"/>
                        <a:ea typeface="Cambria Math"/>
                      </a:rPr>
                      <m:t>∅</m:t>
                    </m:r>
                  </m:oMath>
                </a14:m>
                <a:endParaRPr lang="sr-Latn-RS" baseline="30000" dirty="0"/>
              </a:p>
              <a:p>
                <a:pPr lvl="1"/>
                <a:r>
                  <a:rPr lang="sr-Latn-RS" dirty="0"/>
                  <a:t>Takva intepretacija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i="1" dirty="0"/>
                      <m:t>C</m:t>
                    </m:r>
                    <m:r>
                      <m:rPr>
                        <m:nor/>
                      </m:rPr>
                      <a:rPr lang="sr-Latn-RS" i="1" baseline="30000" dirty="0"/>
                      <m:t>I</m:t>
                    </m:r>
                    <m:r>
                      <a:rPr lang="sr-Latn-RS" i="1" baseline="30000" dirty="0">
                        <a:latin typeface="Cambria Math"/>
                      </a:rPr>
                      <m:t> </m:t>
                    </m:r>
                  </m:oMath>
                </a14:m>
                <a:r>
                  <a:rPr lang="sr-Latn-RS" dirty="0"/>
                  <a:t>zove se </a:t>
                </a:r>
                <a:r>
                  <a:rPr lang="sr-Latn-RS" i="1" dirty="0"/>
                  <a:t>model C </a:t>
                </a:r>
                <a:r>
                  <a:rPr lang="sr-Latn-RS" dirty="0"/>
                  <a:t>u odnosu na </a:t>
                </a:r>
                <a:r>
                  <a:rPr lang="sr-Latn-RS" i="1" dirty="0"/>
                  <a:t>K</a:t>
                </a:r>
              </a:p>
              <a:p>
                <a:pPr lvl="1"/>
                <a:r>
                  <a:rPr lang="sr-Latn-RS" dirty="0"/>
                  <a:t>Koncept </a:t>
                </a:r>
                <a:r>
                  <a:rPr lang="sr-Latn-RS" i="1" dirty="0"/>
                  <a:t>D</a:t>
                </a:r>
                <a:r>
                  <a:rPr lang="sr-Latn-RS" dirty="0"/>
                  <a:t> obuhvata koncept </a:t>
                </a:r>
                <a:r>
                  <a:rPr lang="sr-Latn-RS" i="1" dirty="0"/>
                  <a:t>C</a:t>
                </a:r>
                <a:r>
                  <a:rPr lang="sr-Latn-RS" dirty="0"/>
                  <a:t> u odnosu na </a:t>
                </a:r>
                <a:r>
                  <a:rPr lang="sr-Latn-RS" i="1" dirty="0"/>
                  <a:t>K</a:t>
                </a:r>
                <a:r>
                  <a:rPr lang="sr-Latn-RS" dirty="0"/>
                  <a:t>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b="0" i="1" dirty="0" smtClean="0"/>
                      <m:t>K</m:t>
                    </m:r>
                    <m:r>
                      <m:rPr>
                        <m:nor/>
                      </m:rPr>
                      <a:rPr lang="en-US" dirty="0"/>
                      <m:t>|=</m:t>
                    </m:r>
                    <m:r>
                      <m:rPr>
                        <m:nor/>
                      </m:rPr>
                      <a:rPr lang="sr-Latn-RS" b="0" i="1" dirty="0" smtClean="0"/>
                      <m:t> </m:t>
                    </m:r>
                    <m:r>
                      <m:rPr>
                        <m:nor/>
                      </m:rPr>
                      <a:rPr lang="sr-Latn-RS" i="1" dirty="0"/>
                      <m:t>C</m:t>
                    </m:r>
                    <m:r>
                      <a:rPr lang="sr-Latn-RS" i="1" dirty="0" smtClean="0">
                        <a:latin typeface="Cambria Math"/>
                        <a:ea typeface="Cambria Math"/>
                      </a:rPr>
                      <m:t>⊑</m:t>
                    </m:r>
                    <m:r>
                      <m:rPr>
                        <m:nor/>
                      </m:rPr>
                      <a:rPr lang="sr-Latn-RS" b="0" i="1" dirty="0" smtClean="0"/>
                      <m:t>D</m:t>
                    </m:r>
                  </m:oMath>
                </a14:m>
                <a:r>
                  <a:rPr lang="sr-Latn-RS" dirty="0"/>
                  <a:t>) ako je </a:t>
                </a:r>
                <a:r>
                  <a:rPr lang="en-GB" i="1" dirty="0"/>
                  <a:t>C</a:t>
                </a:r>
                <a:r>
                  <a:rPr lang="en-GB" i="1" baseline="30000" dirty="0"/>
                  <a:t>I</a:t>
                </a:r>
                <a:r>
                  <a:rPr lang="en-GB" i="1" dirty="0"/>
                  <a:t> </a:t>
                </a:r>
                <a:r>
                  <a:rPr lang="en-GB" dirty="0"/>
                  <a:t>⊆ </a:t>
                </a:r>
                <a:r>
                  <a:rPr lang="en-GB" i="1" dirty="0"/>
                  <a:t>D</a:t>
                </a:r>
                <a:r>
                  <a:rPr lang="en-GB" i="1" baseline="30000" dirty="0"/>
                  <a:t>I</a:t>
                </a:r>
                <a:r>
                  <a:rPr lang="sr-Latn-RS" dirty="0"/>
                  <a:t> za svaki </a:t>
                </a:r>
                <a:r>
                  <a:rPr lang="sr-Latn-RS" i="1" dirty="0"/>
                  <a:t>I</a:t>
                </a:r>
                <a:r>
                  <a:rPr lang="sr-Latn-RS" dirty="0"/>
                  <a:t> model</a:t>
                </a:r>
                <a:r>
                  <a:rPr lang="en-GB" dirty="0"/>
                  <a:t>a</a:t>
                </a:r>
                <a:r>
                  <a:rPr lang="sr-Latn-RS" dirty="0"/>
                  <a:t> </a:t>
                </a:r>
                <a:r>
                  <a:rPr lang="sr-Latn-RS" i="1" dirty="0"/>
                  <a:t>K</a:t>
                </a:r>
              </a:p>
              <a:p>
                <a:pPr lvl="1"/>
                <a:r>
                  <a:rPr lang="sr-Latn-RS" dirty="0"/>
                  <a:t>Dva koncepta </a:t>
                </a:r>
                <a:r>
                  <a:rPr lang="sr-Latn-RS" i="1" dirty="0"/>
                  <a:t>C</a:t>
                </a:r>
                <a:r>
                  <a:rPr lang="sr-Latn-RS" dirty="0"/>
                  <a:t> i </a:t>
                </a:r>
                <a:r>
                  <a:rPr lang="sr-Latn-RS" i="1" dirty="0"/>
                  <a:t>D</a:t>
                </a:r>
                <a:r>
                  <a:rPr lang="sr-Latn-RS" dirty="0"/>
                  <a:t> su ekvivalentna u odnosu na bazu znanja </a:t>
                </a:r>
                <a:r>
                  <a:rPr lang="sr-Latn-RS" i="1" dirty="0"/>
                  <a:t>K</a:t>
                </a:r>
                <a:r>
                  <a:rPr lang="sr-Latn-RS" dirty="0"/>
                  <a:t>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i="1" dirty="0"/>
                      <m:t>K</m:t>
                    </m:r>
                    <m:r>
                      <m:rPr>
                        <m:nor/>
                      </m:rPr>
                      <a:rPr lang="en-US" dirty="0"/>
                      <m:t>|=</m:t>
                    </m:r>
                    <m:r>
                      <m:rPr>
                        <m:nor/>
                      </m:rPr>
                      <a:rPr lang="sr-Latn-RS" b="0" i="1" dirty="0" smtClean="0"/>
                      <m:t> </m:t>
                    </m:r>
                    <m:r>
                      <m:rPr>
                        <m:nor/>
                      </m:rPr>
                      <a:rPr lang="sr-Latn-RS" i="1" dirty="0"/>
                      <m:t>C</m:t>
                    </m:r>
                    <m:r>
                      <a:rPr lang="sr-Latn-RS" i="1" dirty="0" smtClean="0">
                        <a:latin typeface="Cambria Math"/>
                        <a:ea typeface="Cambria Math"/>
                      </a:rPr>
                      <m:t>≡</m:t>
                    </m:r>
                    <m:r>
                      <m:rPr>
                        <m:nor/>
                      </m:rPr>
                      <a:rPr lang="sr-Latn-RS" i="1" dirty="0"/>
                      <m:t>D</m:t>
                    </m:r>
                  </m:oMath>
                </a14:m>
                <a:r>
                  <a:rPr lang="sr-Latn-RS" dirty="0"/>
                  <a:t>) ukoliko i </a:t>
                </a:r>
                <a:r>
                  <a:rPr lang="sr-Latn-RS" i="1" dirty="0"/>
                  <a:t>C</a:t>
                </a:r>
                <a:r>
                  <a:rPr lang="sr-Latn-RS" dirty="0"/>
                  <a:t> obuhvata </a:t>
                </a:r>
                <a:r>
                  <a:rPr lang="sr-Latn-RS" i="1" dirty="0"/>
                  <a:t>D</a:t>
                </a:r>
                <a:r>
                  <a:rPr lang="sr-Latn-RS" dirty="0"/>
                  <a:t> i </a:t>
                </a:r>
                <a:r>
                  <a:rPr lang="sr-Latn-RS" i="1" dirty="0"/>
                  <a:t>D</a:t>
                </a:r>
                <a:r>
                  <a:rPr lang="sr-Latn-RS" dirty="0"/>
                  <a:t> obuhvata </a:t>
                </a:r>
                <a:r>
                  <a:rPr lang="sr-Latn-RS" i="1" dirty="0"/>
                  <a:t>C</a:t>
                </a:r>
                <a:r>
                  <a:rPr lang="sr-Latn-RS" dirty="0"/>
                  <a:t> u odnosu na </a:t>
                </a:r>
                <a:r>
                  <a:rPr lang="sr-Latn-RS" i="1" dirty="0"/>
                  <a:t>K</a:t>
                </a:r>
              </a:p>
              <a:p>
                <a:pPr lvl="1"/>
                <a:r>
                  <a:rPr lang="sr-Latn-RS" dirty="0"/>
                  <a:t>Individual </a:t>
                </a:r>
                <a:r>
                  <a:rPr lang="sr-Latn-RS" i="1" dirty="0"/>
                  <a:t>a </a:t>
                </a:r>
                <a:r>
                  <a:rPr lang="sr-Latn-RS" dirty="0"/>
                  <a:t>je instnca koncepta </a:t>
                </a:r>
                <a:r>
                  <a:rPr lang="sr-Latn-RS" i="1" dirty="0"/>
                  <a:t>C</a:t>
                </a:r>
                <a:r>
                  <a:rPr lang="sr-Latn-RS" dirty="0"/>
                  <a:t> u odnosu na </a:t>
                </a:r>
                <a:r>
                  <a:rPr lang="sr-Latn-RS" i="1" dirty="0"/>
                  <a:t>K</a:t>
                </a:r>
                <a:r>
                  <a:rPr lang="sr-Latn-RS" dirty="0"/>
                  <a:t>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i="1" dirty="0"/>
                      <m:t>K</m:t>
                    </m:r>
                    <m:r>
                      <m:rPr>
                        <m:nor/>
                      </m:rPr>
                      <a:rPr lang="en-US" dirty="0"/>
                      <m:t>|=</m:t>
                    </m:r>
                    <m:r>
                      <m:rPr>
                        <m:nor/>
                      </m:rPr>
                      <a:rPr lang="sr-Latn-RS" b="0" i="1" dirty="0" smtClean="0"/>
                      <m:t> </m:t>
                    </m:r>
                    <m:r>
                      <m:rPr>
                        <m:nor/>
                      </m:rPr>
                      <a:rPr lang="sr-Latn-RS" b="0" i="1" dirty="0" smtClean="0"/>
                      <m:t>a</m:t>
                    </m:r>
                    <m:r>
                      <m:rPr>
                        <m:nor/>
                      </m:rPr>
                      <a:rPr lang="sr-Latn-RS" dirty="0">
                        <a:latin typeface="Cambria Math"/>
                        <a:ea typeface="Cambria Math"/>
                      </a:rPr>
                      <m:t>:</m:t>
                    </m:r>
                    <m:r>
                      <m:rPr>
                        <m:nor/>
                      </m:rPr>
                      <a:rPr lang="sr-Latn-RS" b="0" i="1" dirty="0" smtClean="0"/>
                      <m:t>C</m:t>
                    </m:r>
                  </m:oMath>
                </a14:m>
                <a:r>
                  <a:rPr lang="sr-Latn-RS" dirty="0"/>
                  <a:t>) ako </a:t>
                </a:r>
                <a:r>
                  <a:rPr lang="en-GB" i="1" dirty="0" err="1"/>
                  <a:t>a</a:t>
                </a:r>
                <a:r>
                  <a:rPr lang="en-GB" i="1" baseline="30000" dirty="0" err="1"/>
                  <a:t>I</a:t>
                </a:r>
                <a:r>
                  <a:rPr lang="en-GB" i="1" dirty="0"/>
                  <a:t> </a:t>
                </a:r>
                <a:r>
                  <a:rPr lang="en-GB" dirty="0"/>
                  <a:t>∈ </a:t>
                </a:r>
                <a:r>
                  <a:rPr lang="en-GB" i="1" dirty="0"/>
                  <a:t>C</a:t>
                </a:r>
                <a:r>
                  <a:rPr lang="en-GB" i="1" baseline="30000" dirty="0"/>
                  <a:t>I</a:t>
                </a:r>
                <a:r>
                  <a:rPr lang="sr-Latn-RS" i="1" dirty="0"/>
                  <a:t> </a:t>
                </a:r>
                <a:r>
                  <a:rPr lang="sr-Latn-RS" dirty="0"/>
                  <a:t>važi za svaki model </a:t>
                </a:r>
                <a:r>
                  <a:rPr lang="sr-Latn-RS" i="1" dirty="0"/>
                  <a:t>I</a:t>
                </a:r>
                <a:r>
                  <a:rPr lang="sr-Latn-RS" dirty="0"/>
                  <a:t> baze znanja </a:t>
                </a:r>
                <a:r>
                  <a:rPr lang="sr-Latn-RS" i="1" dirty="0"/>
                  <a:t>K</a:t>
                </a:r>
              </a:p>
              <a:p>
                <a:pPr lvl="1"/>
                <a:r>
                  <a:rPr lang="sr-Latn-RS" dirty="0"/>
                  <a:t>Par individuala </a:t>
                </a:r>
                <a:r>
                  <a:rPr lang="sr-Latn-RS" i="1" dirty="0"/>
                  <a:t>(a,b)</a:t>
                </a:r>
                <a:r>
                  <a:rPr lang="sr-Latn-RS" dirty="0"/>
                  <a:t> je u relaciji </a:t>
                </a:r>
                <a:r>
                  <a:rPr lang="sr-Latn-RS" i="1" dirty="0"/>
                  <a:t>r</a:t>
                </a:r>
                <a:r>
                  <a:rPr lang="sr-Latn-RS" dirty="0"/>
                  <a:t> u odnosu na </a:t>
                </a:r>
                <a:r>
                  <a:rPr lang="sr-Latn-RS" i="1" dirty="0"/>
                  <a:t>K</a:t>
                </a:r>
                <a:r>
                  <a:rPr lang="sr-Latn-RS" dirty="0"/>
                  <a:t>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i="1" dirty="0"/>
                      <m:t>K</m:t>
                    </m:r>
                    <m:r>
                      <m:rPr>
                        <m:nor/>
                      </m:rPr>
                      <a:rPr lang="en-US" dirty="0"/>
                      <m:t>|=</m:t>
                    </m:r>
                    <m:r>
                      <m:rPr>
                        <m:nor/>
                      </m:rPr>
                      <a:rPr lang="sr-Latn-RS" i="1" dirty="0"/>
                      <m:t>(</m:t>
                    </m:r>
                    <m:r>
                      <m:rPr>
                        <m:nor/>
                      </m:rPr>
                      <a:rPr lang="sr-Latn-RS" i="1" dirty="0"/>
                      <m:t>a</m:t>
                    </m:r>
                    <m:r>
                      <m:rPr>
                        <m:nor/>
                      </m:rPr>
                      <a:rPr lang="sr-Latn-RS" b="0" i="1" dirty="0" smtClean="0"/>
                      <m:t>,</m:t>
                    </m:r>
                    <m:r>
                      <m:rPr>
                        <m:nor/>
                      </m:rPr>
                      <a:rPr lang="sr-Latn-RS" b="0" i="1" dirty="0" smtClean="0"/>
                      <m:t>b</m:t>
                    </m:r>
                    <m:r>
                      <m:rPr>
                        <m:nor/>
                      </m:rPr>
                      <a:rPr lang="sr-Latn-RS" b="0" i="1" dirty="0" smtClean="0"/>
                      <m:t>)</m:t>
                    </m:r>
                    <m:r>
                      <a:rPr lang="sr-Latn-RS" b="0" i="1" dirty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sr-Latn-RS" dirty="0">
                        <a:latin typeface="Cambria Math"/>
                        <a:ea typeface="Cambria Math"/>
                      </a:rPr>
                      <m:t>:</m:t>
                    </m:r>
                    <m:r>
                      <m:rPr>
                        <m:nor/>
                      </m:rPr>
                      <a:rPr lang="sr-Latn-RS" i="1" dirty="0"/>
                      <m:t>r</m:t>
                    </m:r>
                  </m:oMath>
                </a14:m>
                <a:r>
                  <a:rPr lang="sr-Latn-RS" dirty="0"/>
                  <a:t>) ako </a:t>
                </a:r>
                <a:r>
                  <a:rPr lang="sr-Latn-RS" i="1" dirty="0"/>
                  <a:t>(a</a:t>
                </a:r>
                <a:r>
                  <a:rPr lang="sr-Latn-RS" i="1" baseline="30000" dirty="0"/>
                  <a:t>I</a:t>
                </a:r>
                <a:r>
                  <a:rPr lang="sr-Latn-RS" i="1" dirty="0"/>
                  <a:t>, b</a:t>
                </a:r>
                <a:r>
                  <a:rPr lang="sr-Latn-RS" i="1" baseline="30000" dirty="0"/>
                  <a:t>I</a:t>
                </a:r>
                <a:r>
                  <a:rPr lang="sr-Latn-RS" i="1" dirty="0"/>
                  <a:t>)</a:t>
                </a:r>
                <a:r>
                  <a:rPr lang="en-GB" dirty="0"/>
                  <a:t> ∈</a:t>
                </a:r>
                <a:r>
                  <a:rPr lang="sr-Latn-RS" dirty="0"/>
                  <a:t> </a:t>
                </a:r>
                <a:r>
                  <a:rPr lang="sr-Latn-RS" i="1" dirty="0"/>
                  <a:t>r</a:t>
                </a:r>
                <a:r>
                  <a:rPr lang="sr-Latn-RS" i="1" baseline="30000" dirty="0"/>
                  <a:t>I </a:t>
                </a:r>
                <a:r>
                  <a:rPr lang="sr-Latn-RS" dirty="0"/>
                  <a:t>za svaki </a:t>
                </a:r>
                <a:r>
                  <a:rPr lang="sr-Latn-RS" i="1" dirty="0"/>
                  <a:t>I</a:t>
                </a:r>
                <a:r>
                  <a:rPr lang="sr-Latn-RS" dirty="0"/>
                  <a:t> model</a:t>
                </a:r>
                <a:r>
                  <a:rPr lang="en-GB" dirty="0"/>
                  <a:t>a</a:t>
                </a:r>
                <a:r>
                  <a:rPr lang="sr-Latn-RS" dirty="0"/>
                  <a:t> </a:t>
                </a:r>
                <a:r>
                  <a:rPr lang="sr-Latn-RS" i="1" dirty="0"/>
                  <a:t>K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111" t="-2695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27372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Rezonovanje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 dirty="0"/>
                  <a:t>Za deskriptivne logike sa Bulovim operatorima (kao što je </a:t>
                </a:r>
                <a:r>
                  <a:rPr lang="sr-Latn-RS" i="1" dirty="0">
                    <a:latin typeface="Monotype Corsiva" panose="03010101010201010101" pitchFamily="66" charset="0"/>
                  </a:rPr>
                  <a:t>ALC</a:t>
                </a:r>
                <a:r>
                  <a:rPr lang="sr-Latn-RS" dirty="0"/>
                  <a:t>) svo rezonovanje se svodi na proveru konzistentnosti baze znanja</a:t>
                </a:r>
              </a:p>
              <a:p>
                <a:r>
                  <a:rPr lang="sr-Latn-RS" dirty="0"/>
                  <a:t>Na primer, individual </a:t>
                </a:r>
                <a:r>
                  <a:rPr lang="sr-Latn-RS" i="1" dirty="0"/>
                  <a:t>a</a:t>
                </a:r>
                <a:r>
                  <a:rPr lang="sr-Latn-RS" dirty="0"/>
                  <a:t> je instanca koncepta </a:t>
                </a:r>
                <a:r>
                  <a:rPr lang="sr-Latn-RS" i="1" dirty="0"/>
                  <a:t>C</a:t>
                </a:r>
                <a:r>
                  <a:rPr lang="sr-Latn-R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b="0" i="1" dirty="0" smtClean="0"/>
                      <m:t>K</m:t>
                    </m:r>
                    <m:r>
                      <m:rPr>
                        <m:nor/>
                      </m:rPr>
                      <a:rPr lang="en-US" dirty="0"/>
                      <m:t>|=</m:t>
                    </m:r>
                    <m:r>
                      <m:rPr>
                        <m:nor/>
                      </m:rPr>
                      <a:rPr lang="sr-Latn-RS" b="0" i="1" dirty="0" smtClean="0"/>
                      <m:t> </m:t>
                    </m:r>
                    <m:r>
                      <m:rPr>
                        <m:nor/>
                      </m:rPr>
                      <a:rPr lang="sr-Latn-RS" i="1" dirty="0"/>
                      <m:t>a</m:t>
                    </m:r>
                    <m:r>
                      <m:rPr>
                        <m:nor/>
                      </m:rPr>
                      <a:rPr lang="sr-Latn-RS" dirty="0">
                        <a:latin typeface="Cambria Math"/>
                        <a:ea typeface="Cambria Math"/>
                      </a:rPr>
                      <m:t>:</m:t>
                    </m:r>
                    <m:r>
                      <m:rPr>
                        <m:nor/>
                      </m:rPr>
                      <a:rPr lang="sr-Latn-RS" i="1" dirty="0"/>
                      <m:t>C</m:t>
                    </m:r>
                  </m:oMath>
                </a14:m>
                <a:r>
                  <a:rPr lang="sr-Latn-RS" dirty="0"/>
                  <a:t> akko pri dodavanju iskaza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i="1" dirty="0"/>
                      <m:t>a</m:t>
                    </m:r>
                    <m:r>
                      <m:rPr>
                        <m:nor/>
                      </m:rPr>
                      <a:rPr lang="sr-Latn-RS" dirty="0">
                        <a:latin typeface="Cambria Math"/>
                        <a:ea typeface="Cambria Math"/>
                      </a:rPr>
                      <m:t>:</m:t>
                    </m:r>
                    <m:r>
                      <a:rPr lang="sr-Latn-RS" i="1" dirty="0">
                        <a:latin typeface="Cambria Math"/>
                        <a:ea typeface="Cambria Math"/>
                      </a:rPr>
                      <m:t>¬</m:t>
                    </m:r>
                    <m:r>
                      <m:rPr>
                        <m:nor/>
                      </m:rPr>
                      <a:rPr lang="sr-Latn-RS" i="1" dirty="0"/>
                      <m:t>C</m:t>
                    </m:r>
                    <m:r>
                      <a:rPr lang="sr-Latn-R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sr-Latn-RS" dirty="0"/>
                  <a:t>u ABox baza znanja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i="1" dirty="0"/>
                      <m:t>(</m:t>
                    </m:r>
                    <m:r>
                      <m:rPr>
                        <m:nor/>
                      </m:rPr>
                      <a:rPr lang="sr-Latn-RS" i="1" dirty="0"/>
                      <m:t>T</m:t>
                    </m:r>
                    <m:r>
                      <m:rPr>
                        <m:nor/>
                      </m:rPr>
                      <a:rPr lang="sr-Latn-RS" i="1" dirty="0"/>
                      <m:t>,</m:t>
                    </m:r>
                    <m:r>
                      <m:rPr>
                        <m:nor/>
                      </m:rPr>
                      <a:rPr lang="sr-Latn-RS" i="1" dirty="0"/>
                      <m:t>A</m:t>
                    </m:r>
                    <m:r>
                      <a:rPr lang="sr-Latn-RS" i="1" dirty="0" smtClean="0">
                        <a:latin typeface="Cambria Math"/>
                        <a:ea typeface="Cambria Math"/>
                      </a:rPr>
                      <m:t>∪</m:t>
                    </m:r>
                    <m:r>
                      <m:rPr>
                        <m:nor/>
                      </m:rPr>
                      <a:rPr lang="sr-Latn-RS" i="1" dirty="0"/>
                      <m:t>{</m:t>
                    </m:r>
                    <m:r>
                      <m:rPr>
                        <m:nor/>
                      </m:rPr>
                      <a:rPr lang="sr-Latn-RS" i="1" dirty="0"/>
                      <m:t>a</m:t>
                    </m:r>
                    <m:r>
                      <m:rPr>
                        <m:nor/>
                      </m:rPr>
                      <a:rPr lang="sr-Latn-RS" dirty="0">
                        <a:latin typeface="Cambria Math"/>
                        <a:ea typeface="Cambria Math"/>
                      </a:rPr>
                      <m:t>:</m:t>
                    </m:r>
                    <m:r>
                      <a:rPr lang="sr-Latn-RS" i="1" dirty="0" smtClean="0">
                        <a:latin typeface="Cambria Math"/>
                        <a:ea typeface="Cambria Math"/>
                      </a:rPr>
                      <m:t>¬</m:t>
                    </m:r>
                    <m:r>
                      <m:rPr>
                        <m:nor/>
                      </m:rPr>
                      <a:rPr lang="sr-Latn-RS" i="1" dirty="0"/>
                      <m:t>C</m:t>
                    </m:r>
                    <m:r>
                      <m:rPr>
                        <m:nor/>
                      </m:rPr>
                      <a:rPr lang="sr-Latn-RS" b="0" i="1" dirty="0" smtClean="0"/>
                      <m:t>})</m:t>
                    </m:r>
                  </m:oMath>
                </a14:m>
                <a:r>
                  <a:rPr lang="sr-Latn-RS" dirty="0"/>
                  <a:t> </a:t>
                </a:r>
                <a:r>
                  <a:rPr lang="sr-Latn-RS"/>
                  <a:t>postaje nekonzistentna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51606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Važna proširenja </a:t>
            </a:r>
            <a:r>
              <a:rPr lang="sr-Latn-RS" i="1" dirty="0">
                <a:latin typeface="Monotype Corsiva" panose="03010101010201010101" pitchFamily="66" charset="0"/>
              </a:rPr>
              <a:t>ALC</a:t>
            </a:r>
            <a:r>
              <a:rPr lang="sr-Latn-RS" dirty="0"/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/>
              <a:t>DL su našli važnu primenu kao formalni osnov za definisanje jezika za specificiranje ontologija.</a:t>
            </a:r>
          </a:p>
          <a:p>
            <a:pPr lvl="1"/>
            <a:r>
              <a:rPr lang="sr-Latn-RS" dirty="0"/>
              <a:t>DL pužaju dobro definisanu semantiku i moćne tehnike rezonovanja</a:t>
            </a:r>
          </a:p>
          <a:p>
            <a:r>
              <a:rPr lang="sr-Latn-RS" dirty="0"/>
              <a:t>Primeri DL baziranih jezika za ontologije su OIL, OIL+DAML i OWL (</a:t>
            </a:r>
            <a:r>
              <a:rPr lang="en-US" dirty="0"/>
              <a:t>ontology language standard developed by the</a:t>
            </a:r>
            <a:r>
              <a:rPr lang="sr-Latn-RS" dirty="0"/>
              <a:t> </a:t>
            </a:r>
            <a:r>
              <a:rPr lang="en-US" dirty="0"/>
              <a:t>W3C Web-Ontology Working Group</a:t>
            </a:r>
            <a:r>
              <a:rPr lang="sr-Latn-RS" dirty="0"/>
              <a:t>).</a:t>
            </a:r>
          </a:p>
          <a:p>
            <a:r>
              <a:rPr lang="sr-Latn-RS" dirty="0"/>
              <a:t>Da bi se DL koristili u ontologojama kreirana su razna proširenja</a:t>
            </a:r>
          </a:p>
          <a:p>
            <a:r>
              <a:rPr lang="sr-Latn-RS" dirty="0"/>
              <a:t>Neka od tipičnih priširenja </a:t>
            </a:r>
            <a:r>
              <a:rPr lang="sr-Latn-RS" i="1" dirty="0">
                <a:latin typeface="Monotype Corsiva" panose="03010101010201010101" pitchFamily="66" charset="0"/>
              </a:rPr>
              <a:t>ALC</a:t>
            </a:r>
            <a:r>
              <a:rPr lang="sr-Latn-RS" dirty="0"/>
              <a:t> obuhvataju:</a:t>
            </a:r>
          </a:p>
          <a:p>
            <a:pPr lvl="1"/>
            <a:r>
              <a:rPr lang="sr-Latn-RS" dirty="0"/>
              <a:t>Ograničenja brojeva</a:t>
            </a:r>
          </a:p>
          <a:p>
            <a:pPr lvl="1"/>
            <a:r>
              <a:rPr lang="sr-Latn-RS" dirty="0"/>
              <a:t>Inverzne role</a:t>
            </a:r>
          </a:p>
          <a:p>
            <a:pPr lvl="1"/>
            <a:r>
              <a:rPr lang="sr-Latn-RS" dirty="0"/>
              <a:t>Tranzitivne role</a:t>
            </a:r>
          </a:p>
          <a:p>
            <a:pPr lvl="1"/>
            <a:r>
              <a:rPr lang="sr-Latn-RS" dirty="0"/>
              <a:t>Podrole</a:t>
            </a:r>
          </a:p>
          <a:p>
            <a:pPr lvl="1"/>
            <a:r>
              <a:rPr lang="sr-Latn-RS" dirty="0"/>
              <a:t>Konkretne domene</a:t>
            </a:r>
          </a:p>
          <a:p>
            <a:pPr lvl="1"/>
            <a:r>
              <a:rPr lang="sr-Latn-RS" dirty="0"/>
              <a:t>Nominale konstrukte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5588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Ograničenja brojeva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sr-Latn-RS" dirty="0"/>
                  <a:t>Kardinaliteti za koncepte i relacije. </a:t>
                </a:r>
              </a:p>
              <a:p>
                <a:r>
                  <a:rPr lang="en-US" dirty="0" err="1"/>
                  <a:t>Za</a:t>
                </a:r>
                <a:r>
                  <a:rPr lang="en-US" dirty="0"/>
                  <a:t> </a:t>
                </a:r>
                <a:r>
                  <a:rPr lang="en-US" dirty="0" err="1"/>
                  <a:t>odre</a:t>
                </a:r>
                <a:r>
                  <a:rPr lang="sr-Latn-RS" dirty="0"/>
                  <a:t>đ</a:t>
                </a:r>
                <a:r>
                  <a:rPr lang="en-US" dirty="0" err="1"/>
                  <a:t>eni</a:t>
                </a:r>
                <a:r>
                  <a:rPr lang="en-US" dirty="0"/>
                  <a:t> individual </a:t>
                </a:r>
                <a:r>
                  <a:rPr lang="sr-Latn-RS" dirty="0"/>
                  <a:t>moguće je specificirati u koliko instanci relacija određenog tipa on može da učestvuje</a:t>
                </a:r>
              </a:p>
              <a:p>
                <a:r>
                  <a:rPr lang="sr-Latn-RS" dirty="0"/>
                  <a:t>Primeri:</a:t>
                </a:r>
              </a:p>
              <a:p>
                <a:r>
                  <a:rPr lang="sr-Latn-RS" dirty="0"/>
                  <a:t>Ako hoćeno da kažemo da osoba može biti u braku najviše sa 1 individualom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sr-Latn-RS" b="0" dirty="0" smtClean="0"/>
                        <m:t>Person</m:t>
                      </m:r>
                      <m:r>
                        <a:rPr lang="sr-Latn-RS" i="0" dirty="0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m:rPr>
                          <m:nor/>
                        </m:rPr>
                        <a:rPr lang="sr-Latn-RS" b="0" dirty="0" smtClean="0"/>
                        <m:t>1 </m:t>
                      </m:r>
                      <m:r>
                        <m:rPr>
                          <m:nor/>
                        </m:rPr>
                        <a:rPr lang="sr-Latn-RS" b="0" dirty="0" smtClean="0"/>
                        <m:t>married</m:t>
                      </m:r>
                    </m:oMath>
                  </m:oMathPara>
                </a14:m>
                <a:endParaRPr lang="sr-Latn-RS" dirty="0"/>
              </a:p>
              <a:p>
                <a:r>
                  <a:rPr lang="sr-Latn-RS" dirty="0"/>
                  <a:t>Ako hoćemo da kažemo da je osoba srećna ako ima od 2 do 4 deteta</a:t>
                </a:r>
              </a:p>
              <a:p>
                <a:endParaRPr lang="sr-Latn-R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sr-Latn-RS"/>
                        <m:t>HappyMan</m:t>
                      </m:r>
                      <m:r>
                        <a:rPr lang="sr-Latn-RS" i="1">
                          <a:latin typeface="Cambria Math"/>
                          <a:ea typeface="Cambria Math"/>
                        </a:rPr>
                        <m:t>≡ </m:t>
                      </m:r>
                      <m:r>
                        <m:rPr>
                          <m:nor/>
                        </m:rPr>
                        <a:rPr lang="en-GB"/>
                        <m:t>Human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  <a:ea typeface="Cambria Math"/>
                        </a:rPr>
                        <m:t>¬</m:t>
                      </m:r>
                      <m:r>
                        <m:rPr>
                          <m:nor/>
                        </m:rPr>
                        <a:rPr lang="en-GB"/>
                        <m:t>Female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(∃</m:t>
                      </m:r>
                      <m:r>
                        <m:rPr>
                          <m:nor/>
                        </m:rPr>
                        <a:rPr lang="en-GB"/>
                        <m:t>married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a:rPr lang="sr-Latn-RS" i="1">
                          <a:latin typeface="Cambria Math"/>
                        </a:rPr>
                        <m:t>)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(∀</m:t>
                      </m:r>
                      <m:r>
                        <m:rPr>
                          <m:nor/>
                        </m:rPr>
                        <a:rPr lang="en-GB"/>
                        <m:t>hasChild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(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⊔</m:t>
                      </m:r>
                      <m:r>
                        <m:rPr>
                          <m:nor/>
                        </m:rPr>
                        <a:rPr lang="en-GB"/>
                        <m:t>Professor</m:t>
                      </m:r>
                      <m:r>
                        <m:rPr>
                          <m:nor/>
                        </m:rPr>
                        <a:rPr lang="en-GB"/>
                        <m:t>))</m:t>
                      </m:r>
                      <m:r>
                        <a:rPr lang="en-GB" i="1" smtClean="0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1" i="1" smtClean="0">
                          <a:latin typeface="Cambria Math"/>
                          <a:ea typeface="Cambria Math"/>
                        </a:rPr>
                        <m:t>≥</m:t>
                      </m:r>
                      <m:r>
                        <m:rPr>
                          <m:nor/>
                        </m:rPr>
                        <a:rPr lang="sr-Latn-RS" b="1" i="0" smtClean="0"/>
                        <m:t>2 </m:t>
                      </m:r>
                      <m:r>
                        <m:rPr>
                          <m:nor/>
                        </m:rPr>
                        <a:rPr lang="sr-Latn-RS" b="1" i="0" smtClean="0"/>
                        <m:t>hasChild</m:t>
                      </m:r>
                      <m:r>
                        <a:rPr lang="en-GB" b="1" i="1" smtClean="0">
                          <a:latin typeface="Cambria Math"/>
                          <a:ea typeface="Cambria Math"/>
                        </a:rPr>
                        <m:t>⊓</m:t>
                      </m:r>
                      <m:r>
                        <a:rPr lang="sr-Latn-RS" b="1" i="1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sr-Latn-RS" b="1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1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m:rPr>
                          <m:nor/>
                        </m:rPr>
                        <a:rPr lang="sr-Latn-RS" b="1" i="0" smtClean="0"/>
                        <m:t>4</m:t>
                      </m:r>
                      <m:r>
                        <m:rPr>
                          <m:nor/>
                        </m:rPr>
                        <a:rPr lang="sr-Latn-RS" b="1"/>
                        <m:t> </m:t>
                      </m:r>
                      <m:r>
                        <m:rPr>
                          <m:nor/>
                        </m:rPr>
                        <a:rPr lang="sr-Latn-RS" b="1"/>
                        <m:t>hasChild</m:t>
                      </m:r>
                    </m:oMath>
                  </m:oMathPara>
                </a14:m>
                <a:endParaRPr lang="sr-Latn-RS" b="1" dirty="0"/>
              </a:p>
              <a:p>
                <a:endParaRPr lang="sr-Latn-R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800600" y="6172200"/>
            <a:ext cx="3866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http://www.w3.org/2001/sw/WebOnt/</a:t>
            </a:r>
          </a:p>
        </p:txBody>
      </p:sp>
    </p:spTree>
    <p:extLst>
      <p:ext uri="{BB962C8B-B14F-4D97-AF65-F5344CB8AC3E}">
        <p14:creationId xmlns:p14="http://schemas.microsoft.com/office/powerpoint/2010/main" val="111828053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Ograničenja brojeva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 dirty="0"/>
                  <a:t>Moguće je specificirati i tip individuala koji se nalazi u relaiciji ograničenog kardinaliteta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sr-Latn-RS"/>
                        <m:t>HappyMan</m:t>
                      </m:r>
                      <m:r>
                        <a:rPr lang="sr-Latn-RS" i="1">
                          <a:latin typeface="Cambria Math"/>
                          <a:ea typeface="Cambria Math"/>
                        </a:rPr>
                        <m:t>≡ </m:t>
                      </m:r>
                      <m:r>
                        <m:rPr>
                          <m:nor/>
                        </m:rPr>
                        <a:rPr lang="en-GB"/>
                        <m:t>Human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  <a:ea typeface="Cambria Math"/>
                        </a:rPr>
                        <m:t>¬</m:t>
                      </m:r>
                      <m:r>
                        <m:rPr>
                          <m:nor/>
                        </m:rPr>
                        <a:rPr lang="en-GB"/>
                        <m:t>Female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(∃</m:t>
                      </m:r>
                      <m:r>
                        <m:rPr>
                          <m:nor/>
                        </m:rPr>
                        <a:rPr lang="en-GB"/>
                        <m:t>married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a:rPr lang="sr-Latn-RS" i="1">
                          <a:latin typeface="Cambria Math"/>
                        </a:rPr>
                        <m:t>)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(∀</m:t>
                      </m:r>
                      <m:r>
                        <m:rPr>
                          <m:nor/>
                        </m:rPr>
                        <a:rPr lang="en-GB"/>
                        <m:t>hasChild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(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⊔</m:t>
                      </m:r>
                      <m:r>
                        <m:rPr>
                          <m:nor/>
                        </m:rPr>
                        <a:rPr lang="en-GB"/>
                        <m:t>Professor</m:t>
                      </m:r>
                      <m:r>
                        <m:rPr>
                          <m:nor/>
                        </m:rPr>
                        <a:rPr lang="en-GB"/>
                        <m:t>))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i="1">
                          <a:latin typeface="Cambria Math"/>
                          <a:ea typeface="Cambria Math"/>
                        </a:rPr>
                        <m:t>≥</m:t>
                      </m:r>
                      <m:r>
                        <m:rPr>
                          <m:nor/>
                        </m:rPr>
                        <a:rPr lang="sr-Latn-RS"/>
                        <m:t>2 </m:t>
                      </m:r>
                      <m:r>
                        <m:rPr>
                          <m:nor/>
                        </m:rPr>
                        <a:rPr lang="sr-Latn-RS"/>
                        <m:t>hasChild</m:t>
                      </m:r>
                      <m:r>
                        <m:rPr>
                          <m:nor/>
                        </m:rPr>
                        <a:rPr lang="sr-Latn-RS" b="1" i="0" smtClean="0"/>
                        <m:t>.</m:t>
                      </m:r>
                      <m:r>
                        <m:rPr>
                          <m:nor/>
                        </m:rPr>
                        <a:rPr lang="sr-Latn-RS" b="1" i="0" smtClean="0"/>
                        <m:t>Doctor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  <m:r>
                        <a:rPr lang="sr-Latn-RS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sr-Latn-RS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m:rPr>
                          <m:nor/>
                        </m:rPr>
                        <a:rPr lang="sr-Latn-RS"/>
                        <m:t>4 </m:t>
                      </m:r>
                      <m:r>
                        <m:rPr>
                          <m:nor/>
                        </m:rPr>
                        <a:rPr lang="sr-Latn-RS"/>
                        <m:t>hasChild</m:t>
                      </m:r>
                    </m:oMath>
                  </m:oMathPara>
                </a14:m>
                <a:endParaRPr lang="sr-Latn-RS" dirty="0"/>
              </a:p>
              <a:p>
                <a:endParaRPr lang="sr-Latn-R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99920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Inverzne, tranzitivne role i podrole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Uz rolu hasChild možemo definisiati:</a:t>
            </a:r>
          </a:p>
          <a:p>
            <a:pPr lvl="1"/>
            <a:r>
              <a:rPr lang="sr-Latn-RS" dirty="0"/>
              <a:t>Inverzna rolu: hasParent</a:t>
            </a:r>
          </a:p>
          <a:p>
            <a:pPr lvl="1"/>
            <a:r>
              <a:rPr lang="sr-Latn-RS" dirty="0"/>
              <a:t>Tranzitivna rola: hasAncestor </a:t>
            </a:r>
          </a:p>
          <a:p>
            <a:pPr lvl="1"/>
            <a:r>
              <a:rPr lang="sr-Latn-RS" dirty="0"/>
              <a:t>Podrolu: hasParent je podrola od hasAncestor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15601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Konkretni domeni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sr-Latn-RS" b="1" dirty="0"/>
                  <a:t>Povezuju</a:t>
                </a:r>
                <a:r>
                  <a:rPr lang="sr-Latn-RS" dirty="0"/>
                  <a:t> deskriptivne logike </a:t>
                </a:r>
                <a:r>
                  <a:rPr lang="sr-Latn-RS" b="1" dirty="0"/>
                  <a:t>sa konkretni skupovima </a:t>
                </a:r>
                <a:r>
                  <a:rPr lang="sr-Latn-RS" dirty="0"/>
                  <a:t>(na primer realni brojevi, celi brojevi, stringovi) </a:t>
                </a:r>
                <a:r>
                  <a:rPr lang="sr-Latn-RS" b="1" dirty="0"/>
                  <a:t>i konretnim predikatima definisantim nad tim skupovima</a:t>
                </a:r>
                <a:r>
                  <a:rPr lang="sr-Latn-RS" dirty="0"/>
                  <a:t> (na primer numerički komparator </a:t>
                </a:r>
                <a14:m>
                  <m:oMath xmlns:m="http://schemas.openxmlformats.org/officeDocument/2006/math">
                    <m:r>
                      <a:rPr lang="sr-Latn-RS" i="1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sr-Latn-RS" dirty="0"/>
                  <a:t> , stringovski operator isPrefixOf ili numerički komarator sa ograničenjem </a:t>
                </a:r>
                <a14:m>
                  <m:oMath xmlns:m="http://schemas.openxmlformats.org/officeDocument/2006/math">
                    <m:r>
                      <a:rPr lang="sr-Latn-RS" i="1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sr-Latn-RS" dirty="0"/>
                  <a:t> 17,..)</a:t>
                </a:r>
              </a:p>
              <a:p>
                <a:r>
                  <a:rPr lang="sr-Latn-RS" b="1" dirty="0"/>
                  <a:t>Ovim je moguće modelovanje konkretnih svojstava apstraktnih objekata kao što su</a:t>
                </a:r>
                <a:r>
                  <a:rPr lang="sr-Latn-RS" dirty="0"/>
                  <a:t>: broj godina, težina, ime, prezime, ... i poređenje ovih vrednosti</a:t>
                </a:r>
              </a:p>
              <a:p>
                <a:r>
                  <a:rPr lang="sr-Latn-RS" dirty="0"/>
                  <a:t>Neograničeno uvođenje konretnih domena može da poveća kompleksnost rezonovanja a samim tim i da naruši odlučivost rezonovanja</a:t>
                </a:r>
              </a:p>
              <a:p>
                <a:r>
                  <a:rPr lang="sr-Latn-RS" dirty="0"/>
                  <a:t>Stoga se koriste samo neki ograničeni domeni - </a:t>
                </a:r>
                <a:r>
                  <a:rPr lang="sr-Latn-RS" i="1" dirty="0"/>
                  <a:t>datatypes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7" t="-2426" r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20634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Nominalni konstrukti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sr-Latn-RS" dirty="0"/>
                  <a:t>Omogućuju da se indvidual koristi kao koncept</a:t>
                </a:r>
              </a:p>
              <a:p>
                <a:r>
                  <a:rPr lang="sr-Latn-RS" dirty="0"/>
                  <a:t>Ako je </a:t>
                </a:r>
                <a:r>
                  <a:rPr lang="sr-Latn-RS" i="1" dirty="0"/>
                  <a:t>a </a:t>
                </a:r>
                <a:r>
                  <a:rPr lang="sr-Latn-RS" dirty="0"/>
                  <a:t>individual, onda je nominal </a:t>
                </a:r>
                <a:r>
                  <a:rPr lang="sr-Latn-RS" i="1" dirty="0"/>
                  <a:t>{a}</a:t>
                </a:r>
                <a:r>
                  <a:rPr lang="sr-Latn-RS" dirty="0"/>
                  <a:t> koncept koji se interpretira kao singlton skup koji sadrži taj individual</a:t>
                </a:r>
              </a:p>
              <a:p>
                <a:r>
                  <a:rPr lang="sr-Latn-RS" dirty="0"/>
                  <a:t>Konstrukt </a:t>
                </a:r>
                <a:r>
                  <a:rPr lang="sr-Latn-RS" i="1" dirty="0"/>
                  <a:t>{a}</a:t>
                </a:r>
                <a:r>
                  <a:rPr lang="sr-Latn-RS" dirty="0"/>
                  <a:t> se tumači kao </a:t>
                </a:r>
                <a:r>
                  <a:rPr lang="en-US" dirty="0"/>
                  <a:t>“one-of”</a:t>
                </a:r>
                <a:endParaRPr lang="sr-Latn-RS" dirty="0"/>
              </a:p>
              <a:p>
                <a:r>
                  <a:rPr lang="sr-Latn-RS" dirty="0"/>
                  <a:t>Primer: Korišćenjem individuala </a:t>
                </a:r>
                <a:r>
                  <a:rPr lang="en-US" i="1" dirty="0"/>
                  <a:t>Turing</a:t>
                </a:r>
                <a:r>
                  <a:rPr lang="en-US" dirty="0"/>
                  <a:t>,</a:t>
                </a:r>
                <a:r>
                  <a:rPr lang="sr-Latn-RS" dirty="0"/>
                  <a:t> možemo opisati koncept </a:t>
                </a:r>
                <a:r>
                  <a:rPr lang="sr-Latn-RS" i="1" dirty="0"/>
                  <a:t>naučnik iz oblasti računarstva koji je upoznao </a:t>
                </a:r>
                <a:r>
                  <a:rPr lang="en-US" i="1" dirty="0"/>
                  <a:t>Turing</a:t>
                </a:r>
                <a:r>
                  <a:rPr lang="sr-Latn-RS" i="1" dirty="0"/>
                  <a:t>-a</a:t>
                </a:r>
                <a:endParaRPr lang="sr-Latn-RS" dirty="0"/>
              </a:p>
              <a:p>
                <a:pPr marL="457200" lvl="1" indent="0">
                  <a:buNone/>
                </a:pPr>
                <a:endParaRPr lang="sr-Latn-R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dirty="0"/>
                        <m:t>CScientist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  <m:r>
                        <m:rPr>
                          <m:nor/>
                        </m:rPr>
                        <a:rPr lang="en-GB" dirty="0"/>
                        <m:t>∃</m:t>
                      </m:r>
                      <m:r>
                        <m:rPr>
                          <m:nor/>
                        </m:rPr>
                        <a:rPr lang="en-GB" dirty="0"/>
                        <m:t>hasMet</m:t>
                      </m:r>
                      <m:r>
                        <m:rPr>
                          <m:nor/>
                        </m:rPr>
                        <a:rPr lang="en-GB" i="1" dirty="0"/>
                        <m:t>.</m:t>
                      </m:r>
                      <m:r>
                        <m:rPr>
                          <m:nor/>
                        </m:rPr>
                        <a:rPr lang="en-GB" dirty="0"/>
                        <m:t>{</m:t>
                      </m:r>
                      <m:r>
                        <m:rPr>
                          <m:nor/>
                        </m:rPr>
                        <a:rPr lang="en-GB" dirty="0"/>
                        <m:t>Turing</m:t>
                      </m:r>
                      <m:r>
                        <m:rPr>
                          <m:nor/>
                        </m:rPr>
                        <a:rPr lang="en-GB" dirty="0"/>
                        <m:t>}</m:t>
                      </m:r>
                    </m:oMath>
                  </m:oMathPara>
                </a14:m>
                <a:endParaRPr lang="sr-Latn-RS" dirty="0"/>
              </a:p>
              <a:p>
                <a:r>
                  <a:rPr lang="sr-Latn-RS" dirty="0"/>
                  <a:t>Kompleksnost rezonovanja se povećava sa </a:t>
                </a:r>
                <a:r>
                  <a:rPr lang="en-US" dirty="0"/>
                  <a:t>{</a:t>
                </a:r>
                <a:r>
                  <a:rPr lang="en-US" i="1" dirty="0"/>
                  <a:t>a</a:t>
                </a:r>
                <a:r>
                  <a:rPr lang="en-US" dirty="0"/>
                  <a:t>1</a:t>
                </a:r>
                <a:r>
                  <a:rPr lang="en-US" i="1" dirty="0"/>
                  <a:t>, . . . , an</a:t>
                </a:r>
                <a:r>
                  <a:rPr lang="en-US" dirty="0"/>
                  <a:t>} </a:t>
                </a:r>
                <a:r>
                  <a:rPr lang="sr-Latn-RS" dirty="0"/>
                  <a:t>što je ekvivalentno sa </a:t>
                </a:r>
                <a:r>
                  <a:rPr lang="en-US" dirty="0"/>
                  <a:t>{</a:t>
                </a:r>
                <a:r>
                  <a:rPr lang="en-US" i="1" dirty="0"/>
                  <a:t>a</a:t>
                </a:r>
                <a:r>
                  <a:rPr lang="en-US" dirty="0"/>
                  <a:t>1}</a:t>
                </a:r>
                <a:r>
                  <a:rPr lang="en-GB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  <a:ea typeface="Cambria Math"/>
                      </a:rPr>
                      <m:t>⊔ </m:t>
                    </m:r>
                  </m:oMath>
                </a14:m>
                <a:r>
                  <a:rPr lang="en-US" dirty="0"/>
                  <a:t>· · ·</a:t>
                </a:r>
                <a:r>
                  <a:rPr lang="en-GB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  <a:ea typeface="Cambria Math"/>
                      </a:rPr>
                      <m:t>⊔</m:t>
                    </m:r>
                  </m:oMath>
                </a14:m>
                <a:r>
                  <a:rPr lang="en-US" dirty="0"/>
                  <a:t>{</a:t>
                </a:r>
                <a:r>
                  <a:rPr lang="en-US" i="1" dirty="0"/>
                  <a:t>an</a:t>
                </a:r>
                <a:r>
                  <a:rPr lang="en-US" dirty="0"/>
                  <a:t>}.</a:t>
                </a:r>
                <a:endParaRPr lang="sr-Latn-RS" dirty="0"/>
              </a:p>
              <a:p>
                <a:pPr marL="457200" lvl="1" indent="0">
                  <a:buNone/>
                </a:pPr>
                <a:endParaRPr lang="sr-Latn-R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 rotWithShape="1">
                <a:blip r:embed="rId2"/>
                <a:stretch>
                  <a:fillRect l="-1481" t="-3202" r="-2222" b="-3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276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EAC7D9E6-D24C-45EA-86A6-6D569B695C37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3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Motivacija</a:t>
            </a:r>
            <a:r>
              <a:rPr lang="en-US" dirty="0"/>
              <a:t> i c</a:t>
            </a:r>
            <a:r>
              <a:rPr lang="sr-Latn-RS" dirty="0"/>
              <a:t>iljevi</a:t>
            </a:r>
            <a:endParaRPr lang="en-US" dirty="0"/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sr-Latn-RS" dirty="0"/>
              <a:t>U SBZ se znanje mora predstaviti na neki način</a:t>
            </a:r>
          </a:p>
          <a:p>
            <a:pPr lvl="1"/>
            <a:r>
              <a:rPr lang="sr-Latn-RS" dirty="0"/>
              <a:t>SBZ su potpuno beskorisni ako u njima nemamo mogućnost predstave znanja ili nemamo znanja</a:t>
            </a:r>
          </a:p>
          <a:p>
            <a:pPr eaLnBrk="1" hangingPunct="1"/>
            <a:r>
              <a:rPr lang="sr-Latn-RS" dirty="0"/>
              <a:t>Postoje (kao što ćemo videti) različiti tipovi znanja</a:t>
            </a:r>
            <a:endParaRPr lang="en-US" dirty="0"/>
          </a:p>
          <a:p>
            <a:pPr eaLnBrk="1" hangingPunct="1"/>
            <a:r>
              <a:rPr lang="sr-Latn-RS" dirty="0"/>
              <a:t>Zbog toga za predstavljanje znanja mogu da budu prikladni različiti formati</a:t>
            </a:r>
            <a:endParaRPr lang="en-US" dirty="0"/>
          </a:p>
          <a:p>
            <a:pPr marL="685800" lvl="1" eaLnBrk="1" hangingPunct="1"/>
            <a:r>
              <a:rPr lang="sr-Latn-RS" dirty="0"/>
              <a:t>Zavisno od zadatka i okolnosti</a:t>
            </a:r>
            <a:endParaRPr lang="en-US" dirty="0"/>
          </a:p>
          <a:p>
            <a:pPr eaLnBrk="1" hangingPunct="1"/>
            <a:r>
              <a:rPr lang="sr-Latn-RS" dirty="0"/>
              <a:t>Znanje se u SBZ koristi za zaključivanje</a:t>
            </a:r>
          </a:p>
          <a:p>
            <a:pPr lvl="1"/>
            <a:r>
              <a:rPr lang="sr-Latn-RS" b="1" dirty="0"/>
              <a:t>Formati reprezentacije znanja moraju da budu usklađen</a:t>
            </a:r>
            <a:r>
              <a:rPr lang="en-US" b="1" dirty="0"/>
              <a:t>i</a:t>
            </a:r>
            <a:r>
              <a:rPr lang="sr-Latn-RS" b="1" dirty="0"/>
              <a:t> sa metodama z</a:t>
            </a:r>
            <a:r>
              <a:rPr lang="en-US" b="1" dirty="0"/>
              <a:t>a</a:t>
            </a:r>
            <a:r>
              <a:rPr lang="sr-Latn-RS" b="1" dirty="0" err="1"/>
              <a:t>ključivanja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1520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Rete </a:t>
            </a:r>
            <a:r>
              <a:rPr lang="sr-Latn-RS" dirty="0"/>
              <a:t>algoritam uparivanja</a:t>
            </a:r>
            <a:endParaRPr lang="el-GR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7508" y="1827214"/>
            <a:ext cx="7816362" cy="440848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sr-Latn-RS" dirty="0"/>
              <a:t>Šta je rešenje za taj problem uparivanja</a:t>
            </a:r>
            <a:r>
              <a:rPr lang="en-US" dirty="0"/>
              <a:t>?</a:t>
            </a:r>
            <a:r>
              <a:rPr lang="sr-Latn-RS" dirty="0"/>
              <a:t> loše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sr-Latn-RS" dirty="0"/>
              <a:t>Iscrpno uparivanje činjenica i pravila jedan po jedan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sr-Latn-RS" dirty="0"/>
              <a:t>Korišćenje tehnika indeksiranja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Rete </a:t>
            </a:r>
            <a:r>
              <a:rPr lang="en-US" dirty="0" err="1"/>
              <a:t>algorit</a:t>
            </a:r>
            <a:r>
              <a:rPr lang="sr-Latn-RS" dirty="0"/>
              <a:t>a</a:t>
            </a:r>
            <a:r>
              <a:rPr lang="en-US" dirty="0"/>
              <a:t>m </a:t>
            </a:r>
            <a:r>
              <a:rPr lang="sr-Latn-RS" dirty="0"/>
              <a:t>je bio prvo uspešno rešenje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sr-Latn-RS" dirty="0"/>
              <a:t>On skladišti informacije o uparenostima u mrežnu strukturu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1773595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Nazivi deskriptivnih logika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r-Latn-RS" dirty="0"/>
              <a:t>Osnovna logika se zove </a:t>
            </a:r>
            <a:r>
              <a:rPr lang="sr-Latn-RS" i="1" dirty="0">
                <a:latin typeface="Monotype Corsiva" panose="03010101010201010101" pitchFamily="66" charset="0"/>
              </a:rPr>
              <a:t>ALC</a:t>
            </a:r>
            <a:endParaRPr lang="sr-Latn-RS" dirty="0"/>
          </a:p>
          <a:p>
            <a:r>
              <a:rPr lang="sr-Latn-RS" dirty="0"/>
              <a:t>U bogatijim logikama, </a:t>
            </a:r>
            <a:r>
              <a:rPr lang="sr-Latn-RS" i="1" dirty="0">
                <a:latin typeface="Monotype Corsiva" panose="03010101010201010101" pitchFamily="66" charset="0"/>
              </a:rPr>
              <a:t>ALC </a:t>
            </a:r>
            <a:r>
              <a:rPr lang="sr-Latn-RS" dirty="0"/>
              <a:t>sa tranzitivnim rolama se označava sa </a:t>
            </a:r>
            <a:r>
              <a:rPr lang="sr-Latn-RS" dirty="0">
                <a:latin typeface="Monotype Corsiva" panose="03010101010201010101" pitchFamily="66" charset="0"/>
              </a:rPr>
              <a:t>S</a:t>
            </a:r>
          </a:p>
          <a:p>
            <a:r>
              <a:rPr lang="sr-Latn-RS" dirty="0">
                <a:latin typeface="Monotype Corsiva" panose="03010101010201010101" pitchFamily="66" charset="0"/>
              </a:rPr>
              <a:t>H</a:t>
            </a:r>
            <a:r>
              <a:rPr lang="sr-Latn-RS" dirty="0"/>
              <a:t> znači da logika podržava podrole (</a:t>
            </a:r>
            <a:r>
              <a:rPr lang="sr-Latn-RS" b="1" dirty="0"/>
              <a:t>h</a:t>
            </a:r>
            <a:r>
              <a:rPr lang="sr-Latn-RS" dirty="0"/>
              <a:t>ijerarhiju rola)</a:t>
            </a:r>
          </a:p>
          <a:p>
            <a:r>
              <a:rPr lang="sr-Latn-RS" dirty="0">
                <a:latin typeface="Monotype Corsiva" panose="03010101010201010101" pitchFamily="66" charset="0"/>
              </a:rPr>
              <a:t>O</a:t>
            </a:r>
            <a:r>
              <a:rPr lang="sr-Latn-RS" dirty="0"/>
              <a:t> znači da podržava n</a:t>
            </a:r>
            <a:r>
              <a:rPr lang="sr-Latn-RS" b="1" dirty="0"/>
              <a:t>o</a:t>
            </a:r>
            <a:r>
              <a:rPr lang="sr-Latn-RS" dirty="0"/>
              <a:t>minale</a:t>
            </a:r>
          </a:p>
          <a:p>
            <a:r>
              <a:rPr lang="sr-Latn-RS" dirty="0">
                <a:latin typeface="Monotype Corsiva" panose="03010101010201010101" pitchFamily="66" charset="0"/>
              </a:rPr>
              <a:t>I</a:t>
            </a:r>
            <a:r>
              <a:rPr lang="sr-Latn-RS" dirty="0"/>
              <a:t> znači da podržava </a:t>
            </a:r>
            <a:r>
              <a:rPr lang="sr-Latn-RS" b="1" dirty="0"/>
              <a:t>i</a:t>
            </a:r>
            <a:r>
              <a:rPr lang="sr-Latn-RS" dirty="0"/>
              <a:t>nverzne role</a:t>
            </a:r>
          </a:p>
          <a:p>
            <a:r>
              <a:rPr lang="sr-Latn-RS" dirty="0">
                <a:latin typeface="Monotype Corsiva" panose="03010101010201010101" pitchFamily="66" charset="0"/>
              </a:rPr>
              <a:t>N</a:t>
            </a:r>
            <a:r>
              <a:rPr lang="sr-Latn-RS" dirty="0"/>
              <a:t> znači da podržava kardinalitete (</a:t>
            </a:r>
            <a:r>
              <a:rPr lang="sr-Latn-RS" b="1" dirty="0"/>
              <a:t>n</a:t>
            </a:r>
            <a:r>
              <a:rPr lang="sr-Latn-RS" dirty="0"/>
              <a:t>umerička ograničenja)</a:t>
            </a:r>
          </a:p>
          <a:p>
            <a:r>
              <a:rPr lang="sr-Latn-RS" dirty="0">
                <a:latin typeface="Monotype Corsiva" panose="03010101010201010101" pitchFamily="66" charset="0"/>
              </a:rPr>
              <a:t>Q</a:t>
            </a:r>
            <a:r>
              <a:rPr lang="sr-Latn-RS" dirty="0"/>
              <a:t> znači da podržava </a:t>
            </a:r>
            <a:r>
              <a:rPr lang="sr-Latn-RS" b="1" dirty="0"/>
              <a:t>kv</a:t>
            </a:r>
            <a:r>
              <a:rPr lang="sr-Latn-RS" dirty="0"/>
              <a:t>alifikovane kardinalitete</a:t>
            </a:r>
          </a:p>
          <a:p>
            <a:r>
              <a:rPr lang="sr-Latn-RS" dirty="0"/>
              <a:t>Podrška za konkretni domen/tip podataka navodi se tako što se naziv tog tipa podataka zada u zagradama</a:t>
            </a:r>
          </a:p>
          <a:p>
            <a:pPr lvl="1"/>
            <a:r>
              <a:rPr lang="sr-Latn-RS" dirty="0"/>
              <a:t>Generički tipovi podataka navode se sa (</a:t>
            </a:r>
            <a:r>
              <a:rPr lang="sr-Latn-RS" b="1" dirty="0"/>
              <a:t>D</a:t>
            </a:r>
            <a:r>
              <a:rPr lang="sr-Latn-RS" dirty="0"/>
              <a:t>)</a:t>
            </a:r>
          </a:p>
          <a:p>
            <a:r>
              <a:rPr lang="sr-Latn-RS" dirty="0"/>
              <a:t>Deskriptivna logika koja odgovara OWL DL jeziku je </a:t>
            </a:r>
            <a:r>
              <a:rPr lang="sr-Latn-RS" dirty="0">
                <a:latin typeface="Monotype Corsiva" panose="03010101010201010101" pitchFamily="66" charset="0"/>
              </a:rPr>
              <a:t>SHOIN</a:t>
            </a:r>
            <a:r>
              <a:rPr lang="sr-Latn-RS" dirty="0"/>
              <a:t>(</a:t>
            </a:r>
            <a:r>
              <a:rPr lang="sr-Latn-RS" b="1" dirty="0"/>
              <a:t>D</a:t>
            </a:r>
            <a:r>
              <a:rPr lang="sr-Latn-RS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2464498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Deskriptivne logike i prediktska logika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Deskriptivne logike su uglavnom podskupovi logike prvog reda</a:t>
            </a:r>
          </a:p>
          <a:p>
            <a:pPr lvl="1"/>
            <a:r>
              <a:rPr lang="sr-Latn-RS" dirty="0"/>
              <a:t>Mogu da sadrže i konstrukte logike drugo reda (na primer tranzitivno zatvaranje rola)</a:t>
            </a:r>
          </a:p>
          <a:p>
            <a:pPr lvl="1"/>
            <a:r>
              <a:rPr lang="sr-Latn-RS" dirty="0"/>
              <a:t>Role su binarn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predikati</a:t>
            </a:r>
            <a:endParaRPr lang="sr-Latn-RS" dirty="0"/>
          </a:p>
          <a:p>
            <a:pPr lvl="1"/>
            <a:r>
              <a:rPr lang="sr-Latn-RS" dirty="0"/>
              <a:t>Koncepti su unarn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/>
              <a:t>predikati</a:t>
            </a:r>
            <a:endParaRPr lang="sr-Latn-RS" dirty="0"/>
          </a:p>
          <a:p>
            <a:r>
              <a:rPr lang="sr-Latn-RS" dirty="0"/>
              <a:t>Deskriptivne logike se koriste umesto predikatske logike jer su uglavnom odlučivi fragmenti predikatske logike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1EDD63-D3AD-A3C9-C001-C233F937CDA4}"/>
              </a:ext>
            </a:extLst>
          </p:cNvPr>
          <p:cNvSpPr txBox="1"/>
          <p:nvPr/>
        </p:nvSpPr>
        <p:spPr>
          <a:xfrm>
            <a:off x="6781800" y="622852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FF0000"/>
                </a:solidFill>
              </a:rPr>
              <a:t>više naredni čas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70635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SW i predstavljanje znanja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Formalno reprezentovanje znanja na Webu</a:t>
            </a:r>
          </a:p>
          <a:p>
            <a:r>
              <a:rPr lang="sr-Latn-RS" dirty="0"/>
              <a:t>Rezonovanje nad tim formalno reprezentovanim znanjem</a:t>
            </a:r>
          </a:p>
          <a:p>
            <a:r>
              <a:rPr lang="sr-Latn-RS" dirty="0"/>
              <a:t>Jezik za reprezentovanje znanja je OWL (Web Ontology Language)</a:t>
            </a:r>
          </a:p>
          <a:p>
            <a:pPr lvl="1"/>
            <a:r>
              <a:rPr lang="sr-Latn-RS" dirty="0"/>
              <a:t>Razvijen od strane W3C</a:t>
            </a:r>
            <a:r>
              <a:rPr lang="en-US" dirty="0"/>
              <a:t> https://www.w3.org/OWL/</a:t>
            </a:r>
            <a:endParaRPr lang="sr-Latn-RS" dirty="0"/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42895788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OWL semantika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Semantika OWL se definiše prevođenjima u ekspresivnu deskriptivnu logiku</a:t>
            </a:r>
          </a:p>
          <a:p>
            <a:r>
              <a:rPr lang="sr-Latn-RS" dirty="0"/>
              <a:t>To nije slučajno – to je bio cilj</a:t>
            </a:r>
          </a:p>
          <a:p>
            <a:pPr lvl="1"/>
            <a:r>
              <a:rPr lang="sr-Latn-RS" dirty="0"/>
              <a:t>Omogućeno je da OWL koristi rezultate istraživanja iz oblasti desrkitpivnih logika (na primer odlučivost i složenosti tipičnih problema rezonovanja)</a:t>
            </a:r>
          </a:p>
          <a:p>
            <a:pPr lvl="1"/>
            <a:r>
              <a:rPr lang="sr-Latn-RS" dirty="0"/>
              <a:t>Omogućeno je da OWL koristi gotove DL rezonere</a:t>
            </a:r>
          </a:p>
          <a:p>
            <a:pPr lvl="2"/>
            <a:r>
              <a:rPr lang="sr-Latn-RS" dirty="0"/>
              <a:t>FaCT, </a:t>
            </a:r>
          </a:p>
          <a:p>
            <a:pPr lvl="2"/>
            <a:r>
              <a:rPr lang="sr-Latn-RS" dirty="0"/>
              <a:t>RACER,</a:t>
            </a:r>
          </a:p>
          <a:p>
            <a:pPr lvl="2"/>
            <a:r>
              <a:rPr lang="sr-Latn-RS" dirty="0"/>
              <a:t>...</a:t>
            </a:r>
          </a:p>
          <a:p>
            <a:pPr lvl="1"/>
            <a:r>
              <a:rPr lang="sr-Latn-RS" dirty="0"/>
              <a:t>Sa ciljem da se obezbedi rezonovanje za OWL aplikacije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4425409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OWL ontologija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Baza znanja OWL ontologija odgovara DL TBox sa hijerarhijom rola, u kome se OWL</a:t>
            </a:r>
          </a:p>
          <a:p>
            <a:pPr lvl="1"/>
            <a:r>
              <a:rPr lang="sr-Latn-RS" dirty="0"/>
              <a:t>Klase (Classes) predstavljaju koncepti iz DL</a:t>
            </a:r>
          </a:p>
          <a:p>
            <a:pPr lvl="1"/>
            <a:r>
              <a:rPr lang="sr-Latn-RS" dirty="0"/>
              <a:t>Svojstva (Properties) predstavljaju role iz DL</a:t>
            </a:r>
          </a:p>
          <a:p>
            <a:r>
              <a:rPr lang="sr-Latn-RS" dirty="0"/>
              <a:t>Ontologija se sastoji od skupa asertovanih </a:t>
            </a:r>
            <a:r>
              <a:rPr lang="sr-Latn-RS" i="1" dirty="0"/>
              <a:t>aksioma, </a:t>
            </a:r>
            <a:r>
              <a:rPr lang="sr-Latn-RS" dirty="0"/>
              <a:t>npr.</a:t>
            </a:r>
            <a:r>
              <a:rPr lang="sr-Latn-RS" i="1" dirty="0"/>
              <a:t> </a:t>
            </a:r>
            <a:r>
              <a:rPr lang="sr-Latn-RS" dirty="0"/>
              <a:t>relacija obuhvatanja između klasa ili svojstava </a:t>
            </a:r>
          </a:p>
          <a:p>
            <a:r>
              <a:rPr lang="sr-Latn-RS" dirty="0"/>
              <a:t>Kao i u deskriptivnim logikama za koncepte, i u OWL klasa može da bude data ili imenom ili iskazom koji se sastoji od jednostavnijih klasa i propertija i konstrukta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73699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OWL ontologija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sr-Latn-RS" dirty="0"/>
                  <a:t>Primer: DL iskaz </a:t>
                </a:r>
                <a:r>
                  <a:rPr lang="en-US" dirty="0"/>
                  <a:t>Human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  <a:ea typeface="Cambria Math"/>
                      </a:rPr>
                      <m:t>⊓</m:t>
                    </m:r>
                  </m:oMath>
                </a14:m>
                <a:r>
                  <a:rPr lang="sr-Latn-RS" dirty="0"/>
                  <a:t> </a:t>
                </a:r>
                <a:r>
                  <a:rPr lang="en-US" dirty="0"/>
                  <a:t>Male</a:t>
                </a:r>
                <a:r>
                  <a:rPr lang="sr-Latn-RS" dirty="0"/>
                  <a:t> može se u ontologiji napisati (RDF sintkasa) </a:t>
                </a:r>
              </a:p>
              <a:p>
                <a:pPr marL="0" indent="0">
                  <a:buNone/>
                </a:pPr>
                <a:r>
                  <a:rPr lang="en-US" sz="2400" dirty="0"/>
                  <a:t>&lt;</a:t>
                </a:r>
                <a:r>
                  <a:rPr lang="en-US" sz="2400" dirty="0" err="1"/>
                  <a:t>owl:Class</a:t>
                </a:r>
                <a:r>
                  <a:rPr lang="en-US" sz="2400" dirty="0"/>
                  <a:t>&gt;</a:t>
                </a:r>
              </a:p>
              <a:p>
                <a:pPr marL="0" indent="0">
                  <a:buNone/>
                </a:pPr>
                <a:r>
                  <a:rPr lang="sr-Latn-RS" sz="2400" dirty="0"/>
                  <a:t>	</a:t>
                </a:r>
                <a:r>
                  <a:rPr lang="en-US" sz="2400" dirty="0"/>
                  <a:t>&lt;</a:t>
                </a:r>
                <a:r>
                  <a:rPr lang="en-US" sz="2400" dirty="0" err="1"/>
                  <a:t>owl:intersectionOf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rdf:parseType</a:t>
                </a:r>
                <a:r>
                  <a:rPr lang="en-US" sz="2400" dirty="0"/>
                  <a:t>="Collection"&gt;</a:t>
                </a:r>
              </a:p>
              <a:p>
                <a:pPr marL="0" indent="0">
                  <a:buNone/>
                </a:pPr>
                <a:r>
                  <a:rPr lang="sr-Latn-RS" sz="2400" dirty="0"/>
                  <a:t>		</a:t>
                </a:r>
                <a:r>
                  <a:rPr lang="en-US" sz="2400" dirty="0"/>
                  <a:t>&lt;</a:t>
                </a:r>
                <a:r>
                  <a:rPr lang="en-US" sz="2400" dirty="0" err="1"/>
                  <a:t>owl:Class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rdf:about</a:t>
                </a:r>
                <a:r>
                  <a:rPr lang="en-US" sz="2400" dirty="0"/>
                  <a:t>="#Human"/&gt;</a:t>
                </a:r>
              </a:p>
              <a:p>
                <a:pPr marL="0" indent="0">
                  <a:buNone/>
                </a:pPr>
                <a:r>
                  <a:rPr lang="sr-Latn-RS" sz="2400" dirty="0"/>
                  <a:t>		</a:t>
                </a:r>
                <a:r>
                  <a:rPr lang="en-US" sz="2400" dirty="0"/>
                  <a:t>&lt;</a:t>
                </a:r>
                <a:r>
                  <a:rPr lang="en-US" sz="2400" dirty="0" err="1"/>
                  <a:t>owl:Class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rdf:about</a:t>
                </a:r>
                <a:r>
                  <a:rPr lang="en-US" sz="2400" dirty="0"/>
                  <a:t>="#Male"/&gt;</a:t>
                </a:r>
              </a:p>
              <a:p>
                <a:pPr marL="0" indent="0">
                  <a:buNone/>
                </a:pPr>
                <a:r>
                  <a:rPr lang="sr-Latn-RS" sz="2400" dirty="0"/>
                  <a:t>	</a:t>
                </a:r>
                <a:r>
                  <a:rPr lang="en-US" sz="2400" dirty="0"/>
                  <a:t>&lt;/</a:t>
                </a:r>
                <a:r>
                  <a:rPr lang="en-US" sz="2400" dirty="0" err="1"/>
                  <a:t>owl:intersectionOf</a:t>
                </a:r>
                <a:r>
                  <a:rPr lang="en-US" sz="2400" dirty="0"/>
                  <a:t>&gt;</a:t>
                </a:r>
              </a:p>
              <a:p>
                <a:pPr marL="0" indent="0">
                  <a:buNone/>
                </a:pPr>
                <a:r>
                  <a:rPr lang="en-US" sz="2400" dirty="0"/>
                  <a:t>&lt;/</a:t>
                </a:r>
                <a:r>
                  <a:rPr lang="en-US" sz="2400" dirty="0" err="1"/>
                  <a:t>owl:Class</a:t>
                </a:r>
                <a:r>
                  <a:rPr lang="en-US" sz="2400" dirty="0"/>
                  <a:t>&gt;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94390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OWL ontologija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Primer: DL iskaz ≥ </a:t>
            </a:r>
            <a:r>
              <a:rPr lang="en-US" dirty="0"/>
              <a:t>2 </a:t>
            </a:r>
            <a:r>
              <a:rPr lang="en-US" dirty="0" err="1"/>
              <a:t>hasChild</a:t>
            </a:r>
            <a:r>
              <a:rPr lang="en-US" dirty="0"/>
              <a:t> </a:t>
            </a:r>
            <a:r>
              <a:rPr lang="sr-Latn-RS" dirty="0"/>
              <a:t>može se u ontologiji napisati (RDF sintkasa) </a:t>
            </a:r>
          </a:p>
          <a:p>
            <a:pPr marL="0" indent="0">
              <a:buNone/>
            </a:pPr>
            <a:r>
              <a:rPr lang="en-US" sz="2400" dirty="0"/>
              <a:t>&lt;</a:t>
            </a:r>
            <a:r>
              <a:rPr lang="en-US" sz="2400" dirty="0" err="1"/>
              <a:t>owl:Restriction</a:t>
            </a:r>
            <a:r>
              <a:rPr lang="en-US" sz="2400" dirty="0"/>
              <a:t>&gt;</a:t>
            </a:r>
          </a:p>
          <a:p>
            <a:pPr marL="0" indent="0">
              <a:buNone/>
            </a:pPr>
            <a:r>
              <a:rPr lang="sr-Latn-RS" sz="2400" dirty="0"/>
              <a:t>	</a:t>
            </a:r>
            <a:r>
              <a:rPr lang="en-US" sz="2400" dirty="0"/>
              <a:t>&lt;</a:t>
            </a:r>
            <a:r>
              <a:rPr lang="en-US" sz="2400" dirty="0" err="1"/>
              <a:t>owl:onProperty</a:t>
            </a:r>
            <a:r>
              <a:rPr lang="en-US" sz="2400" dirty="0"/>
              <a:t> </a:t>
            </a:r>
            <a:r>
              <a:rPr lang="en-US" sz="2400" dirty="0" err="1"/>
              <a:t>rdf:resource</a:t>
            </a:r>
            <a:r>
              <a:rPr lang="en-US" sz="2400" dirty="0"/>
              <a:t>="#</a:t>
            </a:r>
            <a:r>
              <a:rPr lang="en-US" sz="2400" dirty="0" err="1"/>
              <a:t>hasChild</a:t>
            </a:r>
            <a:r>
              <a:rPr lang="en-US" sz="2400" dirty="0"/>
              <a:t>"/&gt;</a:t>
            </a:r>
          </a:p>
          <a:p>
            <a:pPr marL="0" indent="0">
              <a:buNone/>
            </a:pPr>
            <a:r>
              <a:rPr lang="sr-Latn-RS" sz="2400" dirty="0"/>
              <a:t>	</a:t>
            </a:r>
            <a:r>
              <a:rPr lang="en-US" sz="2400" dirty="0"/>
              <a:t>&lt;</a:t>
            </a:r>
            <a:r>
              <a:rPr lang="en-US" sz="2400" dirty="0" err="1"/>
              <a:t>owl:minCardinality</a:t>
            </a:r>
            <a:endParaRPr lang="en-US" sz="2400" dirty="0"/>
          </a:p>
          <a:p>
            <a:pPr marL="0" indent="0">
              <a:buNone/>
            </a:pPr>
            <a:r>
              <a:rPr lang="sr-Latn-RS" sz="2400" dirty="0"/>
              <a:t>		</a:t>
            </a:r>
            <a:r>
              <a:rPr lang="en-US" sz="2400" dirty="0" err="1"/>
              <a:t>rdf:datatype</a:t>
            </a:r>
            <a:r>
              <a:rPr lang="en-US" sz="2400" dirty="0"/>
              <a:t>="&amp;</a:t>
            </a:r>
            <a:r>
              <a:rPr lang="en-US" sz="2400" dirty="0" err="1"/>
              <a:t>xsd;NonNegativeInteger</a:t>
            </a:r>
            <a:r>
              <a:rPr lang="en-US" sz="2400" dirty="0"/>
              <a:t>"&gt;2</a:t>
            </a:r>
          </a:p>
          <a:p>
            <a:pPr marL="0" indent="0">
              <a:buNone/>
            </a:pPr>
            <a:r>
              <a:rPr lang="sr-Latn-RS" sz="2400" dirty="0"/>
              <a:t>	</a:t>
            </a:r>
            <a:r>
              <a:rPr lang="en-US" sz="2400" dirty="0"/>
              <a:t>&lt;/</a:t>
            </a:r>
            <a:r>
              <a:rPr lang="en-US" sz="2400" dirty="0" err="1"/>
              <a:t>owl:minCardinality</a:t>
            </a:r>
            <a:r>
              <a:rPr lang="en-US" sz="2400" dirty="0"/>
              <a:t>&gt;</a:t>
            </a:r>
          </a:p>
          <a:p>
            <a:pPr marL="0" indent="0">
              <a:buNone/>
            </a:pPr>
            <a:r>
              <a:rPr lang="en-US" sz="2400" dirty="0"/>
              <a:t>&lt;/</a:t>
            </a:r>
            <a:r>
              <a:rPr lang="en-US" sz="2400" dirty="0" err="1"/>
              <a:t>owl:Restriction</a:t>
            </a:r>
            <a:r>
              <a:rPr lang="en-US" sz="2400" dirty="0"/>
              <a:t>&gt;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441068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Metode za reprezentaciju znanja </a:t>
            </a:r>
            <a:br>
              <a:rPr lang="sr-Latn-RS" dirty="0"/>
            </a:br>
            <a:r>
              <a:rPr lang="sr-Latn-RS" dirty="0"/>
              <a:t>(ZR metode)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b="1" dirty="0"/>
              <a:t>Produkciona pravila</a:t>
            </a:r>
            <a:endParaRPr lang="en-US" b="1" dirty="0"/>
          </a:p>
          <a:p>
            <a:r>
              <a:rPr lang="sr-Latn-RS" dirty="0"/>
              <a:t>Stabla</a:t>
            </a:r>
            <a:r>
              <a:rPr lang="en-US" dirty="0"/>
              <a:t>, </a:t>
            </a:r>
            <a:r>
              <a:rPr lang="sr-Latn-RS" dirty="0"/>
              <a:t>grafovi</a:t>
            </a:r>
            <a:r>
              <a:rPr lang="en-US" dirty="0"/>
              <a:t> (</a:t>
            </a:r>
            <a:r>
              <a:rPr lang="sr-Latn-RS" dirty="0"/>
              <a:t>n</a:t>
            </a:r>
            <a:r>
              <a:rPr lang="en-US" dirty="0"/>
              <a:t>.</a:t>
            </a:r>
            <a:r>
              <a:rPr lang="sr-Latn-RS" dirty="0"/>
              <a:t>pr</a:t>
            </a:r>
            <a:r>
              <a:rPr lang="en-US" dirty="0"/>
              <a:t>. </a:t>
            </a:r>
            <a:r>
              <a:rPr lang="sr-Latn-RS" dirty="0"/>
              <a:t>Semantičke mreže</a:t>
            </a:r>
            <a:r>
              <a:rPr lang="en-US" dirty="0"/>
              <a:t>, </a:t>
            </a:r>
            <a:r>
              <a:rPr lang="sr-Latn-RS" dirty="0"/>
              <a:t>konceptne mape</a:t>
            </a:r>
            <a:r>
              <a:rPr lang="en-US" dirty="0"/>
              <a:t>, </a:t>
            </a:r>
            <a:r>
              <a:rPr lang="sr-Latn-RS" dirty="0"/>
              <a:t>konceptni grafovi</a:t>
            </a:r>
            <a:r>
              <a:rPr lang="en-US" dirty="0"/>
              <a:t>, </a:t>
            </a:r>
            <a:r>
              <a:rPr lang="sr-Latn-RS" dirty="0"/>
              <a:t>ontologija</a:t>
            </a:r>
            <a:r>
              <a:rPr lang="en-US" dirty="0"/>
              <a:t>)</a:t>
            </a:r>
          </a:p>
          <a:p>
            <a:r>
              <a:rPr lang="sr-Latn-RS" dirty="0"/>
              <a:t>Šeme i frejmovi</a:t>
            </a:r>
            <a:endParaRPr lang="en-US" dirty="0"/>
          </a:p>
          <a:p>
            <a:r>
              <a:rPr lang="en-US" dirty="0" err="1"/>
              <a:t>Logi</a:t>
            </a:r>
            <a:r>
              <a:rPr lang="sr-Latn-RS" dirty="0"/>
              <a:t>ka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5029200"/>
            <a:ext cx="381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 </a:t>
            </a:r>
            <a:r>
              <a:rPr lang="sr-Latn-RS" sz="3200" i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Rezonovanje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1627666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>
            <a:normAutofit fontScale="90000"/>
          </a:bodyPr>
          <a:lstStyle/>
          <a:p>
            <a:pPr indent="0" eaLnBrk="1" hangingPunct="1">
              <a:defRPr/>
            </a:pPr>
            <a:r>
              <a:rPr lang="sr-Latn-RS" dirty="0"/>
              <a:t>Reprezentacija, rezonovanje i logika</a:t>
            </a:r>
            <a:endParaRPr lang="en-US" dirty="0"/>
          </a:p>
        </p:txBody>
      </p:sp>
      <p:sp>
        <p:nvSpPr>
          <p:cNvPr id="6144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/>
          <a:lstStyle/>
          <a:p>
            <a:pPr eaLnBrk="1" hangingPunct="1"/>
            <a:r>
              <a:rPr lang="sr-Latn-RS" dirty="0"/>
              <a:t>Dva su dela jezika za reprezentaciju znanja</a:t>
            </a:r>
            <a:r>
              <a:rPr lang="en-US" dirty="0"/>
              <a:t>: </a:t>
            </a:r>
          </a:p>
          <a:p>
            <a:pPr marL="723900" lvl="1" eaLnBrk="1" hangingPunct="1"/>
            <a:r>
              <a:rPr lang="sr-Latn-RS" dirty="0"/>
              <a:t>sintaksa</a:t>
            </a:r>
            <a:endParaRPr lang="en-US" dirty="0"/>
          </a:p>
          <a:p>
            <a:pPr marL="1066800" lvl="2" eaLnBrk="1" hangingPunct="1"/>
            <a:r>
              <a:rPr lang="sr-Latn-RS" dirty="0"/>
              <a:t>Opisuje moguće konfiguracije koje konstituišu rečenice</a:t>
            </a:r>
            <a:endParaRPr lang="en-US" dirty="0"/>
          </a:p>
          <a:p>
            <a:pPr marL="723900" lvl="1" eaLnBrk="1" hangingPunct="1"/>
            <a:r>
              <a:rPr lang="sr-Latn-RS" dirty="0"/>
              <a:t>semantika</a:t>
            </a:r>
            <a:endParaRPr lang="en-US" dirty="0"/>
          </a:p>
          <a:p>
            <a:pPr marL="1066800" lvl="2" eaLnBrk="1" hangingPunct="1"/>
            <a:r>
              <a:rPr lang="sr-Latn-RS" dirty="0"/>
              <a:t>Određuje činjenice u svetu na koji se rečenice odnose</a:t>
            </a:r>
            <a:endParaRPr lang="en-US" dirty="0"/>
          </a:p>
          <a:p>
            <a:pPr marL="1066800" lvl="2" eaLnBrk="1" hangingPunct="1"/>
            <a:r>
              <a:rPr lang="sr-Latn-RS" dirty="0"/>
              <a:t>Kaže nam u šta agent veruje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45017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/>
              <a:t>Rezonovanje </a:t>
            </a:r>
            <a:endParaRPr lang="en-US" dirty="0"/>
          </a:p>
        </p:txBody>
      </p:sp>
      <p:sp>
        <p:nvSpPr>
          <p:cNvPr id="62469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 fontScale="92500"/>
          </a:bodyPr>
          <a:lstStyle/>
          <a:p>
            <a:pPr eaLnBrk="1" hangingPunct="1"/>
            <a:r>
              <a:rPr lang="en-US" dirty="0" err="1"/>
              <a:t>Rekapitulacija</a:t>
            </a:r>
            <a:endParaRPr lang="en-US" dirty="0"/>
          </a:p>
          <a:p>
            <a:pPr eaLnBrk="1" hangingPunct="1"/>
            <a:r>
              <a:rPr lang="sr-Latn-RS" dirty="0"/>
              <a:t>Proces konstruisanja novih konfiguracija </a:t>
            </a:r>
            <a:r>
              <a:rPr lang="en-US" dirty="0"/>
              <a:t>(</a:t>
            </a:r>
            <a:r>
              <a:rPr lang="sr-Latn-RS" dirty="0"/>
              <a:t>rečenica</a:t>
            </a:r>
            <a:r>
              <a:rPr lang="en-US" dirty="0"/>
              <a:t>/</a:t>
            </a:r>
            <a:r>
              <a:rPr lang="sr-Latn-RS" dirty="0"/>
              <a:t>iskaza</a:t>
            </a:r>
            <a:r>
              <a:rPr lang="en-US" dirty="0"/>
              <a:t>) </a:t>
            </a:r>
            <a:r>
              <a:rPr lang="sr-Latn-RS" dirty="0"/>
              <a:t>iz starih</a:t>
            </a:r>
            <a:endParaRPr lang="en-US" dirty="0"/>
          </a:p>
          <a:p>
            <a:pPr marL="723900" lvl="1" eaLnBrk="1" hangingPunct="1"/>
            <a:r>
              <a:rPr lang="sr-Latn-RS" dirty="0"/>
              <a:t>Ispravno rezonovanje osigurava da nove konfiguracije predstavljaju činjenice koje slede iz činjenica koje su predstavljene starim konfiguracijama</a:t>
            </a:r>
            <a:endParaRPr lang="en-US" dirty="0"/>
          </a:p>
          <a:p>
            <a:pPr marL="723900" lvl="1" eaLnBrk="1" hangingPunct="1"/>
            <a:r>
              <a:rPr lang="sr-Latn-RS" dirty="0"/>
              <a:t>Ova veza zove se </a:t>
            </a:r>
            <a:r>
              <a:rPr lang="sr-Latn-RS" i="1" dirty="0"/>
              <a:t>posledičnost </a:t>
            </a:r>
            <a:r>
              <a:rPr lang="sr-Latn-RS" dirty="0"/>
              <a:t>(</a:t>
            </a:r>
            <a:r>
              <a:rPr lang="en-US" dirty="0">
                <a:latin typeface="Arial Italic" charset="0"/>
                <a:cs typeface="Arial Italic" charset="0"/>
                <a:sym typeface="Arial Italic" charset="0"/>
              </a:rPr>
              <a:t>entailment</a:t>
            </a:r>
            <a:r>
              <a:rPr lang="sr-Latn-RS" i="1" dirty="0">
                <a:latin typeface="Arial Italic" charset="0"/>
                <a:cs typeface="Arial Italic" charset="0"/>
                <a:sym typeface="Arial Italic" charset="0"/>
              </a:rPr>
              <a:t>)</a:t>
            </a:r>
            <a:r>
              <a:rPr lang="sr-Latn-RS" dirty="0">
                <a:latin typeface="Arial Italic" charset="0"/>
                <a:cs typeface="Arial Italic" charset="0"/>
                <a:sym typeface="Arial Italic" charset="0"/>
              </a:rPr>
              <a:t> </a:t>
            </a:r>
            <a:r>
              <a:rPr lang="sr-Latn-RS" dirty="0">
                <a:sym typeface="Arial Italic" charset="0"/>
              </a:rPr>
              <a:t>što se piše kao</a:t>
            </a:r>
            <a:br>
              <a:rPr lang="en-US" dirty="0"/>
            </a:br>
            <a:r>
              <a:rPr lang="en-US" dirty="0"/>
              <a:t>KB |= alpha </a:t>
            </a:r>
          </a:p>
          <a:p>
            <a:pPr marL="1066800" lvl="2"/>
            <a:r>
              <a:rPr lang="sr-Latn-RS" dirty="0"/>
              <a:t>Rečenica </a:t>
            </a:r>
            <a:r>
              <a:rPr lang="en-US" dirty="0"/>
              <a:t>alpha </a:t>
            </a:r>
            <a:r>
              <a:rPr lang="sr-Latn-RS" dirty="0"/>
              <a:t>je posledica baze znanja</a:t>
            </a:r>
            <a:r>
              <a:rPr lang="en-US" dirty="0"/>
              <a:t> KB</a:t>
            </a:r>
          </a:p>
        </p:txBody>
      </p:sp>
    </p:spTree>
    <p:extLst>
      <p:ext uri="{BB962C8B-B14F-4D97-AF65-F5344CB8AC3E}">
        <p14:creationId xmlns:p14="http://schemas.microsoft.com/office/powerpoint/2010/main" val="1195490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sr-Latn-RS" dirty="0"/>
              <a:t>Zaključivanje sa produkcionim pravilima</a:t>
            </a:r>
            <a:endParaRPr lang="el-GR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739" y="1827213"/>
            <a:ext cx="7699131" cy="4319587"/>
          </a:xfrm>
        </p:spPr>
        <p:txBody>
          <a:bodyPr>
            <a:normAutofit/>
          </a:bodyPr>
          <a:lstStyle/>
          <a:p>
            <a:pPr eaLnBrk="1" hangingPunct="1"/>
            <a:r>
              <a:rPr lang="sr-Latn-RS" dirty="0"/>
              <a:t>Ima još pitanja koja treba razmotriti pri implementaciji mehaniz</a:t>
            </a:r>
            <a:r>
              <a:rPr lang="en-GB" dirty="0"/>
              <a:t>a</a:t>
            </a:r>
            <a:r>
              <a:rPr lang="sr-Latn-RS" dirty="0"/>
              <a:t>m</a:t>
            </a:r>
            <a:r>
              <a:rPr lang="en-GB"/>
              <a:t>a</a:t>
            </a:r>
            <a:r>
              <a:rPr lang="sr-Latn-RS"/>
              <a:t> </a:t>
            </a:r>
            <a:r>
              <a:rPr lang="sr-Latn-RS" dirty="0"/>
              <a:t>zaključivanja</a:t>
            </a:r>
            <a:endParaRPr lang="en-US" dirty="0"/>
          </a:p>
          <a:p>
            <a:pPr lvl="1" eaLnBrk="1" hangingPunct="1"/>
            <a:r>
              <a:rPr lang="sr-Latn-RS" dirty="0"/>
              <a:t>Kojim redosledom se proveravaju pravila</a:t>
            </a:r>
            <a:r>
              <a:rPr lang="en-US" dirty="0"/>
              <a:t>?</a:t>
            </a:r>
          </a:p>
          <a:p>
            <a:pPr lvl="1" eaLnBrk="1" hangingPunct="1"/>
            <a:r>
              <a:rPr lang="sr-Latn-RS" dirty="0"/>
              <a:t>Kojim redosledom se proveravaju činjenice</a:t>
            </a:r>
            <a:r>
              <a:rPr lang="en-US" dirty="0"/>
              <a:t>?</a:t>
            </a:r>
          </a:p>
          <a:p>
            <a:pPr lvl="1" eaLnBrk="1" hangingPunct="1"/>
            <a:r>
              <a:rPr lang="sr-Latn-RS" dirty="0"/>
              <a:t>Algoritmi mogu da proizvedu i činjenice koje su nevažne za rešavanje postavljenog cilja. Kako to izbeći</a:t>
            </a:r>
            <a:r>
              <a:rPr lang="en-US" dirty="0"/>
              <a:t>?</a:t>
            </a:r>
          </a:p>
          <a:p>
            <a:pPr lvl="2" eaLnBrk="1" hangingPunct="1"/>
            <a:r>
              <a:rPr lang="sr-Latn-RS" dirty="0"/>
              <a:t>Ulančavanje unazad ne pati od ovog problema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7962395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/>
              <a:t>Metode zaključivanja</a:t>
            </a:r>
            <a:endParaRPr lang="en-US" dirty="0"/>
          </a:p>
        </p:txBody>
      </p:sp>
      <p:sp>
        <p:nvSpPr>
          <p:cNvPr id="63493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 fontScale="92500"/>
          </a:bodyPr>
          <a:lstStyle/>
          <a:p>
            <a:pPr eaLnBrk="1" hangingPunct="1">
              <a:spcBef>
                <a:spcPct val="0"/>
              </a:spcBef>
            </a:pPr>
            <a:r>
              <a:rPr lang="sr-Latn-RS" sz="2600" dirty="0"/>
              <a:t>Procedura zaključivanja može da uradi jednu od dve stvari</a:t>
            </a:r>
            <a:r>
              <a:rPr lang="en-US" sz="2600" dirty="0"/>
              <a:t>: </a:t>
            </a:r>
          </a:p>
          <a:p>
            <a:pPr marL="723900" lvl="1" eaLnBrk="1" hangingPunct="1">
              <a:spcBef>
                <a:spcPts val="563"/>
              </a:spcBef>
            </a:pPr>
            <a:r>
              <a:rPr lang="sr-Latn-RS" sz="2200" dirty="0"/>
              <a:t>Ako je data baza znanja </a:t>
            </a:r>
            <a:r>
              <a:rPr lang="en-US" sz="2200" dirty="0"/>
              <a:t>KB, </a:t>
            </a:r>
            <a:r>
              <a:rPr lang="en-US" sz="2200" dirty="0" err="1"/>
              <a:t>reznovanje</a:t>
            </a:r>
            <a:r>
              <a:rPr lang="en-US" sz="2200" dirty="0"/>
              <a:t> </a:t>
            </a:r>
            <a:r>
              <a:rPr lang="sr-Latn-RS" sz="2200" dirty="0"/>
              <a:t>može da izvede</a:t>
            </a:r>
            <a:r>
              <a:rPr lang="en-US" sz="2200" dirty="0"/>
              <a:t> (derivation)</a:t>
            </a:r>
            <a:r>
              <a:rPr lang="sr-Latn-RS" sz="2200" dirty="0"/>
              <a:t> nove rečenice </a:t>
            </a:r>
            <a:r>
              <a:rPr lang="en-US" sz="2200" dirty="0"/>
              <a:t>α </a:t>
            </a:r>
            <a:r>
              <a:rPr lang="sr-Latn-RS" sz="2200" dirty="0"/>
              <a:t>koje su</a:t>
            </a:r>
            <a:r>
              <a:rPr lang="en-US" sz="2200" dirty="0"/>
              <a:t> (</a:t>
            </a:r>
            <a:r>
              <a:rPr lang="sr-Latn-RS" sz="2200" dirty="0"/>
              <a:t>pretpostavljeno</a:t>
            </a:r>
            <a:r>
              <a:rPr lang="en-US" sz="2200" dirty="0"/>
              <a:t>) </a:t>
            </a:r>
            <a:r>
              <a:rPr lang="sr-Latn-RS" sz="2200" dirty="0"/>
              <a:t>posledica</a:t>
            </a:r>
            <a:r>
              <a:rPr lang="en-US" sz="2200" dirty="0"/>
              <a:t> KB </a:t>
            </a:r>
            <a:br>
              <a:rPr lang="en-US" sz="2200" dirty="0"/>
            </a:br>
            <a:r>
              <a:rPr lang="en-US" sz="2200" dirty="0" err="1"/>
              <a:t>KB</a:t>
            </a:r>
            <a:r>
              <a:rPr lang="en-US" sz="2200" dirty="0"/>
              <a:t> |- α  ==&gt; KB |= α</a:t>
            </a:r>
          </a:p>
          <a:p>
            <a:pPr marL="723900" lvl="1">
              <a:spcBef>
                <a:spcPts val="563"/>
              </a:spcBef>
            </a:pPr>
            <a:r>
              <a:rPr lang="sr-Latn-RS" sz="2200" dirty="0"/>
              <a:t>Ako je data baza znanja</a:t>
            </a:r>
            <a:r>
              <a:rPr lang="en-US" sz="2200" dirty="0"/>
              <a:t> KB </a:t>
            </a:r>
            <a:r>
              <a:rPr lang="sr-Latn-RS" sz="2200" dirty="0"/>
              <a:t>i druga rečenica </a:t>
            </a:r>
            <a:r>
              <a:rPr lang="en-US" sz="2200" dirty="0"/>
              <a:t>α</a:t>
            </a:r>
            <a:r>
              <a:rPr lang="sr-Latn-RS" sz="2200" dirty="0"/>
              <a:t>, </a:t>
            </a:r>
            <a:r>
              <a:rPr lang="en-US" sz="2200" dirty="0" err="1"/>
              <a:t>rezonovanje</a:t>
            </a:r>
            <a:r>
              <a:rPr lang="en-US" sz="2200" dirty="0"/>
              <a:t> </a:t>
            </a:r>
            <a:r>
              <a:rPr lang="sr-Latn-RS" sz="2200" dirty="0"/>
              <a:t>može da utvrdi da li je </a:t>
            </a:r>
            <a:r>
              <a:rPr lang="en-US" sz="2200" dirty="0"/>
              <a:t>α </a:t>
            </a:r>
            <a:r>
              <a:rPr lang="sr-Latn-RS" sz="2200" dirty="0"/>
              <a:t> posledica KB ili nije</a:t>
            </a:r>
            <a:br>
              <a:rPr lang="en-US" sz="2200" dirty="0"/>
            </a:br>
            <a:r>
              <a:rPr lang="en-US" sz="2200" dirty="0" err="1">
                <a:ea typeface="Apple Symbols" charset="0"/>
                <a:cs typeface="Apple Symbols" charset="0"/>
              </a:rPr>
              <a:t>KB</a:t>
            </a:r>
            <a:r>
              <a:rPr lang="en-US" sz="2200" dirty="0">
                <a:ea typeface="Apple Symbols" charset="0"/>
                <a:cs typeface="Apple Symbols" charset="0"/>
              </a:rPr>
              <a:t> ∧ α  ==&gt; KB |= α</a:t>
            </a:r>
            <a:endParaRPr lang="en-US" sz="2200" dirty="0"/>
          </a:p>
          <a:p>
            <a:pPr eaLnBrk="1" hangingPunct="1">
              <a:spcBef>
                <a:spcPts val="563"/>
              </a:spcBef>
            </a:pPr>
            <a:r>
              <a:rPr lang="sr-Latn-RS" sz="2600" dirty="0"/>
              <a:t>Zaključivanje koja generiše samo posledične rečenice naziva se </a:t>
            </a:r>
            <a:r>
              <a:rPr lang="en-US" sz="2600" dirty="0" err="1"/>
              <a:t>ispravn</a:t>
            </a:r>
            <a:r>
              <a:rPr lang="sr-Latn-RS" sz="2600" dirty="0"/>
              <a:t>im</a:t>
            </a:r>
            <a:r>
              <a:rPr lang="en-US" sz="2600" dirty="0"/>
              <a:t> </a:t>
            </a:r>
            <a:r>
              <a:rPr lang="sr-Latn-RS" sz="2600" dirty="0"/>
              <a:t>(</a:t>
            </a:r>
            <a:r>
              <a:rPr lang="en-US" sz="2600" dirty="0"/>
              <a:t>sound</a:t>
            </a:r>
            <a:r>
              <a:rPr lang="sr-Latn-RS" sz="2600" dirty="0"/>
              <a:t>) ili</a:t>
            </a:r>
            <a:r>
              <a:rPr lang="en-US" sz="2600" dirty="0"/>
              <a:t> </a:t>
            </a:r>
            <a:r>
              <a:rPr lang="en-US" sz="2600" i="1" dirty="0"/>
              <a:t>truth-preserving</a:t>
            </a:r>
            <a:r>
              <a:rPr lang="en-US" sz="2600" dirty="0"/>
              <a:t> </a:t>
            </a:r>
          </a:p>
          <a:p>
            <a:pPr eaLnBrk="1" hangingPunct="1">
              <a:spcBef>
                <a:spcPts val="563"/>
              </a:spcBef>
            </a:pPr>
            <a:r>
              <a:rPr lang="sr-Latn-RS" sz="2600" dirty="0"/>
              <a:t>Zapis operacija procedure zaključivanja zove se dokaz (</a:t>
            </a:r>
            <a:r>
              <a:rPr lang="en-US" sz="2600" dirty="0"/>
              <a:t>proof</a:t>
            </a:r>
            <a:r>
              <a:rPr lang="sr-Latn-RS" sz="2600" dirty="0"/>
              <a:t>).</a:t>
            </a:r>
            <a:r>
              <a:rPr lang="en-US" sz="2600" dirty="0"/>
              <a:t> </a:t>
            </a:r>
          </a:p>
          <a:p>
            <a:pPr eaLnBrk="1" hangingPunct="1">
              <a:spcBef>
                <a:spcPts val="563"/>
              </a:spcBef>
            </a:pPr>
            <a:r>
              <a:rPr lang="sr-Latn-RS" sz="2600" dirty="0"/>
              <a:t>Za proceduru zaključivanja kaže se da je kompletna ako može da nadje svaki dokaz za svaku rečenicu koja je posledična.</a:t>
            </a:r>
            <a:r>
              <a:rPr lang="en-US" sz="2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954335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>
            <a:normAutofit/>
          </a:bodyPr>
          <a:lstStyle/>
          <a:p>
            <a:pPr indent="0" eaLnBrk="1" hangingPunct="1">
              <a:defRPr/>
            </a:pPr>
            <a:r>
              <a:rPr lang="sr-Latn-RS" sz="4100" dirty="0"/>
              <a:t>Jezici RZ i programski jezici</a:t>
            </a:r>
            <a:endParaRPr lang="en-US" sz="4100" dirty="0"/>
          </a:p>
        </p:txBody>
      </p:sp>
      <p:sp>
        <p:nvSpPr>
          <p:cNvPr id="6451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 fontScale="92500"/>
          </a:bodyPr>
          <a:lstStyle/>
          <a:p>
            <a:pPr eaLnBrk="1" hangingPunct="1"/>
            <a:r>
              <a:rPr lang="sr-Latn-RS" dirty="0"/>
              <a:t>Po čemu se jezici za </a:t>
            </a:r>
            <a:r>
              <a:rPr lang="en-US" dirty="0" err="1"/>
              <a:t>reprezentaciju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en-US" dirty="0"/>
              <a:t> </a:t>
            </a:r>
            <a:r>
              <a:rPr lang="sr-Latn-RS" dirty="0"/>
              <a:t>(</a:t>
            </a:r>
            <a:r>
              <a:rPr lang="en-US" dirty="0"/>
              <a:t>RZ</a:t>
            </a:r>
            <a:r>
              <a:rPr lang="sr-Latn-RS" dirty="0"/>
              <a:t>)</a:t>
            </a:r>
            <a:r>
              <a:rPr lang="en-US" dirty="0"/>
              <a:t> </a:t>
            </a:r>
            <a:r>
              <a:rPr lang="sr-Latn-RS" dirty="0"/>
              <a:t>razlikuju od drugih progra</a:t>
            </a:r>
            <a:r>
              <a:rPr lang="en-US" dirty="0"/>
              <a:t>m</a:t>
            </a:r>
            <a:r>
              <a:rPr lang="sr-Latn-RS" dirty="0"/>
              <a:t>skih jezika</a:t>
            </a:r>
            <a:r>
              <a:rPr lang="en-US" dirty="0"/>
              <a:t> (Java, C++</a:t>
            </a:r>
            <a:r>
              <a:rPr lang="sr-Latn-RS" dirty="0"/>
              <a:t>, C#</a:t>
            </a:r>
            <a:r>
              <a:rPr lang="en-US" dirty="0"/>
              <a:t>)? </a:t>
            </a:r>
          </a:p>
          <a:p>
            <a:pPr marL="723900" lvl="1" eaLnBrk="1" hangingPunct="1"/>
            <a:r>
              <a:rPr lang="sr-Latn-RS" dirty="0"/>
              <a:t>Programski jezici mogu da predstave činjenice i iskaze</a:t>
            </a:r>
            <a:endParaRPr lang="en-US" dirty="0"/>
          </a:p>
          <a:p>
            <a:pPr eaLnBrk="1" hangingPunct="1"/>
            <a:r>
              <a:rPr lang="sr-Latn-RS" dirty="0"/>
              <a:t>Šta je sa situacijom</a:t>
            </a:r>
            <a:r>
              <a:rPr lang="en-US" dirty="0"/>
              <a:t> „</a:t>
            </a:r>
            <a:r>
              <a:rPr lang="sr-Latn-RS" dirty="0"/>
              <a:t>postoji jama u lokaciji </a:t>
            </a:r>
            <a:r>
              <a:rPr lang="en-US" dirty="0"/>
              <a:t>[2,2] </a:t>
            </a:r>
            <a:r>
              <a:rPr lang="sr-Latn-RS" dirty="0"/>
              <a:t>ili</a:t>
            </a:r>
            <a:r>
              <a:rPr lang="en-US" dirty="0"/>
              <a:t> [3,1] (</a:t>
            </a:r>
            <a:r>
              <a:rPr lang="sr-Latn-RS" dirty="0"/>
              <a:t>ali nismo sigurni</a:t>
            </a:r>
            <a:r>
              <a:rPr lang="en-US" dirty="0"/>
              <a:t>)" </a:t>
            </a:r>
            <a:r>
              <a:rPr lang="sr-Latn-RS" dirty="0"/>
              <a:t>ili</a:t>
            </a:r>
            <a:r>
              <a:rPr lang="en-US" dirty="0"/>
              <a:t> „</a:t>
            </a:r>
            <a:r>
              <a:rPr lang="sr-Latn-RS" dirty="0"/>
              <a:t>postoji monstrum u nekom kvadratu</a:t>
            </a:r>
            <a:r>
              <a:rPr lang="en-US" dirty="0"/>
              <a:t>" </a:t>
            </a:r>
          </a:p>
          <a:p>
            <a:pPr eaLnBrk="1" hangingPunct="1"/>
            <a:r>
              <a:rPr lang="sr-Latn-RS" dirty="0"/>
              <a:t>Programski jezici nisu dovoljno izražajni za situacije sa nekompletnim informacijama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3177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>
            <a:normAutofit/>
          </a:bodyPr>
          <a:lstStyle/>
          <a:p>
            <a:pPr>
              <a:defRPr/>
            </a:pPr>
            <a:r>
              <a:rPr lang="sr-Latn-RS" sz="4000" dirty="0"/>
              <a:t>Jezici RZ  i prirodni jezik</a:t>
            </a:r>
            <a:endParaRPr lang="en-US" sz="4300" dirty="0"/>
          </a:p>
        </p:txBody>
      </p:sp>
      <p:sp>
        <p:nvSpPr>
          <p:cNvPr id="6554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/>
          </a:bodyPr>
          <a:lstStyle/>
          <a:p>
            <a:pPr eaLnBrk="1" hangingPunct="1"/>
            <a:r>
              <a:rPr lang="sr-Latn-RS" sz="2400" dirty="0"/>
              <a:t>Po čemu se jezici za predstavljanje zanja razlikuju od prirodnih jezika</a:t>
            </a:r>
          </a:p>
          <a:p>
            <a:pPr eaLnBrk="1" hangingPunct="1"/>
            <a:r>
              <a:rPr lang="sr-Latn-RS" sz="2400" dirty="0"/>
              <a:t>Prirodni jezici su izražajni oni su se razvijali da zadovolje potrebe komunikacije, a ne reprezentacije. Nama </a:t>
            </a:r>
            <a:r>
              <a:rPr lang="sr-Latn-RS" sz="2400" dirty="0" err="1"/>
              <a:t>teba</a:t>
            </a:r>
            <a:r>
              <a:rPr lang="sr-Latn-RS" sz="2400" dirty="0"/>
              <a:t> reprezentovano znanje.</a:t>
            </a:r>
            <a:endParaRPr lang="en-US" sz="2400" dirty="0"/>
          </a:p>
          <a:p>
            <a:pPr eaLnBrk="1" hangingPunct="1"/>
            <a:r>
              <a:rPr lang="sr-Latn-RS" sz="2400" dirty="0"/>
              <a:t>Značanje rečenice zavisi od same rečenice i od konteksta u kome je izrečena</a:t>
            </a:r>
            <a:endParaRPr lang="en-US" sz="2400" dirty="0"/>
          </a:p>
          <a:p>
            <a:pPr marL="723900" lvl="1" eaLnBrk="1" hangingPunct="1"/>
            <a:r>
              <a:rPr lang="sr-Latn-RS" sz="2000" dirty="0"/>
              <a:t>n</a:t>
            </a:r>
            <a:r>
              <a:rPr lang="en-US" sz="2000" dirty="0"/>
              <a:t>.</a:t>
            </a:r>
            <a:r>
              <a:rPr lang="sr-Latn-RS" sz="2000" dirty="0"/>
              <a:t>pr</a:t>
            </a:r>
            <a:r>
              <a:rPr lang="en-US" sz="2000" dirty="0"/>
              <a:t>. “Look!” </a:t>
            </a:r>
          </a:p>
          <a:p>
            <a:pPr eaLnBrk="1" hangingPunct="1"/>
            <a:r>
              <a:rPr lang="sr-Latn-RS" sz="2400" dirty="0"/>
              <a:t>Razmena znanja se obavlja bez eksplicitne reprezentacije samog znanja</a:t>
            </a:r>
            <a:endParaRPr lang="en-US" sz="2400" dirty="0"/>
          </a:p>
          <a:p>
            <a:pPr eaLnBrk="1" hangingPunct="1"/>
            <a:r>
              <a:rPr lang="sr-Latn-RS" sz="2400" dirty="0"/>
              <a:t>neodređenosti</a:t>
            </a:r>
            <a:r>
              <a:rPr lang="en-US" sz="2400" dirty="0"/>
              <a:t> (</a:t>
            </a:r>
            <a:r>
              <a:rPr lang="sr-Latn-RS" sz="2400" dirty="0"/>
              <a:t>n</a:t>
            </a:r>
            <a:r>
              <a:rPr lang="en-US" sz="2400" dirty="0"/>
              <a:t>.</a:t>
            </a:r>
            <a:r>
              <a:rPr lang="sr-Latn-RS" sz="2400" dirty="0"/>
              <a:t>pr</a:t>
            </a:r>
            <a:r>
              <a:rPr lang="en-US" sz="2400" dirty="0"/>
              <a:t>. </a:t>
            </a:r>
            <a:r>
              <a:rPr lang="sr-Latn-RS" sz="2400" dirty="0"/>
              <a:t>Mali psi i mačke</a:t>
            </a:r>
            <a:r>
              <a:rPr lang="en-US" sz="24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5713402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>
            <a:normAutofit/>
          </a:bodyPr>
          <a:lstStyle/>
          <a:p>
            <a:pPr indent="0" eaLnBrk="1" hangingPunct="1">
              <a:defRPr/>
            </a:pPr>
            <a:r>
              <a:rPr lang="sr-Latn-RS" sz="4100" dirty="0"/>
              <a:t>Dobri RZ jezici</a:t>
            </a:r>
            <a:endParaRPr lang="en-US" sz="4100" dirty="0"/>
          </a:p>
        </p:txBody>
      </p:sp>
      <p:sp>
        <p:nvSpPr>
          <p:cNvPr id="6656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/>
          </a:bodyPr>
          <a:lstStyle/>
          <a:p>
            <a:pPr eaLnBrk="1" hangingPunct="1"/>
            <a:r>
              <a:rPr lang="sr-Latn-RS" sz="2400" dirty="0"/>
              <a:t>Kombinuju prednosti prirodnih i formalnih jezika</a:t>
            </a:r>
            <a:r>
              <a:rPr lang="en-US" sz="2400" dirty="0"/>
              <a:t>: </a:t>
            </a:r>
          </a:p>
          <a:p>
            <a:pPr marL="723900" lvl="1" eaLnBrk="1" hangingPunct="1"/>
            <a:r>
              <a:rPr lang="sr-Latn-RS" sz="2000" dirty="0"/>
              <a:t>izražajni</a:t>
            </a:r>
            <a:r>
              <a:rPr lang="en-US" sz="2000" dirty="0"/>
              <a:t> </a:t>
            </a:r>
          </a:p>
          <a:p>
            <a:pPr marL="723900" lvl="1" eaLnBrk="1" hangingPunct="1"/>
            <a:r>
              <a:rPr lang="sr-Latn-RS" sz="2000" dirty="0"/>
              <a:t>koncizni</a:t>
            </a:r>
            <a:r>
              <a:rPr lang="en-US" sz="2000" dirty="0"/>
              <a:t> </a:t>
            </a:r>
          </a:p>
          <a:p>
            <a:pPr marL="723900" lvl="1" eaLnBrk="1" hangingPunct="1"/>
            <a:r>
              <a:rPr lang="sr-Latn-RS" sz="2000" dirty="0"/>
              <a:t>nedvosmisleni</a:t>
            </a:r>
            <a:r>
              <a:rPr lang="en-US" sz="2000" dirty="0"/>
              <a:t> </a:t>
            </a:r>
          </a:p>
          <a:p>
            <a:pPr marL="723900" lvl="1" eaLnBrk="1" hangingPunct="1"/>
            <a:r>
              <a:rPr lang="sr-Latn-RS" sz="2000" dirty="0"/>
              <a:t>Nezavisni od konteksta</a:t>
            </a:r>
            <a:r>
              <a:rPr lang="en-US" sz="2000" dirty="0"/>
              <a:t> </a:t>
            </a:r>
          </a:p>
          <a:p>
            <a:pPr marL="1066800" lvl="2" eaLnBrk="1" hangingPunct="1"/>
            <a:r>
              <a:rPr lang="sr-Latn-RS" sz="1800" dirty="0"/>
              <a:t>Što se iskaže danas moći će da se interpretira sutra</a:t>
            </a:r>
            <a:endParaRPr lang="en-US" sz="1800" dirty="0"/>
          </a:p>
          <a:p>
            <a:pPr marL="723900" lvl="1" eaLnBrk="1" hangingPunct="1"/>
            <a:r>
              <a:rPr lang="sr-Latn-RS" sz="2000" dirty="0"/>
              <a:t>Efikasni</a:t>
            </a:r>
            <a:endParaRPr lang="en-US" sz="2000" dirty="0"/>
          </a:p>
          <a:p>
            <a:pPr marL="1066800" lvl="2" eaLnBrk="1" hangingPunct="1"/>
            <a:r>
              <a:rPr lang="sr-Latn-RS" sz="1800" dirty="0"/>
              <a:t>Znanje se može predstaviti u mašinski čitljivom obliku</a:t>
            </a:r>
            <a:endParaRPr lang="en-US" sz="1800" dirty="0"/>
          </a:p>
          <a:p>
            <a:pPr marL="1066800" lvl="2" eaLnBrk="1" hangingPunct="1"/>
            <a:r>
              <a:rPr lang="sr-Latn-RS" sz="1800" dirty="0"/>
              <a:t>Za odabrani format postoje praktične procedure zaključivanja</a:t>
            </a:r>
            <a:endParaRPr lang="en-US" sz="1800" dirty="0"/>
          </a:p>
          <a:p>
            <a:pPr marL="723900" lvl="1" eaLnBrk="1" hangingPunct="1"/>
            <a:r>
              <a:rPr lang="sr-Latn-RS" sz="2000" dirty="0"/>
              <a:t>Efektivni</a:t>
            </a:r>
            <a:endParaRPr lang="en-US" sz="2000" dirty="0"/>
          </a:p>
          <a:p>
            <a:pPr marL="1066800" lvl="2" eaLnBrk="1" hangingPunct="1"/>
            <a:r>
              <a:rPr lang="sr-Latn-RS" sz="1800" dirty="0"/>
              <a:t>Postoji procedura zaključivanja kojom se iz reprezentacije znanja mogu napraviti nove rečenice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561781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888A25CF-208C-4661-B14B-9669CB432F90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314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6758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Primer</a:t>
            </a:r>
            <a:r>
              <a:rPr lang="en-US" dirty="0"/>
              <a:t>: </a:t>
            </a:r>
            <a:r>
              <a:rPr lang="sr-Latn-RS" dirty="0"/>
              <a:t>Metodi reprezentacije</a:t>
            </a:r>
            <a:endParaRPr lang="en-US" dirty="0"/>
          </a:p>
        </p:txBody>
      </p:sp>
      <p:sp>
        <p:nvSpPr>
          <p:cNvPr id="67589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67590" name="Picture 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425575"/>
            <a:ext cx="8121650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2" name="Text Box 9"/>
          <p:cNvSpPr txBox="1">
            <a:spLocks noChangeArrowheads="1"/>
          </p:cNvSpPr>
          <p:nvPr/>
        </p:nvSpPr>
        <p:spPr bwMode="auto">
          <a:xfrm>
            <a:off x="8774113" y="6532563"/>
            <a:ext cx="217487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algn="ctr" eaLnBrk="1" hangingPunct="1"/>
            <a:fld id="{04088697-3B86-4856-BF3D-3B78D38B31ED}" type="slidenum">
              <a:rPr lang="en-US" sz="900" b="1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algn="ctr" eaLnBrk="1" hangingPunct="1"/>
              <a:t>314</a:t>
            </a:fld>
            <a:endParaRPr lang="en-US" sz="900" b="1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79933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Ontologije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U računarskoj i informacionoj nauci ontologija je formalno imenovanje i definisanje tipova, svojstava i veza entiteta koji stvarno ili fundamentalno postoje u odrešenom domenu diskursa. </a:t>
            </a:r>
          </a:p>
          <a:p>
            <a:r>
              <a:rPr lang="sr-Latn-RS" dirty="0"/>
              <a:t>Ontologija je formalna specifikacija deljene konceptualizacije (Tomas Gruber)</a:t>
            </a:r>
          </a:p>
          <a:p>
            <a:pPr lvl="1"/>
            <a:r>
              <a:rPr lang="sr-Latn-RS" dirty="0"/>
              <a:t>Ovu definiciju najviše koriste u praktičnom računarstvu</a:t>
            </a:r>
          </a:p>
        </p:txBody>
      </p:sp>
    </p:spTree>
    <p:extLst>
      <p:ext uri="{BB962C8B-B14F-4D97-AF65-F5344CB8AC3E}">
        <p14:creationId xmlns:p14="http://schemas.microsoft.com/office/powerpoint/2010/main" val="171363742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6267F27C-A4CC-4607-8A6D-173D3D092430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316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6861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Ontologije</a:t>
            </a:r>
            <a:endParaRPr lang="en-US" dirty="0"/>
          </a:p>
        </p:txBody>
      </p:sp>
      <p:sp>
        <p:nvSpPr>
          <p:cNvPr id="68613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685800" lvl="1" eaLnBrk="1" hangingPunct="1"/>
            <a:r>
              <a:rPr lang="sr-Latn-RS" dirty="0"/>
              <a:t>Principi </a:t>
            </a:r>
            <a:endParaRPr lang="en-US" dirty="0"/>
          </a:p>
          <a:p>
            <a:pPr marL="968375" lvl="2" eaLnBrk="1" hangingPunct="1"/>
            <a:r>
              <a:rPr lang="sr-Latn-RS" dirty="0"/>
              <a:t>Definicije termina</a:t>
            </a:r>
            <a:endParaRPr lang="en-US" dirty="0"/>
          </a:p>
          <a:p>
            <a:pPr marL="1263650" lvl="3" eaLnBrk="1" hangingPunct="1"/>
            <a:r>
              <a:rPr lang="sr-Latn-RS" dirty="0"/>
              <a:t>leksikon</a:t>
            </a:r>
            <a:r>
              <a:rPr lang="en-US" dirty="0"/>
              <a:t>, </a:t>
            </a:r>
            <a:r>
              <a:rPr lang="sr-Latn-RS" dirty="0"/>
              <a:t>rečnik</a:t>
            </a:r>
            <a:endParaRPr lang="en-US" dirty="0"/>
          </a:p>
          <a:p>
            <a:pPr marL="968375" lvl="2" eaLnBrk="1" hangingPunct="1"/>
            <a:r>
              <a:rPr lang="sr-Latn-RS" dirty="0"/>
              <a:t>Relacije meću terminima</a:t>
            </a:r>
            <a:endParaRPr lang="en-US" dirty="0"/>
          </a:p>
          <a:p>
            <a:pPr marL="1263650" lvl="3" eaLnBrk="1" hangingPunct="1"/>
            <a:r>
              <a:rPr lang="sr-Latn-RS" dirty="0"/>
              <a:t>taksonomija</a:t>
            </a:r>
            <a:r>
              <a:rPr lang="en-US" dirty="0"/>
              <a:t>, </a:t>
            </a:r>
            <a:r>
              <a:rPr lang="en-US" dirty="0" err="1"/>
              <a:t>te</a:t>
            </a:r>
            <a:r>
              <a:rPr lang="sr-Latn-RS" dirty="0"/>
              <a:t>z</a:t>
            </a:r>
            <a:r>
              <a:rPr lang="en-US" dirty="0" err="1"/>
              <a:t>aurus</a:t>
            </a:r>
            <a:endParaRPr lang="en-US" dirty="0"/>
          </a:p>
          <a:p>
            <a:pPr marL="685800" lvl="1" eaLnBrk="1" hangingPunct="1"/>
            <a:r>
              <a:rPr lang="sr-Latn-RS" dirty="0"/>
              <a:t>Svrha</a:t>
            </a:r>
            <a:endParaRPr lang="en-US" dirty="0"/>
          </a:p>
          <a:p>
            <a:pPr marL="968375" lvl="2" eaLnBrk="1" hangingPunct="1"/>
            <a:r>
              <a:rPr lang="sr-Latn-RS" dirty="0"/>
              <a:t>Uspostavljanje zajedničkog rečnika za domen</a:t>
            </a:r>
            <a:endParaRPr lang="en-US" dirty="0"/>
          </a:p>
          <a:p>
            <a:pPr marL="685800" lvl="1" eaLnBrk="1" hangingPunct="1"/>
            <a:r>
              <a:rPr lang="sr-Latn-RS" dirty="0"/>
              <a:t>Grafička reprezentacija</a:t>
            </a:r>
            <a:endParaRPr lang="en-US" dirty="0"/>
          </a:p>
          <a:p>
            <a:pPr marL="968375" lvl="2" eaLnBrk="1" hangingPunct="1"/>
            <a:r>
              <a:rPr lang="en-US" dirty="0"/>
              <a:t>UML, </a:t>
            </a:r>
            <a:r>
              <a:rPr lang="sr-Latn-RS" dirty="0"/>
              <a:t>topografske mape</a:t>
            </a:r>
            <a:endParaRPr lang="en-US" dirty="0"/>
          </a:p>
          <a:p>
            <a:pPr marL="685800" lvl="1" eaLnBrk="1" hangingPunct="1"/>
            <a:r>
              <a:rPr lang="sr-Latn-RS" dirty="0"/>
              <a:t>Primeri</a:t>
            </a:r>
            <a:endParaRPr lang="en-US" dirty="0"/>
          </a:p>
          <a:p>
            <a:pPr marL="968375" lvl="2" eaLnBrk="1" hangingPunct="1"/>
            <a:r>
              <a:rPr lang="en-US" dirty="0"/>
              <a:t>IEEE SUO, SUMO, </a:t>
            </a:r>
            <a:r>
              <a:rPr lang="en-US" dirty="0" err="1"/>
              <a:t>Cyc</a:t>
            </a:r>
            <a:r>
              <a:rPr lang="en-US" dirty="0"/>
              <a:t>, </a:t>
            </a:r>
            <a:r>
              <a:rPr lang="en-US" dirty="0" err="1"/>
              <a:t>WordNet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56305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6955046F-3F3B-4C16-8F58-F9FEE5126F76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317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6963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Terminologija</a:t>
            </a:r>
            <a:endParaRPr lang="en-US" dirty="0"/>
          </a:p>
        </p:txBody>
      </p:sp>
      <p:sp>
        <p:nvSpPr>
          <p:cNvPr id="69637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spcBef>
                <a:spcPct val="0"/>
              </a:spcBef>
            </a:pPr>
            <a:r>
              <a:rPr lang="sr-Latn-RS" sz="1900" dirty="0"/>
              <a:t>Ontologija </a:t>
            </a:r>
            <a:endParaRPr lang="en-US" sz="1900" dirty="0"/>
          </a:p>
          <a:p>
            <a:pPr marL="685800" lvl="1" eaLnBrk="1" hangingPunct="1">
              <a:spcBef>
                <a:spcPts val="513"/>
              </a:spcBef>
            </a:pPr>
            <a:r>
              <a:rPr lang="sr-Latn-RS" sz="1700" dirty="0"/>
              <a:t>Obezbeđuje semantiku za koncepte</a:t>
            </a:r>
            <a:endParaRPr lang="en-US" sz="1700" dirty="0"/>
          </a:p>
          <a:p>
            <a:pPr marL="685800" lvl="1" eaLnBrk="1" hangingPunct="1">
              <a:spcBef>
                <a:spcPts val="513"/>
              </a:spcBef>
            </a:pPr>
            <a:r>
              <a:rPr lang="sr-Latn-RS" sz="1700" dirty="0"/>
              <a:t>Reči se koriste kao deskriptori koncepata</a:t>
            </a:r>
            <a:endParaRPr lang="en-US" sz="1700" dirty="0"/>
          </a:p>
          <a:p>
            <a:pPr eaLnBrk="1" hangingPunct="1">
              <a:spcBef>
                <a:spcPts val="1738"/>
              </a:spcBef>
            </a:pPr>
            <a:r>
              <a:rPr lang="sr-Latn-RS" sz="1900" dirty="0"/>
              <a:t>Leksikon</a:t>
            </a:r>
            <a:endParaRPr lang="en-US" sz="1900" dirty="0"/>
          </a:p>
          <a:p>
            <a:pPr marL="685800" lvl="1" eaLnBrk="1" hangingPunct="1">
              <a:spcBef>
                <a:spcPts val="513"/>
              </a:spcBef>
            </a:pPr>
            <a:r>
              <a:rPr lang="sr-Latn-RS" sz="1700" dirty="0"/>
              <a:t>Obezbešuje semantiku za sve reči u jeziku tako što definiše reči opisima njihovog značenja</a:t>
            </a:r>
            <a:endParaRPr lang="en-US" sz="1700" dirty="0"/>
          </a:p>
          <a:p>
            <a:pPr eaLnBrk="1" hangingPunct="1">
              <a:spcBef>
                <a:spcPts val="1738"/>
              </a:spcBef>
            </a:pPr>
            <a:r>
              <a:rPr lang="sr-Latn-RS" sz="1900" dirty="0"/>
              <a:t>T</a:t>
            </a:r>
            <a:r>
              <a:rPr lang="en-US" sz="1900" dirty="0"/>
              <a:t>e</a:t>
            </a:r>
            <a:r>
              <a:rPr lang="sr-Latn-RS" sz="1900" dirty="0"/>
              <a:t>z</a:t>
            </a:r>
            <a:r>
              <a:rPr lang="en-US" sz="1900" dirty="0" err="1"/>
              <a:t>aurus</a:t>
            </a:r>
            <a:endParaRPr lang="en-US" sz="1900" dirty="0"/>
          </a:p>
          <a:p>
            <a:pPr marL="685800" lvl="1" eaLnBrk="1" hangingPunct="1">
              <a:spcBef>
                <a:spcPts val="513"/>
              </a:spcBef>
            </a:pPr>
            <a:r>
              <a:rPr lang="sr-Latn-RS" sz="1700" dirty="0"/>
              <a:t>Uspostavlja relacije mešu rečima</a:t>
            </a:r>
            <a:endParaRPr lang="en-US" sz="1700" dirty="0"/>
          </a:p>
          <a:p>
            <a:pPr marL="968375" lvl="2" eaLnBrk="1" hangingPunct="1">
              <a:spcBef>
                <a:spcPts val="513"/>
              </a:spcBef>
            </a:pPr>
            <a:r>
              <a:rPr lang="sr-Latn-RS" sz="1500" dirty="0"/>
              <a:t>sinonimi</a:t>
            </a:r>
            <a:r>
              <a:rPr lang="en-US" sz="1500" dirty="0"/>
              <a:t>, </a:t>
            </a:r>
            <a:r>
              <a:rPr lang="en-US" sz="1500" dirty="0" err="1"/>
              <a:t>homon</a:t>
            </a:r>
            <a:r>
              <a:rPr lang="sr-Latn-RS" sz="1500" dirty="0"/>
              <a:t>i</a:t>
            </a:r>
            <a:r>
              <a:rPr lang="en-US" sz="1500" dirty="0"/>
              <a:t>m</a:t>
            </a:r>
            <a:r>
              <a:rPr lang="sr-Latn-RS" sz="1500" dirty="0"/>
              <a:t>i</a:t>
            </a:r>
            <a:r>
              <a:rPr lang="en-US" sz="1500" dirty="0"/>
              <a:t>, </a:t>
            </a:r>
            <a:r>
              <a:rPr lang="en-US" sz="1500" dirty="0" err="1"/>
              <a:t>anton</a:t>
            </a:r>
            <a:r>
              <a:rPr lang="sr-Latn-RS" sz="1500" dirty="0"/>
              <a:t>i</a:t>
            </a:r>
            <a:r>
              <a:rPr lang="en-US" sz="1500" dirty="0"/>
              <a:t>m</a:t>
            </a:r>
            <a:r>
              <a:rPr lang="sr-Latn-RS" sz="1500" dirty="0"/>
              <a:t>i</a:t>
            </a:r>
            <a:r>
              <a:rPr lang="en-US" sz="1500" dirty="0"/>
              <a:t>, </a:t>
            </a:r>
            <a:r>
              <a:rPr lang="sr-Latn-RS" sz="1500" dirty="0"/>
              <a:t>....</a:t>
            </a:r>
            <a:endParaRPr lang="en-US" sz="1500" dirty="0"/>
          </a:p>
          <a:p>
            <a:pPr marL="685800" lvl="1" eaLnBrk="1" hangingPunct="1">
              <a:spcBef>
                <a:spcPts val="513"/>
              </a:spcBef>
            </a:pPr>
            <a:r>
              <a:rPr lang="sr-Latn-RS" sz="1700" dirty="0"/>
              <a:t>Često se kombinuje sa taksonomijom</a:t>
            </a:r>
            <a:endParaRPr lang="en-US" sz="1700" dirty="0"/>
          </a:p>
          <a:p>
            <a:pPr eaLnBrk="1" hangingPunct="1">
              <a:spcBef>
                <a:spcPts val="1738"/>
              </a:spcBef>
            </a:pPr>
            <a:r>
              <a:rPr lang="sr-Latn-RS" sz="1900" dirty="0"/>
              <a:t>Taksonomija</a:t>
            </a:r>
            <a:endParaRPr lang="en-US" sz="1900" dirty="0"/>
          </a:p>
          <a:p>
            <a:pPr marL="685800" lvl="1" eaLnBrk="1" hangingPunct="1">
              <a:spcBef>
                <a:spcPts val="513"/>
              </a:spcBef>
            </a:pPr>
            <a:r>
              <a:rPr lang="sr-Latn-RS" sz="1700" dirty="0"/>
              <a:t>Hijerarhijsko uređenje koncepata</a:t>
            </a:r>
            <a:endParaRPr lang="en-US" sz="1700" dirty="0"/>
          </a:p>
          <a:p>
            <a:pPr marL="685800" lvl="1" eaLnBrk="1" hangingPunct="1">
              <a:spcBef>
                <a:spcPts val="513"/>
              </a:spcBef>
            </a:pPr>
            <a:r>
              <a:rPr lang="sr-Latn-RS" sz="1700" dirty="0"/>
              <a:t>Često se koristi kao </a:t>
            </a:r>
            <a:r>
              <a:rPr lang="en-US" sz="1700" dirty="0"/>
              <a:t>“</a:t>
            </a:r>
            <a:r>
              <a:rPr lang="sr-Latn-RS" sz="1700" dirty="0"/>
              <a:t>kičma</a:t>
            </a:r>
            <a:r>
              <a:rPr lang="en-US" sz="1700" dirty="0"/>
              <a:t>” </a:t>
            </a:r>
            <a:r>
              <a:rPr lang="sr-Latn-RS" sz="1700" dirty="0"/>
              <a:t>ontologije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17343996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5B5B6181-8635-4563-A172-4D5C03B814B7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318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706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Šta je Semantički Web</a:t>
            </a:r>
            <a:r>
              <a:rPr lang="en-US" dirty="0"/>
              <a:t>?</a:t>
            </a:r>
          </a:p>
        </p:txBody>
      </p:sp>
      <p:sp>
        <p:nvSpPr>
          <p:cNvPr id="70661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sr-Latn-RS" dirty="0"/>
              <a:t>Proširenje </a:t>
            </a:r>
            <a:r>
              <a:rPr lang="en-US" dirty="0"/>
              <a:t>World Wide Web</a:t>
            </a:r>
            <a:r>
              <a:rPr lang="sr-Latn-RS" dirty="0"/>
              <a:t>-a</a:t>
            </a:r>
            <a:endParaRPr lang="en-US" dirty="0"/>
          </a:p>
          <a:p>
            <a:pPr eaLnBrk="1" hangingPunct="1"/>
            <a:r>
              <a:rPr lang="sr-Latn-RS" dirty="0"/>
              <a:t>Web koji razumeju računari a ne samo ljudi (web podataka, a ne web dokumenata)</a:t>
            </a:r>
            <a:endParaRPr lang="en-US" dirty="0"/>
          </a:p>
          <a:p>
            <a:pPr lvl="1"/>
            <a:r>
              <a:rPr lang="sr-Latn-RS" dirty="0"/>
              <a:t>Namenjen softverskim agentima a ne samo ljudima</a:t>
            </a:r>
            <a:endParaRPr lang="en-US" dirty="0"/>
          </a:p>
          <a:p>
            <a:pPr marL="685800" lvl="1" eaLnBrk="1" hangingPunct="1"/>
            <a:r>
              <a:rPr lang="sr-Latn-RS" dirty="0"/>
              <a:t>Definisan strukturiranim dokumentima (recimo, ontologije) koji mogu da referenciraju jedan drugog i da formiraju na taj način ogromne mreže</a:t>
            </a:r>
            <a:endParaRPr lang="en-US" dirty="0"/>
          </a:p>
          <a:p>
            <a:pPr marL="685800" lvl="1" eaLnBrk="1" hangingPunct="1"/>
            <a:r>
              <a:rPr lang="sr-Latn-RS" dirty="0"/>
              <a:t>Koristi se za simulaciju znanja u računarskim sistemima</a:t>
            </a:r>
            <a:endParaRPr lang="en-US" dirty="0"/>
          </a:p>
          <a:p>
            <a:pPr eaLnBrk="1" hangingPunct="1"/>
            <a:r>
              <a:rPr lang="sr-Latn-RS" dirty="0"/>
              <a:t>Dokumenti Semantičkog Web-a mogu da opišu puno toga što ljudi žele da razmenu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1754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F1B6553C-560E-49F5-B219-2CDEAB95AC28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319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7168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Ontologije i Semantički Web</a:t>
            </a:r>
            <a:endParaRPr lang="en-US" dirty="0"/>
          </a:p>
        </p:txBody>
      </p:sp>
      <p:sp>
        <p:nvSpPr>
          <p:cNvPr id="71685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sr-Latn-RS" dirty="0"/>
              <a:t>Ontologije su veliki rečnici</a:t>
            </a:r>
            <a:endParaRPr lang="en-US" dirty="0"/>
          </a:p>
          <a:p>
            <a:pPr marL="685800" lvl="1" eaLnBrk="1" hangingPunct="1"/>
            <a:r>
              <a:rPr lang="en-US" dirty="0" err="1"/>
              <a:t>Defin</a:t>
            </a:r>
            <a:r>
              <a:rPr lang="sr-Latn-RS" dirty="0"/>
              <a:t>isani u dokumentima </a:t>
            </a:r>
            <a:r>
              <a:rPr lang="en-US" dirty="0" err="1"/>
              <a:t>Semanti</a:t>
            </a:r>
            <a:r>
              <a:rPr lang="sr-Latn-RS" dirty="0"/>
              <a:t>čkog</a:t>
            </a:r>
            <a:r>
              <a:rPr lang="en-US" dirty="0"/>
              <a:t> Web</a:t>
            </a:r>
            <a:r>
              <a:rPr lang="sr-Latn-RS" dirty="0"/>
              <a:t>-a</a:t>
            </a:r>
            <a:r>
              <a:rPr lang="en-US" dirty="0"/>
              <a:t> (OWL)</a:t>
            </a:r>
          </a:p>
          <a:p>
            <a:pPr marL="685800" lvl="1" eaLnBrk="1" hangingPunct="1"/>
            <a:r>
              <a:rPr lang="sr-Latn-RS" dirty="0"/>
              <a:t>Definišu jezike za druge dokumente</a:t>
            </a:r>
            <a:r>
              <a:rPr lang="en-US" dirty="0"/>
              <a:t> (RDF)</a:t>
            </a:r>
          </a:p>
          <a:p>
            <a:pPr marL="685800" lvl="1" eaLnBrk="1" hangingPunct="1"/>
            <a:r>
              <a:rPr lang="sr-Latn-RS" dirty="0"/>
              <a:t>Resursi mogu da budu instance klasa ontologije</a:t>
            </a:r>
            <a:endParaRPr lang="en-US" dirty="0"/>
          </a:p>
          <a:p>
            <a:pPr eaLnBrk="1" hangingPunct="1"/>
            <a:r>
              <a:rPr lang="en-US" dirty="0"/>
              <a:t>Upper </a:t>
            </a:r>
            <a:r>
              <a:rPr lang="sr-Latn-RS" dirty="0"/>
              <a:t>Ontologije definišu osnovne, apstraktne koncepte</a:t>
            </a:r>
            <a:endParaRPr lang="en-US" dirty="0"/>
          </a:p>
          <a:p>
            <a:pPr eaLnBrk="1" hangingPunct="1"/>
            <a:r>
              <a:rPr lang="en-US" dirty="0"/>
              <a:t>Lower </a:t>
            </a:r>
            <a:r>
              <a:rPr lang="sr-Latn-RS" dirty="0"/>
              <a:t>Ontologije definišu domenski specifične koncepte</a:t>
            </a:r>
            <a:endParaRPr lang="en-US" dirty="0"/>
          </a:p>
          <a:p>
            <a:pPr eaLnBrk="1" hangingPunct="1"/>
            <a:r>
              <a:rPr lang="en-US" dirty="0"/>
              <a:t>Meta-</a:t>
            </a:r>
            <a:r>
              <a:rPr lang="sr-Latn-RS" dirty="0"/>
              <a:t>ontologije definišu druge ontologije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91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F92A34A8-B2A3-4BBC-914C-CF79BF5B9DEF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32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sr-Latn-RS" dirty="0"/>
              <a:t>Prikladnost produkcionih pravila</a:t>
            </a:r>
            <a:endParaRPr lang="en-US" dirty="0"/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76200" y="1066800"/>
            <a:ext cx="9067800" cy="54864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sr-Latn-RS" dirty="0"/>
              <a:t>Kada je prikladno koristiti produkciona pravila, u kojim situacijama ih koristiti.</a:t>
            </a:r>
          </a:p>
          <a:p>
            <a:pPr eaLnBrk="1" hangingPunct="1"/>
            <a:r>
              <a:rPr lang="sr-Latn-RS" b="1" dirty="0"/>
              <a:t>Izražajnost </a:t>
            </a:r>
            <a:r>
              <a:rPr lang="sr-Latn-RS" dirty="0"/>
              <a:t>pravila</a:t>
            </a:r>
            <a:endParaRPr lang="en-US" dirty="0"/>
          </a:p>
          <a:p>
            <a:pPr marL="685800" lvl="1" eaLnBrk="1" hangingPunct="1"/>
            <a:r>
              <a:rPr lang="sr-Latn-RS" dirty="0"/>
              <a:t>Da li se relevantni aspekti domenskog znanja mogu predstaviti (međusobno nezavisnim) pravilima</a:t>
            </a:r>
            <a:r>
              <a:rPr lang="en-US" dirty="0"/>
              <a:t>?</a:t>
            </a:r>
          </a:p>
          <a:p>
            <a:pPr eaLnBrk="1" hangingPunct="1"/>
            <a:r>
              <a:rPr lang="sr-Latn-RS" b="1" dirty="0"/>
              <a:t>Računska efikasnost </a:t>
            </a:r>
            <a:r>
              <a:rPr lang="sr-Latn-RS" dirty="0"/>
              <a:t>za rešavanje problema putem pravila</a:t>
            </a:r>
            <a:endParaRPr lang="en-US" dirty="0"/>
          </a:p>
          <a:p>
            <a:pPr marL="685800" lvl="1" eaLnBrk="1" hangingPunct="1"/>
            <a:r>
              <a:rPr lang="sr-Latn-RS" dirty="0"/>
              <a:t>Da li je potrebno sračunavanje prihvatljivo</a:t>
            </a:r>
            <a:r>
              <a:rPr lang="en-US" dirty="0"/>
              <a:t>?</a:t>
            </a:r>
            <a:endParaRPr lang="sr-Latn-RS" dirty="0"/>
          </a:p>
          <a:p>
            <a:pPr marL="685800" lvl="1"/>
            <a:r>
              <a:rPr lang="sr-Latn-RS" dirty="0"/>
              <a:t>Da li su potrebni proračuni izvodljivi?</a:t>
            </a:r>
            <a:endParaRPr lang="en-US" dirty="0"/>
          </a:p>
          <a:p>
            <a:r>
              <a:rPr lang="sr-Latn-RS" b="1" dirty="0"/>
              <a:t>Lakoća razumevanja </a:t>
            </a:r>
            <a:r>
              <a:rPr lang="sr-Latn-RS" dirty="0"/>
              <a:t>pravila</a:t>
            </a:r>
            <a:endParaRPr lang="en-US" b="1" dirty="0"/>
          </a:p>
          <a:p>
            <a:pPr marL="685800" lvl="1"/>
            <a:r>
              <a:rPr lang="sr-Latn-RS" dirty="0"/>
              <a:t>Mogu li ljudi da interpretiraju pravila</a:t>
            </a:r>
            <a:r>
              <a:rPr lang="en-US" dirty="0"/>
              <a:t>?</a:t>
            </a:r>
          </a:p>
          <a:p>
            <a:r>
              <a:rPr lang="sr-Latn-RS" b="1" dirty="0"/>
              <a:t>Lakoća generisanja </a:t>
            </a:r>
            <a:r>
              <a:rPr lang="sr-Latn-RS" dirty="0"/>
              <a:t>pravila</a:t>
            </a:r>
            <a:endParaRPr lang="en-US" b="1" dirty="0"/>
          </a:p>
          <a:p>
            <a:pPr marL="685800" lvl="1"/>
            <a:r>
              <a:rPr lang="sr-Latn-RS" dirty="0"/>
              <a:t>Koliko je teško čoveku da konstruiše pravila koja predstavljaju domensko znanje (koliko je napor potreban za pravljenje pravila)</a:t>
            </a:r>
            <a:r>
              <a:rPr lang="en-US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731867691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3BDFE875-7702-4187-823F-8E16E09341E9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320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7270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Ontološki termini</a:t>
            </a:r>
            <a:endParaRPr lang="en-US" dirty="0"/>
          </a:p>
        </p:txBody>
      </p:sp>
      <p:sp>
        <p:nvSpPr>
          <p:cNvPr id="72709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sr-Latn-RS" dirty="0"/>
              <a:t>Preciznost</a:t>
            </a:r>
            <a:endParaRPr lang="en-US" dirty="0"/>
          </a:p>
          <a:p>
            <a:pPr marL="685800" lvl="1" eaLnBrk="1" hangingPunct="1"/>
            <a:r>
              <a:rPr lang="sr-Latn-RS" dirty="0"/>
              <a:t>Termin identifikuje tačno jedan koncept</a:t>
            </a:r>
            <a:endParaRPr lang="en-US" dirty="0"/>
          </a:p>
          <a:p>
            <a:pPr eaLnBrk="1" hangingPunct="1"/>
            <a:r>
              <a:rPr lang="sr-Latn-RS" dirty="0"/>
              <a:t>Izražajnost</a:t>
            </a:r>
            <a:endParaRPr lang="en-US" dirty="0"/>
          </a:p>
          <a:p>
            <a:pPr marL="685800" lvl="1" eaLnBrk="1" hangingPunct="1"/>
            <a:r>
              <a:rPr lang="sr-Latn-RS" dirty="0"/>
              <a:t>Reprezentacioni jezik dozvoljava formulaciju vrlo raznovrsnih iskaza</a:t>
            </a:r>
            <a:endParaRPr lang="en-US" dirty="0"/>
          </a:p>
          <a:p>
            <a:pPr eaLnBrk="1" hangingPunct="1"/>
            <a:r>
              <a:rPr lang="sr-Latn-RS" dirty="0"/>
              <a:t>Deskriptori za koncepte</a:t>
            </a:r>
            <a:endParaRPr lang="en-US" dirty="0"/>
          </a:p>
          <a:p>
            <a:pPr marL="685800" lvl="1" eaLnBrk="1" hangingPunct="1"/>
            <a:r>
              <a:rPr lang="sr-Latn-RS" dirty="0"/>
              <a:t>Bilo bi idelano da postoji mapiranje jedan-na-jedan između termina i pridruženih koncepata (i obrnuto)</a:t>
            </a:r>
            <a:r>
              <a:rPr lang="en-US" dirty="0"/>
              <a:t>: </a:t>
            </a:r>
            <a:r>
              <a:rPr lang="sr-Latn-RS" dirty="0"/>
              <a:t>visoka preciznost i viskoa izražajnost</a:t>
            </a:r>
            <a:endParaRPr lang="en-US" dirty="0"/>
          </a:p>
          <a:p>
            <a:pPr marL="968375" lvl="2" eaLnBrk="1" hangingPunct="1"/>
            <a:r>
              <a:rPr lang="sr-Latn-RS" dirty="0"/>
              <a:t>To nije slučaj sa prirodnim jezicima</a:t>
            </a:r>
            <a:endParaRPr lang="en-US" dirty="0"/>
          </a:p>
          <a:p>
            <a:pPr marL="968375" lvl="2" eaLnBrk="1" hangingPunct="1"/>
            <a:r>
              <a:rPr lang="en-US" dirty="0"/>
              <a:t>“</a:t>
            </a:r>
            <a:r>
              <a:rPr lang="sr-Latn-RS" dirty="0"/>
              <a:t>pa</a:t>
            </a:r>
            <a:r>
              <a:rPr lang="en-US" dirty="0"/>
              <a:t>r</a:t>
            </a:r>
            <a:r>
              <a:rPr lang="sr-Latn-RS" dirty="0"/>
              <a:t>azitska interpretacija</a:t>
            </a:r>
            <a:r>
              <a:rPr lang="en-US" dirty="0"/>
              <a:t>” </a:t>
            </a:r>
            <a:r>
              <a:rPr lang="sr-Latn-RS" dirty="0"/>
              <a:t>termina često implicira značenje koje nije (nužno) specificirano u ontologiji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37903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629D57CE-EDB7-452A-81A4-00A6BF72AE5A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321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73732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IEEE Standard Upper Ontology</a:t>
            </a:r>
            <a:r>
              <a:rPr lang="sr-Latn-RS" dirty="0"/>
              <a:t>(</a:t>
            </a:r>
            <a:r>
              <a:rPr lang="en-US" dirty="0"/>
              <a:t>SUO</a:t>
            </a:r>
            <a:r>
              <a:rPr lang="sr-Latn-RS" dirty="0"/>
              <a:t>)</a:t>
            </a:r>
            <a:endParaRPr lang="en-US" dirty="0"/>
          </a:p>
        </p:txBody>
      </p:sp>
      <p:sp>
        <p:nvSpPr>
          <p:cNvPr id="73733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sr-Latn-RS" dirty="0"/>
              <a:t>Projekat razvoja standarda za specifikaciju i registrovanje ontologije</a:t>
            </a:r>
            <a:endParaRPr lang="en-US" dirty="0"/>
          </a:p>
          <a:p>
            <a:pPr eaLnBrk="1" hangingPunct="1"/>
            <a:r>
              <a:rPr lang="sr-Latn-RS" dirty="0"/>
              <a:t>Baziran na doprinosima tri kandidats</a:t>
            </a:r>
            <a:r>
              <a:rPr lang="en-US" dirty="0" err="1"/>
              <a:t>ka</a:t>
            </a:r>
            <a:r>
              <a:rPr lang="sr-Latn-RS" dirty="0"/>
              <a:t> </a:t>
            </a:r>
            <a:r>
              <a:rPr lang="en-US" dirty="0"/>
              <a:t>SUO </a:t>
            </a:r>
            <a:r>
              <a:rPr lang="sr-Latn-RS" dirty="0"/>
              <a:t>projekta</a:t>
            </a:r>
            <a:endParaRPr lang="en-US" dirty="0"/>
          </a:p>
          <a:p>
            <a:pPr marL="685800" lvl="1" eaLnBrk="1" hangingPunct="1"/>
            <a:r>
              <a:rPr lang="en-US" dirty="0"/>
              <a:t>IFF</a:t>
            </a:r>
          </a:p>
          <a:p>
            <a:pPr marL="685800" lvl="1" eaLnBrk="1" hangingPunct="1"/>
            <a:r>
              <a:rPr lang="en-US" dirty="0" err="1"/>
              <a:t>OpenCyc</a:t>
            </a:r>
            <a:r>
              <a:rPr lang="en-US" dirty="0"/>
              <a:t>/</a:t>
            </a:r>
            <a:r>
              <a:rPr lang="en-US" dirty="0" err="1"/>
              <a:t>CycL</a:t>
            </a:r>
            <a:endParaRPr lang="en-US" dirty="0"/>
          </a:p>
          <a:p>
            <a:pPr marL="685800" lvl="1" eaLnBrk="1" hangingPunct="1"/>
            <a:r>
              <a:rPr lang="en-US" dirty="0"/>
              <a:t>SUMO</a:t>
            </a:r>
          </a:p>
          <a:p>
            <a:pPr eaLnBrk="1" hangingPunct="1"/>
            <a:r>
              <a:rPr lang="en-US" dirty="0"/>
              <a:t>Standard Upper Ontology Working Group (SUO WG), Cumulative Resolutions, 2003, </a:t>
            </a:r>
            <a:r>
              <a:rPr lang="en-US" dirty="0">
                <a:hlinkClick r:id="rId2"/>
              </a:rPr>
              <a:t>http://suo.ieee.org/SUO/resolutions.html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79460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en-US"/>
              <a:t>OpenCyc</a:t>
            </a:r>
          </a:p>
        </p:txBody>
      </p:sp>
      <p:sp>
        <p:nvSpPr>
          <p:cNvPr id="7475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/>
          </a:bodyPr>
          <a:lstStyle/>
          <a:p>
            <a:pPr eaLnBrk="1" hangingPunct="1"/>
            <a:r>
              <a:rPr lang="sr-Latn-RS" sz="2400" dirty="0"/>
              <a:t>Izvedena iz razvoja </a:t>
            </a:r>
            <a:r>
              <a:rPr lang="en-US" sz="2400" dirty="0" err="1"/>
              <a:t>Cyc</a:t>
            </a:r>
            <a:endParaRPr lang="en-US" sz="2400" dirty="0"/>
          </a:p>
          <a:p>
            <a:pPr marL="723900" lvl="1" eaLnBrk="1" hangingPunct="1"/>
            <a:r>
              <a:rPr lang="sr-Latn-RS" sz="2000" dirty="0"/>
              <a:t>Džinovski sistem baziran na znanju</a:t>
            </a:r>
            <a:endParaRPr lang="en-US" sz="2000" dirty="0"/>
          </a:p>
          <a:p>
            <a:pPr eaLnBrk="1" hangingPunct="1"/>
            <a:r>
              <a:rPr lang="en-US" sz="2400" dirty="0" err="1"/>
              <a:t>Cycorp</a:t>
            </a:r>
            <a:r>
              <a:rPr lang="en-US" sz="2400" dirty="0"/>
              <a:t>, The Syntax of </a:t>
            </a:r>
            <a:r>
              <a:rPr lang="en-US" sz="2400" dirty="0" err="1"/>
              <a:t>CycL</a:t>
            </a:r>
            <a:r>
              <a:rPr lang="en-US" sz="2400" dirty="0"/>
              <a:t>, 2002, </a:t>
            </a:r>
            <a:r>
              <a:rPr lang="en-US" sz="2400" dirty="0">
                <a:hlinkClick r:id="rId2"/>
              </a:rPr>
              <a:t>http://www.cyc.com/cycdoc/ref/cycl-syntax.html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http://www.cyc.com/publications/</a:t>
            </a:r>
            <a:r>
              <a:rPr lang="en-US" sz="2400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33800"/>
            <a:ext cx="831568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88992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OpenCYC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 err="1"/>
              <a:t>OpenCyc</a:t>
            </a:r>
            <a:r>
              <a:rPr lang="en-US" dirty="0"/>
              <a:t> Platform </a:t>
            </a:r>
            <a:r>
              <a:rPr lang="sr-Latn-RS" dirty="0"/>
              <a:t>je gejtvej za </a:t>
            </a:r>
            <a:r>
              <a:rPr lang="en-US" dirty="0" err="1"/>
              <a:t>Cyc</a:t>
            </a:r>
            <a:r>
              <a:rPr lang="en-US" dirty="0"/>
              <a:t>, </a:t>
            </a:r>
            <a:r>
              <a:rPr lang="sr-Latn-RS" dirty="0"/>
              <a:t>najveću i najkompletniju svetsku bazu znanja i modul za zadravorazumsko rezonovanje</a:t>
            </a:r>
            <a:r>
              <a:rPr lang="en-US" dirty="0"/>
              <a:t>. </a:t>
            </a:r>
            <a:endParaRPr lang="sr-Latn-RS" dirty="0"/>
          </a:p>
          <a:p>
            <a:pPr fontAlgn="base"/>
            <a:r>
              <a:rPr lang="en-US" dirty="0" err="1"/>
              <a:t>OpenCyc</a:t>
            </a:r>
            <a:r>
              <a:rPr lang="en-US" dirty="0"/>
              <a:t> </a:t>
            </a:r>
            <a:r>
              <a:rPr lang="sr-Latn-RS" dirty="0"/>
              <a:t>sadrži stotine hiljada </a:t>
            </a:r>
            <a:r>
              <a:rPr lang="en-US" dirty="0" err="1"/>
              <a:t>Cyc</a:t>
            </a:r>
            <a:r>
              <a:rPr lang="en-US" dirty="0"/>
              <a:t> </a:t>
            </a:r>
            <a:r>
              <a:rPr lang="sr-Latn-RS" dirty="0"/>
              <a:t>termina organizovanih u ontologiju</a:t>
            </a:r>
            <a:r>
              <a:rPr lang="en-US" dirty="0"/>
              <a:t>. </a:t>
            </a:r>
            <a:endParaRPr lang="sr-Latn-RS" dirty="0"/>
          </a:p>
          <a:p>
            <a:pPr fontAlgn="base"/>
            <a:r>
              <a:rPr lang="en-US" dirty="0" err="1"/>
              <a:t>OpenCyc</a:t>
            </a:r>
            <a:r>
              <a:rPr lang="en-US" dirty="0"/>
              <a:t> </a:t>
            </a:r>
            <a:r>
              <a:rPr lang="sr-Latn-RS" dirty="0"/>
              <a:t>može da se koristi kao osnova za inteligentne aplikacije kao što su</a:t>
            </a:r>
            <a:r>
              <a:rPr lang="en-US" dirty="0"/>
              <a:t>:</a:t>
            </a:r>
          </a:p>
          <a:p>
            <a:pPr lvl="1" fontAlgn="base"/>
            <a:r>
              <a:rPr lang="sr-Latn-RS" dirty="0"/>
              <a:t>Modelovanje domena</a:t>
            </a:r>
            <a:endParaRPr lang="en-US" dirty="0"/>
          </a:p>
          <a:p>
            <a:pPr lvl="1" fontAlgn="base"/>
            <a:r>
              <a:rPr lang="sr-Latn-RS" dirty="0"/>
              <a:t>Semantička integracija podataka</a:t>
            </a:r>
            <a:endParaRPr lang="en-US" dirty="0"/>
          </a:p>
          <a:p>
            <a:pPr lvl="1" fontAlgn="base"/>
            <a:r>
              <a:rPr lang="sr-Latn-RS" dirty="0"/>
              <a:t>Razumevanje teksta</a:t>
            </a:r>
            <a:endParaRPr lang="en-US" dirty="0"/>
          </a:p>
          <a:p>
            <a:pPr lvl="1" fontAlgn="base"/>
            <a:r>
              <a:rPr lang="sr-Latn-RS" dirty="0"/>
              <a:t>Domenski specifične ekspertske sisteme, itd.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8526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OpenCyc</a:t>
            </a:r>
            <a:r>
              <a:rPr lang="en-US" dirty="0"/>
              <a:t> </a:t>
            </a:r>
            <a:r>
              <a:rPr lang="sr-Latn-RS" dirty="0"/>
              <a:t> </a:t>
            </a:r>
            <a:r>
              <a:rPr lang="en-US" dirty="0"/>
              <a:t>Release 4.0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562600"/>
          </a:xfrm>
        </p:spPr>
        <p:txBody>
          <a:bodyPr>
            <a:normAutofit fontScale="55000" lnSpcReduction="20000"/>
          </a:bodyPr>
          <a:lstStyle/>
          <a:p>
            <a:pPr fontAlgn="base"/>
            <a:r>
              <a:rPr lang="sr-Latn-RS" b="1" dirty="0"/>
              <a:t>Kor</a:t>
            </a:r>
            <a:r>
              <a:rPr lang="en-US" b="1" dirty="0"/>
              <a:t> </a:t>
            </a:r>
            <a:r>
              <a:rPr lang="en-US" b="1" dirty="0" err="1"/>
              <a:t>Cyc</a:t>
            </a:r>
            <a:r>
              <a:rPr lang="en-US" b="1" dirty="0"/>
              <a:t> </a:t>
            </a:r>
            <a:r>
              <a:rPr lang="sr-Latn-RS" b="1" dirty="0"/>
              <a:t>ontologiju</a:t>
            </a:r>
            <a:r>
              <a:rPr lang="en-US" b="1" dirty="0"/>
              <a:t> </a:t>
            </a:r>
            <a:r>
              <a:rPr lang="sr-Latn-RS" dirty="0"/>
              <a:t>čiji domen je realitet ukupnog ljudskog konsenzusa o znanju</a:t>
            </a:r>
            <a:r>
              <a:rPr lang="en-US" dirty="0"/>
              <a:t>. </a:t>
            </a:r>
            <a:r>
              <a:rPr lang="sr-Latn-RS" dirty="0"/>
              <a:t>Tekuće izdanje obuhvata</a:t>
            </a:r>
            <a:r>
              <a:rPr lang="en-US" dirty="0"/>
              <a:t>:</a:t>
            </a:r>
          </a:p>
          <a:p>
            <a:pPr lvl="1" fontAlgn="base"/>
            <a:r>
              <a:rPr lang="en-US" b="1" dirty="0">
                <a:solidFill>
                  <a:srgbClr val="FF0000"/>
                </a:solidFill>
              </a:rPr>
              <a:t>~239,000 </a:t>
            </a:r>
            <a:r>
              <a:rPr lang="sr-Latn-RS" b="1" dirty="0">
                <a:solidFill>
                  <a:srgbClr val="FF0000"/>
                </a:solidFill>
              </a:rPr>
              <a:t>termina</a:t>
            </a:r>
            <a:r>
              <a:rPr lang="en-US" dirty="0">
                <a:solidFill>
                  <a:srgbClr val="FF0000"/>
                </a:solidFill>
              </a:rPr>
              <a:t> </a:t>
            </a:r>
            <a:endParaRPr lang="sr-Latn-RS" dirty="0">
              <a:solidFill>
                <a:srgbClr val="FF0000"/>
              </a:solidFill>
            </a:endParaRPr>
          </a:p>
          <a:p>
            <a:pPr lvl="1" fontAlgn="base"/>
            <a:r>
              <a:rPr lang="en-US" b="1" dirty="0">
                <a:solidFill>
                  <a:srgbClr val="FF0000"/>
                </a:solidFill>
              </a:rPr>
              <a:t>~2,093,000 </a:t>
            </a:r>
            <a:r>
              <a:rPr lang="sr-Latn-RS" b="1" dirty="0">
                <a:solidFill>
                  <a:srgbClr val="FF0000"/>
                </a:solidFill>
              </a:rPr>
              <a:t>tripleta</a:t>
            </a:r>
            <a:endParaRPr lang="en-US" dirty="0">
              <a:solidFill>
                <a:srgbClr val="FF0000"/>
              </a:solidFill>
            </a:endParaRPr>
          </a:p>
          <a:p>
            <a:pPr lvl="1" fontAlgn="base"/>
            <a:r>
              <a:rPr lang="sr-Latn-RS" dirty="0"/>
              <a:t>Klase</a:t>
            </a:r>
            <a:r>
              <a:rPr lang="en-US" dirty="0"/>
              <a:t>:</a:t>
            </a:r>
          </a:p>
          <a:p>
            <a:pPr lvl="2" fontAlgn="base"/>
            <a:r>
              <a:rPr lang="en-US" b="1" dirty="0">
                <a:hlinkClick r:id="rId2"/>
              </a:rPr>
              <a:t>'place'</a:t>
            </a:r>
            <a:r>
              <a:rPr lang="en-US" dirty="0"/>
              <a:t>: ~19,000</a:t>
            </a:r>
          </a:p>
          <a:p>
            <a:pPr lvl="2" fontAlgn="base"/>
            <a:r>
              <a:rPr lang="en-US" b="1" dirty="0">
                <a:hlinkClick r:id="rId3"/>
              </a:rPr>
              <a:t>'organization'</a:t>
            </a:r>
            <a:r>
              <a:rPr lang="en-US" dirty="0"/>
              <a:t>: ~26,000</a:t>
            </a:r>
          </a:p>
          <a:p>
            <a:pPr lvl="2" fontAlgn="base"/>
            <a:r>
              <a:rPr lang="en-US" b="1" dirty="0">
                <a:hlinkClick r:id="rId4"/>
              </a:rPr>
              <a:t>'predicate'</a:t>
            </a:r>
            <a:r>
              <a:rPr lang="en-US" dirty="0"/>
              <a:t>: ~22,000</a:t>
            </a:r>
          </a:p>
          <a:p>
            <a:pPr lvl="2" fontAlgn="base"/>
            <a:r>
              <a:rPr lang="en-US" b="1" dirty="0">
                <a:hlinkClick r:id="rId5"/>
              </a:rPr>
              <a:t>'business related thing'</a:t>
            </a:r>
            <a:r>
              <a:rPr lang="en-US" dirty="0"/>
              <a:t>: ~28,000</a:t>
            </a:r>
          </a:p>
          <a:p>
            <a:pPr lvl="2" fontAlgn="base"/>
            <a:r>
              <a:rPr lang="en-US" b="1" dirty="0">
                <a:hlinkClick r:id="rId6"/>
              </a:rPr>
              <a:t>'person'</a:t>
            </a:r>
            <a:r>
              <a:rPr lang="en-US" dirty="0"/>
              <a:t>: ~12,700</a:t>
            </a:r>
          </a:p>
          <a:p>
            <a:pPr lvl="1" fontAlgn="base"/>
            <a:r>
              <a:rPr lang="en-US" b="1" dirty="0"/>
              <a:t>~69,000 </a:t>
            </a:r>
            <a:r>
              <a:rPr lang="en-US" b="1" dirty="0" err="1"/>
              <a:t>owl:sameAs</a:t>
            </a:r>
            <a:r>
              <a:rPr lang="en-US" b="1" dirty="0"/>
              <a:t> links </a:t>
            </a:r>
            <a:r>
              <a:rPr lang="sr-Latn-RS" dirty="0"/>
              <a:t>na eksterne </a:t>
            </a:r>
            <a:r>
              <a:rPr lang="en-US" dirty="0"/>
              <a:t>(non-</a:t>
            </a:r>
            <a:r>
              <a:rPr lang="en-US" dirty="0" err="1"/>
              <a:t>Cyc</a:t>
            </a:r>
            <a:r>
              <a:rPr lang="en-US" dirty="0"/>
              <a:t>) </a:t>
            </a:r>
            <a:r>
              <a:rPr lang="sr-Latn-RS" dirty="0"/>
              <a:t>prostore imena semantičkih podataka</a:t>
            </a:r>
            <a:r>
              <a:rPr lang="en-US" dirty="0"/>
              <a:t>:</a:t>
            </a:r>
          </a:p>
          <a:p>
            <a:pPr lvl="2" fontAlgn="base"/>
            <a:r>
              <a:rPr lang="en-US" dirty="0" err="1"/>
              <a:t>DBpedia</a:t>
            </a:r>
            <a:r>
              <a:rPr lang="en-US" dirty="0"/>
              <a:t>: ~47,000 link</a:t>
            </a:r>
            <a:r>
              <a:rPr lang="sr-Latn-RS" dirty="0"/>
              <a:t>ovi</a:t>
            </a:r>
            <a:r>
              <a:rPr lang="en-US" dirty="0"/>
              <a:t>, </a:t>
            </a:r>
            <a:r>
              <a:rPr lang="sr-Latn-RS" i="1" dirty="0"/>
              <a:t>ukjlučujući</a:t>
            </a:r>
            <a:r>
              <a:rPr lang="en-US" i="1" dirty="0"/>
              <a:t> 696 link</a:t>
            </a:r>
            <a:r>
              <a:rPr lang="sr-Latn-RS" i="1" dirty="0"/>
              <a:t>ova</a:t>
            </a:r>
            <a:r>
              <a:rPr lang="en-US" i="1" dirty="0"/>
              <a:t> </a:t>
            </a:r>
            <a:r>
              <a:rPr lang="sr-Latn-RS" i="1" dirty="0"/>
              <a:t>na ontotlogiju </a:t>
            </a:r>
            <a:r>
              <a:rPr lang="en-US" i="1" dirty="0" err="1"/>
              <a:t>DBpedia</a:t>
            </a:r>
            <a:r>
              <a:rPr lang="en-US" i="1" dirty="0"/>
              <a:t> </a:t>
            </a:r>
            <a:endParaRPr lang="sr-Latn-RS" i="1" dirty="0"/>
          </a:p>
          <a:p>
            <a:pPr lvl="2" fontAlgn="base"/>
            <a:r>
              <a:rPr lang="en-US" dirty="0"/>
              <a:t>UMBEL: ~21,000 link</a:t>
            </a:r>
            <a:r>
              <a:rPr lang="sr-Latn-RS" dirty="0"/>
              <a:t>ova</a:t>
            </a:r>
            <a:endParaRPr lang="en-US" dirty="0"/>
          </a:p>
          <a:p>
            <a:pPr lvl="2" fontAlgn="base"/>
            <a:r>
              <a:rPr lang="en-US" dirty="0" err="1"/>
              <a:t>WordNet</a:t>
            </a:r>
            <a:r>
              <a:rPr lang="en-US" dirty="0"/>
              <a:t>: ~11,000 link</a:t>
            </a:r>
            <a:r>
              <a:rPr lang="sr-Latn-RS" dirty="0"/>
              <a:t>ova</a:t>
            </a:r>
            <a:endParaRPr lang="en-US" dirty="0"/>
          </a:p>
          <a:p>
            <a:pPr lvl="2" fontAlgn="base"/>
            <a:r>
              <a:rPr lang="en-US" dirty="0" err="1"/>
              <a:t>Wikicompany</a:t>
            </a:r>
            <a:r>
              <a:rPr lang="en-US" dirty="0"/>
              <a:t>: 1028 link</a:t>
            </a:r>
            <a:r>
              <a:rPr lang="sr-Latn-RS" dirty="0"/>
              <a:t>ova</a:t>
            </a:r>
            <a:endParaRPr lang="en-US" dirty="0"/>
          </a:p>
          <a:p>
            <a:pPr lvl="2" fontAlgn="base"/>
            <a:r>
              <a:rPr lang="en-US" dirty="0"/>
              <a:t>CIA World </a:t>
            </a:r>
            <a:r>
              <a:rPr lang="en-US" dirty="0" err="1"/>
              <a:t>Factbook</a:t>
            </a:r>
            <a:r>
              <a:rPr lang="en-US" dirty="0"/>
              <a:t>: 172 link</a:t>
            </a:r>
            <a:r>
              <a:rPr lang="sr-Latn-RS" dirty="0"/>
              <a:t>ova</a:t>
            </a:r>
            <a:endParaRPr lang="en-US" dirty="0"/>
          </a:p>
          <a:p>
            <a:pPr lvl="2" fontAlgn="base"/>
            <a:r>
              <a:rPr lang="en-US" dirty="0" err="1"/>
              <a:t>RDFAbout</a:t>
            </a:r>
            <a:r>
              <a:rPr lang="en-US" dirty="0"/>
              <a:t> SEC </a:t>
            </a:r>
            <a:r>
              <a:rPr lang="sr-Latn-RS" dirty="0"/>
              <a:t>identifikatori kompanija</a:t>
            </a:r>
            <a:r>
              <a:rPr lang="en-US" dirty="0"/>
              <a:t>: 661 link</a:t>
            </a:r>
            <a:r>
              <a:rPr lang="sr-Latn-RS" dirty="0"/>
              <a:t>ova</a:t>
            </a:r>
            <a:endParaRPr lang="en-US" dirty="0"/>
          </a:p>
          <a:p>
            <a:pPr lvl="2" fontAlgn="base"/>
            <a:r>
              <a:rPr lang="en-US" dirty="0" err="1"/>
              <a:t>RDFAbout</a:t>
            </a:r>
            <a:r>
              <a:rPr lang="en-US" dirty="0"/>
              <a:t> </a:t>
            </a:r>
            <a:r>
              <a:rPr lang="sr-Latn-RS" dirty="0"/>
              <a:t>o državama i opštinama</a:t>
            </a:r>
            <a:r>
              <a:rPr lang="en-US" dirty="0"/>
              <a:t>: 71 link</a:t>
            </a:r>
          </a:p>
          <a:p>
            <a:pPr lvl="2" fontAlgn="base"/>
            <a:r>
              <a:rPr lang="en-US" dirty="0"/>
              <a:t>FOAF: 44 link</a:t>
            </a:r>
            <a:r>
              <a:rPr lang="sr-Latn-RS" dirty="0"/>
              <a:t>ova</a:t>
            </a:r>
            <a:endParaRPr lang="en-US" dirty="0"/>
          </a:p>
          <a:p>
            <a:pPr lvl="1" fontAlgn="base"/>
            <a:r>
              <a:rPr lang="sr-Latn-RS" dirty="0"/>
              <a:t>Engleski stringovi </a:t>
            </a:r>
            <a:r>
              <a:rPr lang="en-US" dirty="0"/>
              <a:t>(</a:t>
            </a:r>
            <a:r>
              <a:rPr lang="sr-Latn-RS" dirty="0"/>
              <a:t>kanonički i alternativni</a:t>
            </a:r>
            <a:r>
              <a:rPr lang="en-US" dirty="0"/>
              <a:t>) </a:t>
            </a:r>
            <a:r>
              <a:rPr lang="sr-Latn-RS" dirty="0"/>
              <a:t>odgovarajući koncptnim termovima </a:t>
            </a:r>
            <a:r>
              <a:rPr lang="sr-Latn-RS"/>
              <a:t>za pomoć </a:t>
            </a:r>
            <a:r>
              <a:rPr lang="sr-Latn-RS" dirty="0"/>
              <a:t>u pretrazi i prikazivanju</a:t>
            </a:r>
            <a:r>
              <a:rPr lang="en-US" dirty="0"/>
              <a:t>.</a:t>
            </a:r>
          </a:p>
          <a:p>
            <a:pPr fontAlgn="base"/>
            <a:r>
              <a:rPr lang="sr-Latn-RS" dirty="0"/>
              <a:t>J</a:t>
            </a:r>
            <a:r>
              <a:rPr lang="en-US" dirty="0" err="1"/>
              <a:t>ava-ba</a:t>
            </a:r>
            <a:r>
              <a:rPr lang="sr-Latn-RS" dirty="0"/>
              <a:t>zirane</a:t>
            </a:r>
            <a:r>
              <a:rPr lang="en-US" dirty="0"/>
              <a:t> </a:t>
            </a:r>
            <a:r>
              <a:rPr lang="en-US" dirty="0" err="1"/>
              <a:t>Cyc</a:t>
            </a:r>
            <a:r>
              <a:rPr lang="en-US" dirty="0"/>
              <a:t> Inference Engine </a:t>
            </a:r>
            <a:r>
              <a:rPr lang="sr-Latn-RS" dirty="0"/>
              <a:t>i </a:t>
            </a:r>
            <a:r>
              <a:rPr lang="en-US" dirty="0" err="1"/>
              <a:t>Cyc</a:t>
            </a:r>
            <a:r>
              <a:rPr lang="en-US" dirty="0"/>
              <a:t> Knowledge Base Browser</a:t>
            </a:r>
          </a:p>
          <a:p>
            <a:pPr fontAlgn="base"/>
            <a:r>
              <a:rPr lang="sr-Latn-RS" dirty="0"/>
              <a:t>Dokumentaciju i materijal za učenje</a:t>
            </a:r>
            <a:r>
              <a:rPr lang="en-US" dirty="0"/>
              <a:t>.</a:t>
            </a:r>
          </a:p>
          <a:p>
            <a:pPr fontAlgn="base"/>
            <a:r>
              <a:rPr lang="sr-Latn-RS" dirty="0"/>
              <a:t>Specifikaciju jezika </a:t>
            </a:r>
            <a:r>
              <a:rPr lang="en-US" dirty="0" err="1"/>
              <a:t>CycL</a:t>
            </a:r>
            <a:r>
              <a:rPr lang="sr-Latn-RS" dirty="0"/>
              <a:t> u kome su </a:t>
            </a:r>
            <a:r>
              <a:rPr lang="en-US" dirty="0" err="1"/>
              <a:t>Cyc</a:t>
            </a:r>
            <a:r>
              <a:rPr lang="en-US" dirty="0"/>
              <a:t> </a:t>
            </a:r>
            <a:r>
              <a:rPr lang="sr-Latn-RS" dirty="0"/>
              <a:t>i</a:t>
            </a:r>
            <a:r>
              <a:rPr lang="en-US" dirty="0"/>
              <a:t> </a:t>
            </a:r>
            <a:r>
              <a:rPr lang="en-US" dirty="0" err="1"/>
              <a:t>OpenCyc</a:t>
            </a:r>
            <a:r>
              <a:rPr lang="sr-Latn-RS" dirty="0"/>
              <a:t> napisani</a:t>
            </a:r>
            <a:r>
              <a:rPr lang="en-US" dirty="0"/>
              <a:t>.</a:t>
            </a:r>
          </a:p>
          <a:p>
            <a:pPr fontAlgn="base"/>
            <a:r>
              <a:rPr lang="sr-Latn-RS" dirty="0"/>
              <a:t>Specifikaciju</a:t>
            </a:r>
            <a:r>
              <a:rPr lang="en-US" dirty="0"/>
              <a:t> </a:t>
            </a:r>
            <a:r>
              <a:rPr lang="en-US" dirty="0" err="1"/>
              <a:t>Cyc</a:t>
            </a:r>
            <a:r>
              <a:rPr lang="en-US" dirty="0"/>
              <a:t> API </a:t>
            </a:r>
            <a:r>
              <a:rPr lang="sr-Latn-RS" dirty="0"/>
              <a:t>za razvoj aplikacija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0042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en-US" dirty="0"/>
              <a:t>SUMO</a:t>
            </a:r>
          </a:p>
        </p:txBody>
      </p:sp>
      <p:sp>
        <p:nvSpPr>
          <p:cNvPr id="7578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/>
          </a:bodyPr>
          <a:lstStyle/>
          <a:p>
            <a:pPr marL="381000" indent="-342900" eaLnBrk="1" hangingPunct="1">
              <a:lnSpc>
                <a:spcPct val="90000"/>
              </a:lnSpc>
            </a:pPr>
            <a:r>
              <a:rPr lang="sr-Latn-RS" sz="2400" dirty="0">
                <a:latin typeface="Calibri" pitchFamily="34" charset="0"/>
                <a:cs typeface="Calibri" pitchFamily="34" charset="0"/>
                <a:sym typeface="Times New Roman" pitchFamily="18" charset="0"/>
              </a:rPr>
              <a:t>Skraćenica za </a:t>
            </a:r>
            <a:r>
              <a:rPr lang="en-US" sz="2400" dirty="0">
                <a:latin typeface="Calibri" pitchFamily="34" charset="0"/>
                <a:cs typeface="Calibri" pitchFamily="34" charset="0"/>
                <a:sym typeface="Times New Roman" pitchFamily="18" charset="0"/>
              </a:rPr>
              <a:t>“Suggested Upper Merged Ontology”</a:t>
            </a:r>
            <a:endParaRPr lang="en-US" sz="2400" dirty="0">
              <a:latin typeface="Calibri" pitchFamily="34" charset="0"/>
              <a:ea typeface="ヒラギノ明朝 ProN W3" charset="0"/>
              <a:cs typeface="Calibri" pitchFamily="34" charset="0"/>
              <a:sym typeface="Times New Roman" pitchFamily="18" charset="0"/>
            </a:endParaRPr>
          </a:p>
          <a:p>
            <a:pPr marL="381000" indent="-342900" eaLnBrk="1" hangingPunct="1">
              <a:lnSpc>
                <a:spcPct val="90000"/>
              </a:lnSpc>
            </a:pPr>
            <a:r>
              <a:rPr lang="en-US" sz="2400" dirty="0">
                <a:latin typeface="Calibri" pitchFamily="34" charset="0"/>
                <a:cs typeface="Calibri" pitchFamily="34" charset="0"/>
                <a:sym typeface="Times New Roman" pitchFamily="18" charset="0"/>
              </a:rPr>
              <a:t>Niles, Ian, and Adam Pease, Towards a Standard Upper Ontology, 2001</a:t>
            </a:r>
            <a:endParaRPr lang="en-US" sz="2400" dirty="0">
              <a:latin typeface="Calibri" pitchFamily="34" charset="0"/>
              <a:ea typeface="ヒラギノ明朝 ProN W3" charset="0"/>
              <a:cs typeface="Calibri" pitchFamily="34" charset="0"/>
              <a:sym typeface="Times New Roman" pitchFamily="18" charset="0"/>
            </a:endParaRPr>
          </a:p>
          <a:p>
            <a:pPr marL="381000">
              <a:lnSpc>
                <a:spcPct val="90000"/>
              </a:lnSpc>
            </a:pPr>
            <a:r>
              <a:rPr lang="en-US" sz="2400" dirty="0">
                <a:latin typeface="Calibri" pitchFamily="34" charset="0"/>
                <a:cs typeface="Calibri" pitchFamily="34" charset="0"/>
                <a:sym typeface="Times New Roman" pitchFamily="18" charset="0"/>
              </a:rPr>
              <a:t>Standard Upper Ontology Working Group (SUO WG), Cumulative Resolutions, 2003, </a:t>
            </a:r>
            <a:r>
              <a:rPr lang="en-US" sz="2400" dirty="0">
                <a:latin typeface="Calibri" pitchFamily="34" charset="0"/>
                <a:cs typeface="Calibri" pitchFamily="34" charset="0"/>
                <a:sym typeface="Times New Roman" pitchFamily="18" charset="0"/>
                <a:hlinkClick r:id="rId2"/>
              </a:rPr>
              <a:t>http://suo.ieee.org/SUO/resolutions.html</a:t>
            </a:r>
            <a:br>
              <a:rPr lang="en-US" sz="2400" dirty="0">
                <a:latin typeface="Calibri" pitchFamily="34" charset="0"/>
                <a:cs typeface="Calibri" pitchFamily="34" charset="0"/>
                <a:sym typeface="Times New Roman" pitchFamily="18" charset="0"/>
              </a:rPr>
            </a:br>
            <a:r>
              <a:rPr lang="en-US" sz="2400" dirty="0">
                <a:latin typeface="Calibri" pitchFamily="34" charset="0"/>
                <a:cs typeface="Calibri" pitchFamily="34" charset="0"/>
                <a:sym typeface="Times New Roman" pitchFamily="18" charset="0"/>
                <a:hlinkClick r:id="rId3"/>
              </a:rPr>
              <a:t>http://www.adampease.org/OP/</a:t>
            </a:r>
            <a:r>
              <a:rPr lang="en-US" sz="2400" dirty="0">
                <a:latin typeface="Calibri" pitchFamily="34" charset="0"/>
                <a:cs typeface="Calibri" pitchFamily="34" charset="0"/>
                <a:sym typeface="Times New Roman" pitchFamily="18" charset="0"/>
              </a:rPr>
              <a:t>  </a:t>
            </a:r>
            <a:endParaRPr lang="en-US" sz="2400" dirty="0">
              <a:latin typeface="Calibri" pitchFamily="34" charset="0"/>
              <a:ea typeface="ヒラギノ明朝 ProN W3" charset="0"/>
              <a:cs typeface="Calibri" pitchFamily="34" charset="0"/>
              <a:sym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" y="4191000"/>
            <a:ext cx="8353425" cy="2408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8231789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SUMO</a:t>
            </a:r>
            <a:r>
              <a:rPr lang="sr-Latn-RS" dirty="0"/>
              <a:t> (http://www.adampease.org/OP/)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SUMO</a:t>
            </a:r>
            <a:r>
              <a:rPr lang="sr-Latn-RS" dirty="0">
                <a:solidFill>
                  <a:srgbClr val="FF0000"/>
                </a:solidFill>
              </a:rPr>
              <a:t> i prateće domenske ontologije predstavljaju najveću postojeću formalnu javno dostupnu ontotlogiju današnjice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sr-Latn-RS" dirty="0">
              <a:solidFill>
                <a:srgbClr val="FF0000"/>
              </a:solidFill>
            </a:endParaRPr>
          </a:p>
          <a:p>
            <a:r>
              <a:rPr lang="en-US" dirty="0"/>
              <a:t>SUMO </a:t>
            </a:r>
            <a:r>
              <a:rPr lang="sr-Latn-RS" dirty="0"/>
              <a:t>je napisana u jeziku </a:t>
            </a:r>
            <a:r>
              <a:rPr lang="en-US" dirty="0"/>
              <a:t>SUO-KIF. </a:t>
            </a:r>
            <a:endParaRPr lang="sr-Latn-RS" dirty="0"/>
          </a:p>
          <a:p>
            <a:r>
              <a:rPr lang="en-US" dirty="0"/>
              <a:t>SUMO </a:t>
            </a:r>
            <a:r>
              <a:rPr lang="sr-Latn-RS" dirty="0"/>
              <a:t>je vlasništvo</a:t>
            </a:r>
            <a:r>
              <a:rPr lang="en-US" dirty="0"/>
              <a:t> IEEE</a:t>
            </a:r>
            <a:r>
              <a:rPr lang="sr-Latn-RS" dirty="0"/>
              <a:t> i besplatna je</a:t>
            </a:r>
            <a:r>
              <a:rPr lang="en-US" dirty="0"/>
              <a:t>.</a:t>
            </a:r>
            <a:endParaRPr lang="sr-Latn-RS" dirty="0"/>
          </a:p>
          <a:p>
            <a:r>
              <a:rPr lang="sr-Latn-RS" dirty="0">
                <a:solidFill>
                  <a:srgbClr val="FF0000"/>
                </a:solidFill>
              </a:rPr>
              <a:t>Ima</a:t>
            </a:r>
            <a:r>
              <a:rPr lang="en-US" dirty="0">
                <a:solidFill>
                  <a:srgbClr val="FF0000"/>
                </a:solidFill>
              </a:rPr>
              <a:t> ~25,000 term</a:t>
            </a:r>
            <a:r>
              <a:rPr lang="sr-Latn-RS" dirty="0">
                <a:solidFill>
                  <a:srgbClr val="FF0000"/>
                </a:solidFill>
              </a:rPr>
              <a:t>ina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sr-Latn-RS" dirty="0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~80,000 </a:t>
            </a:r>
            <a:r>
              <a:rPr lang="sr-Latn-RS" dirty="0">
                <a:solidFill>
                  <a:srgbClr val="FF0000"/>
                </a:solidFill>
              </a:rPr>
              <a:t>aksioma u svim ontologijama</a:t>
            </a:r>
          </a:p>
          <a:p>
            <a:r>
              <a:rPr lang="sr-Latn-RS" dirty="0"/>
              <a:t>Bogato je aksiomatizovana</a:t>
            </a:r>
            <a:r>
              <a:rPr lang="en-US" dirty="0"/>
              <a:t>. </a:t>
            </a:r>
            <a:r>
              <a:rPr lang="sr-Latn-RS" dirty="0"/>
              <a:t>Svi termini su formalno definisani</a:t>
            </a:r>
            <a:r>
              <a:rPr lang="en-US" dirty="0"/>
              <a:t>. </a:t>
            </a:r>
            <a:r>
              <a:rPr lang="sr-Latn-RS" dirty="0"/>
              <a:t>Značenja su nezavisna od implementacije zaključivanja. Obezbeđen je sistem zaključivanja i upravljanja ontologijom. Obezbeđen je i sistem za podršku vizualnom editovanju i prikazu ontologija</a:t>
            </a:r>
            <a:r>
              <a:rPr lang="en-US" dirty="0"/>
              <a:t> </a:t>
            </a:r>
            <a:r>
              <a:rPr lang="sr-Latn-RS" dirty="0"/>
              <a:t>(</a:t>
            </a:r>
            <a:r>
              <a:rPr lang="en-US" dirty="0">
                <a:hlinkClick r:id="rId2"/>
              </a:rPr>
              <a:t>KSMSA</a:t>
            </a:r>
            <a:r>
              <a:rPr lang="en-US" dirty="0"/>
              <a:t> s</a:t>
            </a:r>
            <a:r>
              <a:rPr lang="sr-Latn-RS" dirty="0"/>
              <a:t>i</a:t>
            </a:r>
            <a:r>
              <a:rPr lang="en-US" dirty="0"/>
              <a:t>stem</a:t>
            </a:r>
            <a:r>
              <a:rPr lang="sr-Latn-RS" dirty="0"/>
              <a:t>)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SUMO </a:t>
            </a:r>
            <a:r>
              <a:rPr lang="sr-Latn-RS" dirty="0">
                <a:solidFill>
                  <a:srgbClr val="FF0000"/>
                </a:solidFill>
              </a:rPr>
              <a:t> je jedina formalna ontologija koja je potpuno mapirana na 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 err="1">
                <a:solidFill>
                  <a:srgbClr val="FF0000"/>
                </a:solidFill>
              </a:rPr>
              <a:t>WordNet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sr-Latn-RS" dirty="0">
                <a:solidFill>
                  <a:srgbClr val="FF0000"/>
                </a:solidFill>
              </a:rPr>
              <a:t>leksikon</a:t>
            </a:r>
            <a:r>
              <a:rPr lang="en-US" dirty="0">
                <a:solidFill>
                  <a:srgbClr val="FF0000"/>
                </a:solidFill>
              </a:rPr>
              <a:t>. </a:t>
            </a:r>
            <a:endParaRPr lang="sr-Latn-RS" dirty="0">
              <a:solidFill>
                <a:srgbClr val="FF0000"/>
              </a:solidFill>
            </a:endParaRPr>
          </a:p>
          <a:p>
            <a:r>
              <a:rPr lang="sr-Latn-RS" dirty="0"/>
              <a:t>Koristi se za istraživanja i aplikacije u pretragama, lingvistici i rezonovanju</a:t>
            </a:r>
          </a:p>
          <a:p>
            <a:r>
              <a:rPr lang="en-US" dirty="0"/>
              <a:t>Adam Pease </a:t>
            </a:r>
            <a:r>
              <a:rPr lang="sr-Latn-RS" dirty="0"/>
              <a:t>je tehnički urednik</a:t>
            </a:r>
            <a:r>
              <a:rPr lang="en-US" dirty="0"/>
              <a:t> SUMO.</a:t>
            </a:r>
          </a:p>
        </p:txBody>
      </p:sp>
    </p:spTree>
    <p:extLst>
      <p:ext uri="{BB962C8B-B14F-4D97-AF65-F5344CB8AC3E}">
        <p14:creationId xmlns:p14="http://schemas.microsoft.com/office/powerpoint/2010/main" val="1322700809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>
              <a:defRPr/>
            </a:pPr>
            <a:r>
              <a:rPr lang="en-US" dirty="0" err="1"/>
              <a:t>WordNet</a:t>
            </a:r>
            <a:r>
              <a:rPr lang="en-US" dirty="0"/>
              <a:t>®</a:t>
            </a:r>
          </a:p>
        </p:txBody>
      </p:sp>
      <p:sp>
        <p:nvSpPr>
          <p:cNvPr id="7680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/>
          </a:bodyPr>
          <a:lstStyle/>
          <a:p>
            <a:pPr eaLnBrk="1" hangingPunct="1"/>
            <a:r>
              <a:rPr lang="sr-Latn-RS" dirty="0">
                <a:cs typeface="Times New Roman" pitchFamily="18" charset="0"/>
                <a:sym typeface="Times New Roman" pitchFamily="18" charset="0"/>
              </a:rPr>
              <a:t>Onlajn leksički referentni sistem</a:t>
            </a:r>
            <a:r>
              <a:rPr lang="en-US" dirty="0">
                <a:cs typeface="Times New Roman" pitchFamily="18" charset="0"/>
                <a:sym typeface="Times New Roman" pitchFamily="18" charset="0"/>
              </a:rPr>
              <a:t> </a:t>
            </a:r>
            <a:endParaRPr lang="en-US" dirty="0">
              <a:ea typeface="ヒラギノ明朝 ProN W3" charset="0"/>
              <a:cs typeface="ヒラギノ明朝 ProN W3" charset="0"/>
              <a:sym typeface="Times New Roman" pitchFamily="18" charset="0"/>
            </a:endParaRPr>
          </a:p>
          <a:p>
            <a:pPr marL="723900" lvl="1" eaLnBrk="1" hangingPunct="1"/>
            <a:r>
              <a:rPr lang="sr-Latn-RS" dirty="0">
                <a:cs typeface="Times New Roman" pitchFamily="18" charset="0"/>
                <a:sym typeface="Times New Roman" pitchFamily="18" charset="0"/>
              </a:rPr>
              <a:t>Dizajn je inspirisan psiholingvističkim teorijama ljudske leksičke memorije</a:t>
            </a:r>
            <a:endParaRPr lang="en-US" dirty="0">
              <a:ea typeface="ヒラギノ明朝 ProN W3" charset="0"/>
              <a:cs typeface="ヒラギノ明朝 ProN W3" charset="0"/>
              <a:sym typeface="Times New Roman" pitchFamily="18" charset="0"/>
            </a:endParaRPr>
          </a:p>
          <a:p>
            <a:pPr eaLnBrk="1" hangingPunct="1"/>
            <a:r>
              <a:rPr lang="sr-Latn-RS" dirty="0">
                <a:cs typeface="Times New Roman" pitchFamily="18" charset="0"/>
                <a:sym typeface="Times New Roman" pitchFamily="18" charset="0"/>
              </a:rPr>
              <a:t>Imenice, glagoli, prilozi i predlozi e</a:t>
            </a:r>
            <a:r>
              <a:rPr lang="en-US" dirty="0" err="1">
                <a:cs typeface="Times New Roman" pitchFamily="18" charset="0"/>
                <a:sym typeface="Times New Roman" pitchFamily="18" charset="0"/>
              </a:rPr>
              <a:t>ngl</a:t>
            </a:r>
            <a:r>
              <a:rPr lang="sr-Latn-RS" dirty="0">
                <a:cs typeface="Times New Roman" pitchFamily="18" charset="0"/>
                <a:sym typeface="Times New Roman" pitchFamily="18" charset="0"/>
              </a:rPr>
              <a:t>eskog jezika</a:t>
            </a:r>
            <a:endParaRPr lang="en-US" dirty="0">
              <a:ea typeface="ヒラギノ明朝 ProN W3" charset="0"/>
              <a:cs typeface="ヒラギノ明朝 ProN W3" charset="0"/>
              <a:sym typeface="Times New Roman" pitchFamily="18" charset="0"/>
            </a:endParaRPr>
          </a:p>
          <a:p>
            <a:pPr marL="723900" lvl="1" eaLnBrk="1" hangingPunct="1"/>
            <a:r>
              <a:rPr lang="sr-Latn-RS" dirty="0">
                <a:cs typeface="Times New Roman" pitchFamily="18" charset="0"/>
                <a:sym typeface="Times New Roman" pitchFamily="18" charset="0"/>
              </a:rPr>
              <a:t>Organizovani u skupove sinonima koji predstavljaju pojedinačne leksičke koncepte</a:t>
            </a:r>
            <a:endParaRPr lang="en-US" dirty="0">
              <a:ea typeface="ヒラギノ明朝 ProN W3" charset="0"/>
              <a:cs typeface="ヒラギノ明朝 ProN W3" charset="0"/>
              <a:sym typeface="Times New Roman" pitchFamily="18" charset="0"/>
            </a:endParaRPr>
          </a:p>
          <a:p>
            <a:pPr eaLnBrk="1" hangingPunct="1"/>
            <a:r>
              <a:rPr lang="sr-Latn-RS" dirty="0">
                <a:cs typeface="Times New Roman" pitchFamily="18" charset="0"/>
                <a:sym typeface="Times New Roman" pitchFamily="18" charset="0"/>
              </a:rPr>
              <a:t>Radi se i za druge jezike</a:t>
            </a:r>
            <a:endParaRPr lang="en-US" dirty="0">
              <a:ea typeface="ヒラギノ明朝 ProN W3" charset="0"/>
              <a:cs typeface="ヒラギノ明朝 ProN W3" charset="0"/>
              <a:sym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47534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®</a:t>
            </a:r>
            <a:r>
              <a:rPr lang="sr-Latn-RS" dirty="0"/>
              <a:t>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Imenice, glagoli, prilozi i predlozi grupisani su u skupove kognitivnih sinonima </a:t>
            </a:r>
            <a:r>
              <a:rPr lang="en-US" dirty="0"/>
              <a:t>(</a:t>
            </a:r>
            <a:r>
              <a:rPr lang="en-US" dirty="0" err="1"/>
              <a:t>synsets</a:t>
            </a:r>
            <a:r>
              <a:rPr lang="en-US" dirty="0"/>
              <a:t>), </a:t>
            </a:r>
            <a:r>
              <a:rPr lang="sr-Latn-RS" dirty="0"/>
              <a:t>od kojih svaki izražava različiti koncept</a:t>
            </a:r>
            <a:r>
              <a:rPr lang="en-US" dirty="0"/>
              <a:t>. </a:t>
            </a:r>
            <a:endParaRPr lang="sr-Latn-RS" dirty="0"/>
          </a:p>
          <a:p>
            <a:r>
              <a:rPr lang="en-US" dirty="0" err="1"/>
              <a:t>Synsets</a:t>
            </a:r>
            <a:r>
              <a:rPr lang="en-US" dirty="0"/>
              <a:t> </a:t>
            </a:r>
            <a:r>
              <a:rPr lang="sr-Latn-RS" dirty="0"/>
              <a:t>su povezani konceptualno-semantičkim i leksičkim relacijama</a:t>
            </a:r>
            <a:r>
              <a:rPr lang="en-US" dirty="0"/>
              <a:t>. </a:t>
            </a:r>
            <a:r>
              <a:rPr lang="sr-Latn-RS" dirty="0"/>
              <a:t>Postoji brauzer za navifiranje po toj mreži</a:t>
            </a:r>
            <a:r>
              <a:rPr lang="en-US" dirty="0"/>
              <a:t>.</a:t>
            </a:r>
            <a:endParaRPr lang="sr-Latn-RS" dirty="0"/>
          </a:p>
          <a:p>
            <a:r>
              <a:rPr lang="en-US" dirty="0" err="1"/>
              <a:t>WordNet</a:t>
            </a:r>
            <a:r>
              <a:rPr lang="en-US" dirty="0"/>
              <a:t> </a:t>
            </a:r>
            <a:r>
              <a:rPr lang="sr-Latn-RS" dirty="0"/>
              <a:t>se može besplatno preuzeti i javno je dostupan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0405542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63A6EC4D-6FD0-4A36-8ED4-F2F0225F543B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329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7782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Lojban</a:t>
            </a:r>
          </a:p>
        </p:txBody>
      </p:sp>
      <p:sp>
        <p:nvSpPr>
          <p:cNvPr id="77829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spcBef>
                <a:spcPct val="0"/>
              </a:spcBef>
            </a:pPr>
            <a:r>
              <a:rPr lang="sr-Latn-RS" sz="2100" dirty="0"/>
              <a:t>Veštački, logički, ljudski jezik izveden iz jezika koji se zove </a:t>
            </a:r>
            <a:r>
              <a:rPr lang="en-US" sz="2100" dirty="0" err="1"/>
              <a:t>Loglan</a:t>
            </a:r>
            <a:r>
              <a:rPr lang="sr-Latn-RS" sz="2100" dirty="0"/>
              <a:t> (takođe veštački)</a:t>
            </a:r>
          </a:p>
          <a:p>
            <a:pPr marL="863600" lvl="1" indent="-287338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en-US" sz="1900" dirty="0"/>
              <a:t>Dr. James Cooke Brown</a:t>
            </a:r>
          </a:p>
          <a:p>
            <a:pPr marL="863600" lvl="1" indent="-287338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sr-Latn-RS" sz="1900" dirty="0"/>
              <a:t>Pojavio se u  periodu</a:t>
            </a:r>
            <a:r>
              <a:rPr lang="en-US" sz="1900" dirty="0"/>
              <a:t> 1955-1960</a:t>
            </a:r>
          </a:p>
          <a:p>
            <a:pPr eaLnBrk="1" hangingPunct="1">
              <a:spcBef>
                <a:spcPts val="1938"/>
              </a:spcBef>
            </a:pPr>
            <a:r>
              <a:rPr lang="sr-Latn-RS" sz="2100" dirty="0"/>
              <a:t>Korespondencija jedan-na jedan između koncepata i reči</a:t>
            </a:r>
            <a:endParaRPr lang="en-US" sz="2100" dirty="0"/>
          </a:p>
          <a:p>
            <a:pPr marL="685800" lvl="1" eaLnBrk="1" hangingPunct="1">
              <a:spcBef>
                <a:spcPts val="575"/>
              </a:spcBef>
            </a:pPr>
            <a:r>
              <a:rPr lang="sr-Latn-RS" sz="1900" dirty="0"/>
              <a:t>Visoka preciznost</a:t>
            </a:r>
            <a:endParaRPr lang="en-US" sz="1900" dirty="0"/>
          </a:p>
          <a:p>
            <a:pPr eaLnBrk="1" hangingPunct="1">
              <a:spcBef>
                <a:spcPts val="1938"/>
              </a:spcBef>
            </a:pPr>
            <a:r>
              <a:rPr lang="sr-Latn-RS" sz="2100" dirty="0"/>
              <a:t>Visoka izražajnost</a:t>
            </a:r>
            <a:endParaRPr lang="en-US" sz="2100" dirty="0"/>
          </a:p>
          <a:p>
            <a:pPr eaLnBrk="1" hangingPunct="1">
              <a:spcBef>
                <a:spcPts val="1938"/>
              </a:spcBef>
            </a:pPr>
            <a:r>
              <a:rPr lang="sr-Latn-RS" sz="2100" dirty="0"/>
              <a:t>Audio-vizuelno izomorfna priroda</a:t>
            </a:r>
            <a:endParaRPr lang="en-US" sz="2100" dirty="0"/>
          </a:p>
          <a:p>
            <a:pPr marL="685800" lvl="1" eaLnBrk="1" hangingPunct="1">
              <a:spcBef>
                <a:spcPts val="575"/>
              </a:spcBef>
            </a:pPr>
            <a:r>
              <a:rPr lang="sr-Latn-RS" sz="1900" dirty="0"/>
              <a:t>Jedan način da se napiše izgovorena rečenica</a:t>
            </a:r>
            <a:endParaRPr lang="en-US" sz="1900" dirty="0"/>
          </a:p>
          <a:p>
            <a:pPr marL="685800" lvl="1" eaLnBrk="1" hangingPunct="1">
              <a:spcBef>
                <a:spcPts val="575"/>
              </a:spcBef>
            </a:pPr>
            <a:r>
              <a:rPr lang="sr-Latn-RS" sz="1900" dirty="0"/>
              <a:t>Jedan način da se pročita napisana rečenica</a:t>
            </a:r>
            <a:endParaRPr lang="en-US" sz="1900" dirty="0"/>
          </a:p>
          <a:p>
            <a:pPr eaLnBrk="1" hangingPunct="1">
              <a:spcBef>
                <a:spcPts val="1938"/>
              </a:spcBef>
            </a:pPr>
            <a:r>
              <a:rPr lang="en-US" sz="2100" dirty="0"/>
              <a:t>Logical Language Group, Official Baseline Statement, 2005</a:t>
            </a:r>
          </a:p>
          <a:p>
            <a:pPr marL="685800" lvl="1" eaLnBrk="1" hangingPunct="1">
              <a:spcBef>
                <a:spcPts val="575"/>
              </a:spcBef>
            </a:pPr>
            <a:r>
              <a:rPr lang="en-US" sz="1900" dirty="0"/>
              <a:t>http://www.lojban.org/llg/baseline.html</a:t>
            </a:r>
          </a:p>
        </p:txBody>
      </p:sp>
    </p:spTree>
    <p:extLst>
      <p:ext uri="{BB962C8B-B14F-4D97-AF65-F5344CB8AC3E}">
        <p14:creationId xmlns:p14="http://schemas.microsoft.com/office/powerpoint/2010/main" val="3561503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35FC0F9A-1114-4A83-91FC-A7847E3D73AD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33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sr-Latn-RS" dirty="0"/>
              <a:t>Slučajevi primene produkcionih pravila</a:t>
            </a:r>
            <a:endParaRPr lang="en-US" dirty="0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76200" y="1066800"/>
            <a:ext cx="9067800" cy="5791200"/>
          </a:xfrm>
        </p:spPr>
        <p:txBody>
          <a:bodyPr>
            <a:noAutofit/>
          </a:bodyPr>
          <a:lstStyle/>
          <a:p>
            <a:pPr eaLnBrk="1" hangingPunct="1">
              <a:spcBef>
                <a:spcPct val="0"/>
              </a:spcBef>
            </a:pPr>
            <a:r>
              <a:rPr lang="sr-Latn-RS" sz="2800" dirty="0"/>
              <a:t>jednostavni domeni</a:t>
            </a:r>
            <a:endParaRPr lang="en-US" sz="2800" dirty="0"/>
          </a:p>
          <a:p>
            <a:pPr marL="685800" lvl="1" eaLnBrk="1" hangingPunct="1">
              <a:spcBef>
                <a:spcPts val="450"/>
              </a:spcBef>
            </a:pPr>
            <a:r>
              <a:rPr lang="sr-Latn-RS" sz="2000" dirty="0"/>
              <a:t>dokazivanje teorema, klasifikacija i razlikovanje objekata (tipova voća, drveća i telefonskih stubova, životinjskih vrsta,…), određivanje prostih brojeva</a:t>
            </a:r>
            <a:endParaRPr lang="en-US" sz="2000" dirty="0"/>
          </a:p>
          <a:p>
            <a:pPr>
              <a:spcBef>
                <a:spcPts val="1513"/>
              </a:spcBef>
            </a:pPr>
            <a:r>
              <a:rPr lang="sr-Latn-RS" sz="2800" dirty="0"/>
              <a:t>različita kompleksnost produkcionih pravila</a:t>
            </a:r>
            <a:endParaRPr lang="en-US" sz="2800" dirty="0"/>
          </a:p>
          <a:p>
            <a:pPr marL="685800" lvl="1" eaLnBrk="1" hangingPunct="1">
              <a:spcBef>
                <a:spcPts val="450"/>
              </a:spcBef>
            </a:pPr>
            <a:r>
              <a:rPr lang="sr-Latn-RS" sz="2400" dirty="0"/>
              <a:t>Elementarna produkciona pravila</a:t>
            </a:r>
            <a:endParaRPr lang="en-US" sz="2400" dirty="0"/>
          </a:p>
          <a:p>
            <a:pPr marL="968375" lvl="2" eaLnBrk="1" hangingPunct="1">
              <a:spcBef>
                <a:spcPts val="450"/>
              </a:spcBef>
            </a:pPr>
            <a:r>
              <a:rPr lang="sr-Latn-RS" sz="2000" dirty="0"/>
              <a:t>Nema hijerarhije</a:t>
            </a:r>
            <a:r>
              <a:rPr lang="en-US" sz="2000" dirty="0"/>
              <a:t>, </a:t>
            </a:r>
            <a:r>
              <a:rPr lang="sr-Latn-RS" sz="2000" dirty="0"/>
              <a:t>prioriteta izvršavanja,</a:t>
            </a:r>
            <a:r>
              <a:rPr lang="en-US" sz="2000" dirty="0"/>
              <a:t> </a:t>
            </a:r>
            <a:r>
              <a:rPr lang="sr-Latn-RS" sz="2000" dirty="0"/>
              <a:t>faktora sigurnosti</a:t>
            </a:r>
            <a:r>
              <a:rPr lang="en-US" sz="2000" dirty="0"/>
              <a:t>, </a:t>
            </a:r>
            <a:r>
              <a:rPr lang="sr-Latn-RS" sz="2000" dirty="0"/>
              <a:t>aritmetike</a:t>
            </a:r>
            <a:endParaRPr lang="en-US" sz="2000" dirty="0"/>
          </a:p>
          <a:p>
            <a:pPr marL="685800" lvl="1" eaLnBrk="1" hangingPunct="1">
              <a:spcBef>
                <a:spcPts val="450"/>
              </a:spcBef>
            </a:pPr>
            <a:r>
              <a:rPr lang="sr-Latn-RS" sz="2400" dirty="0"/>
              <a:t>Standardna pravila u </a:t>
            </a:r>
            <a:r>
              <a:rPr lang="en-US" sz="2400" dirty="0"/>
              <a:t>ES/S</a:t>
            </a:r>
            <a:r>
              <a:rPr lang="sr-Latn-RS" sz="2400" dirty="0"/>
              <a:t>BZ</a:t>
            </a:r>
            <a:endParaRPr lang="en-US" sz="2400" dirty="0"/>
          </a:p>
          <a:p>
            <a:pPr marL="968375" lvl="2">
              <a:spcBef>
                <a:spcPts val="450"/>
              </a:spcBef>
            </a:pPr>
            <a:r>
              <a:rPr lang="sr-Latn-RS" sz="2000" dirty="0"/>
              <a:t>Hijerarhija</a:t>
            </a:r>
            <a:r>
              <a:rPr lang="en-US" sz="2000" dirty="0"/>
              <a:t>, </a:t>
            </a:r>
            <a:r>
              <a:rPr lang="sr-Latn-RS" sz="2000" dirty="0"/>
              <a:t>prioriteta izvršavanja, faktori sigurnosti</a:t>
            </a:r>
            <a:r>
              <a:rPr lang="en-US" sz="2000" dirty="0"/>
              <a:t>, </a:t>
            </a:r>
            <a:r>
              <a:rPr lang="sr-Latn-RS" sz="2000" dirty="0"/>
              <a:t>aritmetika (n.pr. </a:t>
            </a:r>
            <a:r>
              <a:rPr lang="en-US" sz="2000" dirty="0"/>
              <a:t> CLIPS, Jess</a:t>
            </a:r>
            <a:r>
              <a:rPr lang="sr-Latn-RS" sz="2000" dirty="0"/>
              <a:t>)</a:t>
            </a:r>
            <a:endParaRPr lang="en-US" sz="2000" dirty="0"/>
          </a:p>
          <a:p>
            <a:pPr marL="685800" lvl="1" eaLnBrk="1" hangingPunct="1">
              <a:spcBef>
                <a:spcPts val="450"/>
              </a:spcBef>
            </a:pPr>
            <a:r>
              <a:rPr lang="sr-Latn-RS" sz="2400" dirty="0"/>
              <a:t>Napredna pravila</a:t>
            </a:r>
            <a:endParaRPr lang="en-US" sz="2400" dirty="0"/>
          </a:p>
          <a:p>
            <a:pPr marL="968375" lvl="2" eaLnBrk="1" hangingPunct="1">
              <a:spcBef>
                <a:spcPts val="450"/>
              </a:spcBef>
            </a:pPr>
            <a:r>
              <a:rPr lang="sr-Latn-RS" sz="2000" dirty="0"/>
              <a:t>Proceduralni konstrukti (npr. petlje)</a:t>
            </a:r>
            <a:endParaRPr lang="en-US" sz="2000" dirty="0"/>
          </a:p>
          <a:p>
            <a:pPr marL="968375" lvl="2" eaLnBrk="1" hangingPunct="1">
              <a:spcBef>
                <a:spcPts val="450"/>
              </a:spcBef>
            </a:pPr>
            <a:r>
              <a:rPr lang="sr-Latn-RS" sz="2000" dirty="0"/>
              <a:t>Objekti (npr</a:t>
            </a:r>
            <a:r>
              <a:rPr lang="en-US" sz="2000" dirty="0"/>
              <a:t>. COOL, Java </a:t>
            </a:r>
            <a:r>
              <a:rPr lang="sr-Latn-RS" sz="2000" dirty="0"/>
              <a:t>objekti)</a:t>
            </a:r>
            <a:endParaRPr lang="en-US" sz="2000" dirty="0"/>
          </a:p>
          <a:p>
            <a:pPr marL="968375" lvl="2" eaLnBrk="1" hangingPunct="1">
              <a:spcBef>
                <a:spcPts val="450"/>
              </a:spcBef>
            </a:pPr>
            <a:r>
              <a:rPr lang="sr-Latn-RS" sz="2000" dirty="0"/>
              <a:t>Fazi logika (npr.</a:t>
            </a:r>
            <a:r>
              <a:rPr lang="en-US" sz="2000" dirty="0"/>
              <a:t> </a:t>
            </a:r>
            <a:r>
              <a:rPr lang="en-US" sz="2000" dirty="0" err="1"/>
              <a:t>FuzzyCLIPS</a:t>
            </a:r>
            <a:r>
              <a:rPr lang="en-US" sz="2000" dirty="0"/>
              <a:t>, </a:t>
            </a:r>
            <a:r>
              <a:rPr lang="en-US" sz="2000" dirty="0" err="1"/>
              <a:t>FuzzyJ</a:t>
            </a:r>
            <a:r>
              <a:rPr lang="sr-Latn-RS" sz="2000" dirty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47429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34925"/>
            <a:ext cx="8612188" cy="1412875"/>
          </a:xfrm>
        </p:spPr>
        <p:txBody>
          <a:bodyPr lIns="0" tIns="0" rIns="0" bIns="0"/>
          <a:lstStyle/>
          <a:p>
            <a:pPr marL="0" indent="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  <a:defRPr/>
            </a:pPr>
            <a:r>
              <a:rPr lang="sr-Latn-RS" dirty="0"/>
              <a:t>Osnovne karakteristike </a:t>
            </a:r>
            <a:r>
              <a:rPr lang="en-US" dirty="0" err="1"/>
              <a:t>Lojban</a:t>
            </a:r>
            <a:r>
              <a:rPr lang="sr-Latn-RS" dirty="0"/>
              <a:t> jezika</a:t>
            </a:r>
            <a:endParaRPr lang="en-US" dirty="0"/>
          </a:p>
        </p:txBody>
      </p:sp>
      <p:sp>
        <p:nvSpPr>
          <p:cNvPr id="7987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4313238" cy="5410200"/>
          </a:xfrm>
        </p:spPr>
        <p:txBody>
          <a:bodyPr lIns="0" tIns="0" rIns="0" bIns="0"/>
          <a:lstStyle/>
          <a:p>
            <a:pPr marL="431800" indent="-32385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3657600" algn="l"/>
              </a:tabLst>
            </a:pPr>
            <a:r>
              <a:rPr lang="sr-Latn-RS" dirty="0"/>
              <a:t>Upotrebljiv za ljude i računare</a:t>
            </a:r>
            <a:endParaRPr lang="en-US" dirty="0"/>
          </a:p>
          <a:p>
            <a:pPr marL="431800" indent="-32385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3657600" algn="l"/>
              </a:tabLst>
            </a:pPr>
            <a:r>
              <a:rPr lang="sr-Latn-RS" dirty="0"/>
              <a:t>Kultirološki neutralan</a:t>
            </a:r>
            <a:endParaRPr lang="en-US" dirty="0"/>
          </a:p>
          <a:p>
            <a:pPr marL="431800" indent="-32385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3657600" algn="l"/>
              </a:tabLst>
            </a:pPr>
            <a:r>
              <a:rPr lang="sr-Latn-RS" dirty="0"/>
              <a:t>Baziran na logici</a:t>
            </a:r>
            <a:endParaRPr lang="en-US" dirty="0"/>
          </a:p>
          <a:p>
            <a:pPr marL="431800" indent="-32385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3657600" algn="l"/>
              </a:tabLst>
            </a:pPr>
            <a:r>
              <a:rPr lang="sr-Latn-RS" dirty="0"/>
              <a:t>Nedvosmislen ali fleksibilan</a:t>
            </a:r>
            <a:endParaRPr lang="en-US" dirty="0"/>
          </a:p>
          <a:p>
            <a:pPr marL="431800" indent="-32385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3657600" algn="l"/>
              </a:tabLst>
            </a:pPr>
            <a:r>
              <a:rPr lang="sr-Latn-RS" dirty="0"/>
              <a:t>Fonetsko pisanje</a:t>
            </a:r>
            <a:endParaRPr lang="en-US" dirty="0"/>
          </a:p>
        </p:txBody>
      </p:sp>
      <p:sp>
        <p:nvSpPr>
          <p:cNvPr id="79878" name="Rectangle 5"/>
          <p:cNvSpPr>
            <a:spLocks/>
          </p:cNvSpPr>
          <p:nvPr/>
        </p:nvSpPr>
        <p:spPr bwMode="auto">
          <a:xfrm>
            <a:off x="4757738" y="1447800"/>
            <a:ext cx="43307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65150" indent="-457200">
              <a:spcBef>
                <a:spcPts val="638"/>
              </a:spcBef>
              <a:buSzPct val="100000"/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3657600" algn="l"/>
              </a:tabLst>
            </a:pPr>
            <a:r>
              <a:rPr lang="sr-Latn-RS" sz="28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Lak za učenje</a:t>
            </a:r>
            <a:endParaRPr lang="en-US" sz="2800" dirty="0">
              <a:solidFill>
                <a:schemeClr val="tx1"/>
              </a:solidFill>
              <a:latin typeface="Arial" charset="0"/>
              <a:cs typeface="Arial" charset="0"/>
              <a:sym typeface="Arial" charset="0"/>
            </a:endParaRPr>
          </a:p>
          <a:p>
            <a:pPr marL="565150" indent="-457200">
              <a:spcBef>
                <a:spcPts val="638"/>
              </a:spcBef>
              <a:buSzPct val="100000"/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3657600" algn="l"/>
              </a:tabLst>
            </a:pPr>
            <a:r>
              <a:rPr lang="sr-Latn-RS" sz="28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Veliki rečnik</a:t>
            </a:r>
            <a:endParaRPr lang="en-US" sz="2800" dirty="0">
              <a:solidFill>
                <a:schemeClr val="tx1"/>
              </a:solidFill>
              <a:latin typeface="Arial" charset="0"/>
              <a:cs typeface="Arial" charset="0"/>
              <a:sym typeface="Arial" charset="0"/>
            </a:endParaRPr>
          </a:p>
          <a:p>
            <a:pPr marL="565150" indent="-457200">
              <a:spcBef>
                <a:spcPts val="638"/>
              </a:spcBef>
              <a:buSzPct val="100000"/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3657600" algn="l"/>
              </a:tabLst>
            </a:pPr>
            <a:r>
              <a:rPr lang="sr-Latn-RS" sz="28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Nema izuzetaka</a:t>
            </a:r>
            <a:endParaRPr lang="en-US" sz="2800" dirty="0">
              <a:solidFill>
                <a:schemeClr val="tx1"/>
              </a:solidFill>
              <a:latin typeface="Arial" charset="0"/>
              <a:cs typeface="Arial" charset="0"/>
              <a:sym typeface="Arial" charset="0"/>
            </a:endParaRPr>
          </a:p>
          <a:p>
            <a:pPr marL="565150" indent="-457200">
              <a:spcBef>
                <a:spcPts val="638"/>
              </a:spcBef>
              <a:buSzPct val="100000"/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3657600" algn="l"/>
              </a:tabLst>
            </a:pPr>
            <a:r>
              <a:rPr lang="sr-Latn-RS" sz="28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Gaji jasno mišljenje</a:t>
            </a:r>
            <a:endParaRPr lang="en-US" sz="2800" dirty="0">
              <a:solidFill>
                <a:schemeClr val="tx1"/>
              </a:solidFill>
              <a:latin typeface="Arial" charset="0"/>
              <a:cs typeface="Arial" charset="0"/>
              <a:sym typeface="Arial" charset="0"/>
            </a:endParaRPr>
          </a:p>
          <a:p>
            <a:pPr marL="565150" indent="-457200">
              <a:spcBef>
                <a:spcPts val="638"/>
              </a:spcBef>
              <a:buSzPct val="100000"/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3657600" algn="l"/>
              </a:tabLst>
            </a:pPr>
            <a:r>
              <a:rPr lang="sr-Latn-RS" sz="28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Različitosti korišćenja</a:t>
            </a:r>
            <a:endParaRPr lang="en-US" sz="2800" dirty="0">
              <a:solidFill>
                <a:schemeClr val="tx1"/>
              </a:solidFill>
              <a:latin typeface="Arial" charset="0"/>
              <a:cs typeface="Arial" charset="0"/>
              <a:sym typeface="Arial" charset="0"/>
            </a:endParaRPr>
          </a:p>
          <a:p>
            <a:pPr marL="565150" indent="-457200">
              <a:spcBef>
                <a:spcPts val="638"/>
              </a:spcBef>
              <a:buSzPct val="100000"/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3657600" algn="l"/>
              </a:tabLst>
            </a:pPr>
            <a:r>
              <a:rPr lang="sr-Latn-RS" sz="28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Demonstriran na prozi i poeziji</a:t>
            </a:r>
            <a:endParaRPr lang="en-US" sz="2800" dirty="0">
              <a:solidFill>
                <a:schemeClr val="tx1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79879" name="Rectangle 6"/>
          <p:cNvSpPr>
            <a:spLocks/>
          </p:cNvSpPr>
          <p:nvPr/>
        </p:nvSpPr>
        <p:spPr bwMode="auto">
          <a:xfrm>
            <a:off x="3429000" y="6400800"/>
            <a:ext cx="18573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 dirty="0">
                <a:solidFill>
                  <a:schemeClr val="tx1"/>
                </a:solidFill>
                <a:cs typeface="Times" charset="0"/>
              </a:rPr>
              <a:t>[Brandon </a:t>
            </a:r>
            <a:r>
              <a:rPr lang="en-US" sz="1400" dirty="0" err="1">
                <a:solidFill>
                  <a:schemeClr val="tx1"/>
                </a:solidFill>
                <a:cs typeface="Times" charset="0"/>
              </a:rPr>
              <a:t>Wirick</a:t>
            </a:r>
            <a:r>
              <a:rPr lang="en-US" sz="1400" dirty="0">
                <a:solidFill>
                  <a:schemeClr val="tx1"/>
                </a:solidFill>
                <a:cs typeface="Times" charset="0"/>
              </a:rPr>
              <a:t>, 2005]</a:t>
            </a:r>
          </a:p>
        </p:txBody>
      </p:sp>
    </p:spTree>
    <p:extLst>
      <p:ext uri="{BB962C8B-B14F-4D97-AF65-F5344CB8AC3E}">
        <p14:creationId xmlns:p14="http://schemas.microsoft.com/office/powerpoint/2010/main" val="3921901954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34925"/>
            <a:ext cx="8612188" cy="1412875"/>
          </a:xfrm>
        </p:spPr>
        <p:txBody>
          <a:bodyPr lIns="0" tIns="0" rIns="0" bIns="0"/>
          <a:lstStyle/>
          <a:p>
            <a:pPr marL="0" indent="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  <a:defRPr/>
            </a:pPr>
            <a:r>
              <a:rPr lang="en-US" dirty="0" err="1"/>
              <a:t>Lojban</a:t>
            </a:r>
            <a:r>
              <a:rPr lang="en-US" dirty="0"/>
              <a:t> </a:t>
            </a:r>
            <a:r>
              <a:rPr lang="sr-Latn-RS" dirty="0"/>
              <a:t>na jedan pogled</a:t>
            </a:r>
            <a:endParaRPr lang="en-US" dirty="0"/>
          </a:p>
        </p:txBody>
      </p:sp>
      <p:sp>
        <p:nvSpPr>
          <p:cNvPr id="8090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8840788" cy="5410200"/>
          </a:xfrm>
        </p:spPr>
        <p:txBody>
          <a:bodyPr lIns="0" tIns="0" rIns="0" bIns="0"/>
          <a:lstStyle/>
          <a:p>
            <a:pPr marL="431800" indent="-323850" eaLnBrk="1" hangingPunct="1"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sr-Latn-RS" dirty="0">
                <a:latin typeface="Arial Bold Italic" charset="0"/>
                <a:cs typeface="Arial Bold Italic" charset="0"/>
                <a:sym typeface="Arial Bold Italic" charset="0"/>
              </a:rPr>
              <a:t>Primer rečenice na engleskom</a:t>
            </a:r>
            <a:r>
              <a:rPr lang="en-US" dirty="0">
                <a:latin typeface="Arial Bold Italic" charset="0"/>
                <a:cs typeface="Arial Bold Italic" charset="0"/>
                <a:sym typeface="Arial Bold Italic" charset="0"/>
              </a:rPr>
              <a:t>: “Wild dogs bite.”</a:t>
            </a:r>
            <a:endParaRPr lang="en-US" dirty="0">
              <a:latin typeface="Arial Bold Italic" charset="0"/>
              <a:ea typeface="ヒラギノ角ゴ ProN W6" charset="0"/>
              <a:cs typeface="ヒラギノ角ゴ ProN W6" charset="0"/>
              <a:sym typeface="Arial Bold Italic" charset="0"/>
            </a:endParaRPr>
          </a:p>
          <a:p>
            <a:pPr marL="431800" indent="-323850" eaLnBrk="1" hangingPunct="1"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sr-Latn-RS" dirty="0">
                <a:latin typeface="Arial Bold Italic" charset="0"/>
                <a:cs typeface="Arial Bold Italic" charset="0"/>
                <a:sym typeface="Arial Bold Italic" charset="0"/>
              </a:rPr>
              <a:t>Prevod u </a:t>
            </a:r>
            <a:r>
              <a:rPr lang="en-US" dirty="0" err="1">
                <a:latin typeface="Arial Bold Italic" charset="0"/>
                <a:cs typeface="Arial Bold Italic" charset="0"/>
                <a:sym typeface="Arial Bold Italic" charset="0"/>
              </a:rPr>
              <a:t>Lojban</a:t>
            </a:r>
            <a:r>
              <a:rPr lang="en-US" dirty="0">
                <a:latin typeface="Arial Bold Italic" charset="0"/>
                <a:cs typeface="Arial Bold Italic" charset="0"/>
                <a:sym typeface="Arial Bold Italic" charset="0"/>
              </a:rPr>
              <a:t>: “</a:t>
            </a:r>
            <a:r>
              <a:rPr lang="en-US" dirty="0" err="1">
                <a:latin typeface="Arial Bold Italic" charset="0"/>
                <a:cs typeface="Arial Bold Italic" charset="0"/>
                <a:sym typeface="Arial Bold Italic" charset="0"/>
              </a:rPr>
              <a:t>loi</a:t>
            </a:r>
            <a:r>
              <a:rPr lang="en-US" dirty="0">
                <a:latin typeface="Arial Bold Italic" charset="0"/>
                <a:cs typeface="Arial Bold Italic" charset="0"/>
                <a:sym typeface="Arial Bold Italic" charset="0"/>
              </a:rPr>
              <a:t> </a:t>
            </a:r>
            <a:r>
              <a:rPr lang="en-US" dirty="0" err="1">
                <a:latin typeface="Arial Bold Italic" charset="0"/>
                <a:cs typeface="Arial Bold Italic" charset="0"/>
                <a:sym typeface="Arial Bold Italic" charset="0"/>
              </a:rPr>
              <a:t>cicyge'u</a:t>
            </a:r>
            <a:r>
              <a:rPr lang="en-US" dirty="0">
                <a:latin typeface="Arial Bold Italic" charset="0"/>
                <a:cs typeface="Arial Bold Italic" charset="0"/>
                <a:sym typeface="Arial Bold Italic" charset="0"/>
              </a:rPr>
              <a:t> cu </a:t>
            </a:r>
            <a:r>
              <a:rPr lang="en-US" dirty="0" err="1">
                <a:latin typeface="Arial Bold Italic" charset="0"/>
                <a:cs typeface="Arial Bold Italic" charset="0"/>
                <a:sym typeface="Arial Bold Italic" charset="0"/>
              </a:rPr>
              <a:t>batci</a:t>
            </a:r>
            <a:r>
              <a:rPr lang="en-US" dirty="0">
                <a:latin typeface="Arial Bold Italic" charset="0"/>
                <a:cs typeface="Arial Bold Italic" charset="0"/>
                <a:sym typeface="Arial Bold Italic" charset="0"/>
              </a:rPr>
              <a:t>”</a:t>
            </a:r>
            <a:endParaRPr lang="en-US" dirty="0">
              <a:latin typeface="Arial Bold Italic" charset="0"/>
              <a:ea typeface="ヒラギノ角ゴ ProN W6" charset="0"/>
              <a:cs typeface="ヒラギノ角ゴ ProN W6" charset="0"/>
              <a:sym typeface="Arial Bold Italic" charset="0"/>
            </a:endParaRPr>
          </a:p>
          <a:p>
            <a:pPr marL="431800" indent="-323850" eaLnBrk="1" hangingPunct="1"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en-US" sz="2200" dirty="0" err="1">
                <a:latin typeface="Arial Bold Italic" charset="0"/>
                <a:cs typeface="Arial Bold Italic" charset="0"/>
                <a:sym typeface="Arial Bold Italic" charset="0"/>
              </a:rPr>
              <a:t>cilce</a:t>
            </a:r>
            <a:r>
              <a:rPr lang="en-US" sz="2200" dirty="0">
                <a:latin typeface="Arial Bold Italic" charset="0"/>
                <a:cs typeface="Arial Bold Italic" charset="0"/>
                <a:sym typeface="Arial Bold Italic" charset="0"/>
              </a:rPr>
              <a:t> (</a:t>
            </a:r>
            <a:r>
              <a:rPr lang="en-US" sz="2200" dirty="0" err="1">
                <a:latin typeface="Arial Bold Italic" charset="0"/>
                <a:cs typeface="Arial Bold Italic" charset="0"/>
                <a:sym typeface="Arial Bold Italic" charset="0"/>
              </a:rPr>
              <a:t>cic</a:t>
            </a:r>
            <a:r>
              <a:rPr lang="en-US" sz="2200" dirty="0">
                <a:latin typeface="Arial Bold Italic" charset="0"/>
                <a:cs typeface="Arial Bold Italic" charset="0"/>
                <a:sym typeface="Arial Bold Italic" charset="0"/>
              </a:rPr>
              <a:t>) - x1 is wild/untamed</a:t>
            </a:r>
            <a:endParaRPr lang="en-US" sz="2200" dirty="0">
              <a:latin typeface="Arial Bold Italic" charset="0"/>
              <a:ea typeface="ヒラギノ角ゴ ProN W6" charset="0"/>
              <a:cs typeface="ヒラギノ角ゴ ProN W6" charset="0"/>
              <a:sym typeface="Arial Bold Italic" charset="0"/>
            </a:endParaRPr>
          </a:p>
          <a:p>
            <a:pPr marL="431800" indent="-323850" eaLnBrk="1" hangingPunct="1">
              <a:lnSpc>
                <a:spcPct val="141000"/>
              </a:lnSpc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en-US" sz="2200" dirty="0" err="1">
                <a:latin typeface="Arial Bold Italic" charset="0"/>
                <a:cs typeface="Arial Bold Italic" charset="0"/>
                <a:sym typeface="Arial Bold Italic" charset="0"/>
              </a:rPr>
              <a:t>gerku</a:t>
            </a:r>
            <a:r>
              <a:rPr lang="en-US" sz="2200" dirty="0">
                <a:latin typeface="Arial Bold Italic" charset="0"/>
                <a:cs typeface="Arial Bold Italic" charset="0"/>
                <a:sym typeface="Arial Bold Italic" charset="0"/>
              </a:rPr>
              <a:t> (</a:t>
            </a:r>
            <a:r>
              <a:rPr lang="en-US" sz="2200" dirty="0" err="1">
                <a:latin typeface="Arial Bold Italic" charset="0"/>
                <a:cs typeface="Arial Bold Italic" charset="0"/>
                <a:sym typeface="Arial Bold Italic" charset="0"/>
              </a:rPr>
              <a:t>ger</a:t>
            </a:r>
            <a:r>
              <a:rPr lang="en-US" sz="2200" dirty="0">
                <a:latin typeface="Arial Bold Italic" charset="0"/>
                <a:cs typeface="Arial Bold Italic" charset="0"/>
                <a:sym typeface="Arial Bold Italic" charset="0"/>
              </a:rPr>
              <a:t>, </a:t>
            </a:r>
            <a:r>
              <a:rPr lang="en-US" sz="2200" dirty="0" err="1">
                <a:latin typeface="Arial Bold Italic" charset="0"/>
                <a:cs typeface="Arial Bold Italic" charset="0"/>
                <a:sym typeface="Arial Bold Italic" charset="0"/>
              </a:rPr>
              <a:t>ge'u</a:t>
            </a:r>
            <a:r>
              <a:rPr lang="en-US" sz="2200" dirty="0">
                <a:latin typeface="Arial Bold Italic" charset="0"/>
                <a:cs typeface="Arial Bold Italic" charset="0"/>
                <a:sym typeface="Arial Bold Italic" charset="0"/>
              </a:rPr>
              <a:t>) - x1 is a dog/canine of species/breed x2</a:t>
            </a:r>
            <a:endParaRPr lang="en-US" sz="2200" dirty="0">
              <a:latin typeface="Arial Bold Italic" charset="0"/>
              <a:ea typeface="ヒラギノ角ゴ ProN W6" charset="0"/>
              <a:cs typeface="ヒラギノ角ゴ ProN W6" charset="0"/>
              <a:sym typeface="Arial Bold Italic" charset="0"/>
            </a:endParaRPr>
          </a:p>
          <a:p>
            <a:pPr marL="431800" indent="-323850" eaLnBrk="1" hangingPunct="1"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en-US" sz="2200" dirty="0" err="1">
                <a:latin typeface="Arial Bold Italic" charset="0"/>
                <a:cs typeface="Arial Bold Italic" charset="0"/>
                <a:sym typeface="Arial Bold Italic" charset="0"/>
              </a:rPr>
              <a:t>batci</a:t>
            </a:r>
            <a:r>
              <a:rPr lang="en-US" sz="2200" dirty="0">
                <a:latin typeface="Arial Bold Italic" charset="0"/>
                <a:cs typeface="Arial Bold Italic" charset="0"/>
                <a:sym typeface="Arial Bold Italic" charset="0"/>
              </a:rPr>
              <a:t> (bat) - x1 bites/pinches x2 on/at specific locus x3 with x4</a:t>
            </a:r>
            <a:endParaRPr lang="en-US" sz="2200" dirty="0">
              <a:latin typeface="Arial Bold Italic" charset="0"/>
              <a:ea typeface="ヒラギノ角ゴ ProN W6" charset="0"/>
              <a:cs typeface="ヒラギノ角ゴ ProN W6" charset="0"/>
              <a:sym typeface="Arial Bold Italic" charset="0"/>
            </a:endParaRPr>
          </a:p>
          <a:p>
            <a:pPr marL="431800" indent="-323850" eaLnBrk="1" hangingPunct="1"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en-US" sz="2200" dirty="0" err="1">
                <a:latin typeface="Arial Bold Italic" charset="0"/>
                <a:cs typeface="Arial Bold Italic" charset="0"/>
                <a:sym typeface="Arial Bold Italic" charset="0"/>
              </a:rPr>
              <a:t>cilce</a:t>
            </a:r>
            <a:r>
              <a:rPr lang="en-US" sz="2200" dirty="0">
                <a:latin typeface="Arial Bold Italic" charset="0"/>
                <a:cs typeface="Arial Bold Italic" charset="0"/>
                <a:sym typeface="Arial Bold Italic" charset="0"/>
              </a:rPr>
              <a:t> </a:t>
            </a:r>
            <a:r>
              <a:rPr lang="en-US" sz="2200" dirty="0" err="1">
                <a:latin typeface="Arial Bold Italic" charset="0"/>
                <a:cs typeface="Arial Bold Italic" charset="0"/>
                <a:sym typeface="Arial Bold Italic" charset="0"/>
              </a:rPr>
              <a:t>gerku</a:t>
            </a:r>
            <a:r>
              <a:rPr lang="en-US" sz="2200" dirty="0">
                <a:latin typeface="Arial Bold Italic" charset="0"/>
                <a:cs typeface="Arial Bold Italic" charset="0"/>
                <a:sym typeface="Arial Bold Italic" charset="0"/>
              </a:rPr>
              <a:t> → (</a:t>
            </a:r>
            <a:r>
              <a:rPr lang="en-US" sz="2200" dirty="0" err="1">
                <a:latin typeface="Arial Bold Italic" charset="0"/>
                <a:cs typeface="Arial Bold Italic" charset="0"/>
                <a:sym typeface="Arial Bold Italic" charset="0"/>
              </a:rPr>
              <a:t>cic</a:t>
            </a:r>
            <a:r>
              <a:rPr lang="en-US" sz="2200" dirty="0">
                <a:latin typeface="Arial Bold Italic" charset="0"/>
                <a:cs typeface="Arial Bold Italic" charset="0"/>
                <a:sym typeface="Arial Bold Italic" charset="0"/>
              </a:rPr>
              <a:t>) (</a:t>
            </a:r>
            <a:r>
              <a:rPr lang="en-US" sz="2200" dirty="0" err="1">
                <a:latin typeface="Arial Bold Italic" charset="0"/>
                <a:cs typeface="Arial Bold Italic" charset="0"/>
                <a:sym typeface="Arial Bold Italic" charset="0"/>
              </a:rPr>
              <a:t>ge'u</a:t>
            </a:r>
            <a:r>
              <a:rPr lang="en-US" sz="2200" dirty="0">
                <a:latin typeface="Arial Bold Italic" charset="0"/>
                <a:cs typeface="Arial Bold Italic" charset="0"/>
                <a:sym typeface="Arial Bold Italic" charset="0"/>
              </a:rPr>
              <a:t>) → </a:t>
            </a:r>
            <a:r>
              <a:rPr lang="en-US" sz="2200" dirty="0" err="1">
                <a:latin typeface="Arial Bold Italic" charset="0"/>
                <a:cs typeface="Arial Bold Italic" charset="0"/>
                <a:sym typeface="Arial Bold Italic" charset="0"/>
              </a:rPr>
              <a:t>cicyge'u</a:t>
            </a:r>
            <a:endParaRPr lang="en-US" sz="2200" dirty="0">
              <a:latin typeface="Arial Bold Italic" charset="0"/>
              <a:ea typeface="ヒラギノ角ゴ ProN W6" charset="0"/>
              <a:cs typeface="ヒラギノ角ゴ ProN W6" charset="0"/>
              <a:sym typeface="Arial Bold Ital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74944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34925"/>
            <a:ext cx="8612188" cy="1412875"/>
          </a:xfrm>
        </p:spPr>
        <p:txBody>
          <a:bodyPr lIns="0" tIns="0" rIns="0" bIns="0"/>
          <a:lstStyle/>
          <a:p>
            <a:pPr marL="0" indent="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  <a:defRPr/>
            </a:pPr>
            <a:r>
              <a:rPr lang="en-US" dirty="0" err="1"/>
              <a:t>Lojban</a:t>
            </a:r>
            <a:r>
              <a:rPr lang="en-US" dirty="0"/>
              <a:t> </a:t>
            </a:r>
            <a:r>
              <a:rPr lang="sr-Latn-RS" dirty="0"/>
              <a:t>i Semantički Web</a:t>
            </a:r>
            <a:endParaRPr lang="en-US" dirty="0"/>
          </a:p>
        </p:txBody>
      </p:sp>
      <p:sp>
        <p:nvSpPr>
          <p:cNvPr id="8192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8840788" cy="5410200"/>
          </a:xfrm>
        </p:spPr>
        <p:txBody>
          <a:bodyPr lIns="0" tIns="0" rIns="0" bIns="0">
            <a:normAutofit/>
          </a:bodyPr>
          <a:lstStyle/>
          <a:p>
            <a:pPr marL="431800" indent="-32385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sr-Latn-RS" dirty="0"/>
              <a:t>Trenutno je većina </a:t>
            </a:r>
            <a:r>
              <a:rPr lang="en-US" dirty="0"/>
              <a:t>upper </a:t>
            </a:r>
            <a:r>
              <a:rPr lang="sr-Latn-RS" dirty="0"/>
              <a:t>ontologija na engleskom jeziku</a:t>
            </a:r>
            <a:endParaRPr lang="en-US" dirty="0"/>
          </a:p>
          <a:p>
            <a:pPr marL="863600" lvl="1" indent="-287338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sr-Latn-RS" dirty="0"/>
              <a:t>Nije to baš pravi engleski, više proizvoljna imena klasa</a:t>
            </a:r>
            <a:endParaRPr lang="en-US" dirty="0"/>
          </a:p>
          <a:p>
            <a:pPr marL="863600" lvl="1" indent="-287338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sr-Latn-RS" dirty="0"/>
              <a:t>Značenje klasa ne može se izvesti iz njihovih imena, a ni obrnuto</a:t>
            </a:r>
          </a:p>
          <a:p>
            <a:pPr marL="463550" indent="-287338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sr-Latn-RS" dirty="0"/>
              <a:t>Prevod engleske proze u dokumente Semantičkog Web bilo bi teško i skupo</a:t>
            </a:r>
          </a:p>
          <a:p>
            <a:pPr marL="863600" lvl="1" indent="-287338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sr-Latn-RS" dirty="0"/>
              <a:t>Izbor klase zavisi od konteksta iskazanog u tekstu</a:t>
            </a:r>
          </a:p>
          <a:p>
            <a:pPr marL="863600" lvl="1" indent="-287338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sr-Latn-RS" dirty="0"/>
              <a:t>Engleska proza je visoko idiomatična </a:t>
            </a:r>
          </a:p>
          <a:p>
            <a:pPr marL="463550" indent="-287338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en-US" dirty="0" err="1"/>
              <a:t>Lojban</a:t>
            </a:r>
            <a:r>
              <a:rPr lang="en-US" dirty="0"/>
              <a:t> </a:t>
            </a:r>
            <a:r>
              <a:rPr lang="sr-Latn-RS" dirty="0"/>
              <a:t>nema te probleme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34006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34925"/>
            <a:ext cx="8612188" cy="1412875"/>
          </a:xfrm>
        </p:spPr>
        <p:txBody>
          <a:bodyPr lIns="0" tIns="0" rIns="0" bIns="0"/>
          <a:lstStyle/>
          <a:p>
            <a:pPr marL="0" indent="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  <a:defRPr/>
            </a:pPr>
            <a:r>
              <a:rPr lang="en-US"/>
              <a:t>English v. Lojban</a:t>
            </a:r>
          </a:p>
        </p:txBody>
      </p:sp>
      <p:pic>
        <p:nvPicPr>
          <p:cNvPr id="8294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75" y="465138"/>
            <a:ext cx="4976813" cy="570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763434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CAA96F63-FCC6-4535-A671-418D8F63EE07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334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83971" name="Rectangle 4"/>
          <p:cNvSpPr>
            <a:spLocks/>
          </p:cNvSpPr>
          <p:nvPr/>
        </p:nvSpPr>
        <p:spPr bwMode="auto">
          <a:xfrm>
            <a:off x="3068638" y="6553200"/>
            <a:ext cx="29845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/>
            <a:r>
              <a:rPr lang="en-US" sz="1100">
                <a:solidFill>
                  <a:srgbClr val="6EB7D7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© Franz J. Kurfess</a:t>
            </a:r>
          </a:p>
        </p:txBody>
      </p:sp>
      <p:sp>
        <p:nvSpPr>
          <p:cNvPr id="8397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OWL </a:t>
            </a:r>
            <a:r>
              <a:rPr lang="sr-Latn-RS" dirty="0"/>
              <a:t>kao spas</a:t>
            </a:r>
            <a:endParaRPr lang="en-US" dirty="0"/>
          </a:p>
        </p:txBody>
      </p:sp>
      <p:sp>
        <p:nvSpPr>
          <p:cNvPr id="83973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/>
              <a:t>XML-</a:t>
            </a:r>
            <a:r>
              <a:rPr lang="sr-Latn-RS" sz="1800" dirty="0"/>
              <a:t>baziran</a:t>
            </a:r>
            <a:r>
              <a:rPr lang="en-US" sz="1800" dirty="0"/>
              <a:t>. RDF </a:t>
            </a:r>
            <a:r>
              <a:rPr lang="sr-Latn-RS" sz="1800" dirty="0"/>
              <a:t>na steroidima</a:t>
            </a:r>
            <a:r>
              <a:rPr lang="en-US" sz="1800" dirty="0"/>
              <a:t>.</a:t>
            </a:r>
          </a:p>
          <a:p>
            <a:pPr eaLnBrk="1" hangingPunct="1">
              <a:spcBef>
                <a:spcPts val="1675"/>
              </a:spcBef>
            </a:pPr>
            <a:r>
              <a:rPr lang="sr-Latn-RS" sz="1800" dirty="0"/>
              <a:t>Dzjaniran za zaključivanje</a:t>
            </a:r>
            <a:r>
              <a:rPr lang="en-US" sz="1800" dirty="0"/>
              <a:t>.</a:t>
            </a:r>
          </a:p>
          <a:p>
            <a:pPr eaLnBrk="1" hangingPunct="1">
              <a:spcBef>
                <a:spcPts val="1675"/>
              </a:spcBef>
            </a:pPr>
            <a:r>
              <a:rPr lang="sr-Latn-RS" sz="1800" dirty="0"/>
              <a:t>Bliži domenu</a:t>
            </a:r>
            <a:r>
              <a:rPr lang="en-US" sz="1800" dirty="0"/>
              <a:t>.</a:t>
            </a:r>
          </a:p>
          <a:p>
            <a:pPr>
              <a:spcBef>
                <a:spcPts val="1675"/>
              </a:spcBef>
            </a:pPr>
            <a:r>
              <a:rPr lang="sr-Latn-RS" sz="1800" dirty="0"/>
              <a:t>Razumljiv od prethodnika - </a:t>
            </a:r>
            <a:r>
              <a:rPr lang="en-US" altLang="en-US" sz="1800" dirty="0"/>
              <a:t>Don’t need a PhD to understand it</a:t>
            </a:r>
            <a:r>
              <a:rPr lang="en-US" sz="1800" dirty="0"/>
              <a:t>.</a:t>
            </a:r>
          </a:p>
          <a:p>
            <a:pPr eaLnBrk="1" hangingPunct="1">
              <a:spcBef>
                <a:spcPts val="1675"/>
              </a:spcBef>
            </a:pPr>
            <a:r>
              <a:rPr lang="sr-Latn-RS" sz="1800" dirty="0"/>
              <a:t>Deljenje informacija</a:t>
            </a:r>
            <a:r>
              <a:rPr lang="en-US" sz="1800" dirty="0"/>
              <a:t>. </a:t>
            </a:r>
          </a:p>
          <a:p>
            <a:pPr marL="685800" lvl="1" eaLnBrk="1" hangingPunct="1">
              <a:spcBef>
                <a:spcPts val="500"/>
              </a:spcBef>
            </a:pPr>
            <a:r>
              <a:rPr lang="en-US" sz="1600" dirty="0"/>
              <a:t>RDF-</a:t>
            </a:r>
            <a:r>
              <a:rPr lang="sr-Latn-RS" sz="1600" dirty="0"/>
              <a:t>kompatibilan jer je RDF</a:t>
            </a:r>
            <a:r>
              <a:rPr lang="en-US" sz="1600" dirty="0"/>
              <a:t>.</a:t>
            </a:r>
          </a:p>
          <a:p>
            <a:pPr marL="685800" lvl="1" eaLnBrk="1" hangingPunct="1">
              <a:spcBef>
                <a:spcPts val="500"/>
              </a:spcBef>
            </a:pPr>
            <a:r>
              <a:rPr lang="sr-Latn-RS" sz="1600" dirty="0"/>
              <a:t>Rastući broj publikovanih OWL ontologija</a:t>
            </a:r>
            <a:r>
              <a:rPr lang="en-US" sz="1600" dirty="0"/>
              <a:t>.</a:t>
            </a:r>
          </a:p>
          <a:p>
            <a:pPr marL="685800" lvl="1" eaLnBrk="1" hangingPunct="1">
              <a:spcBef>
                <a:spcPts val="500"/>
              </a:spcBef>
            </a:pPr>
            <a:r>
              <a:rPr lang="en-US" sz="1600" dirty="0"/>
              <a:t>URI</a:t>
            </a:r>
            <a:r>
              <a:rPr lang="sr-Latn-RS" sz="1600" dirty="0"/>
              <a:t>i</a:t>
            </a:r>
            <a:r>
              <a:rPr lang="en-US" sz="1600" dirty="0"/>
              <a:t> </a:t>
            </a:r>
            <a:r>
              <a:rPr lang="sr-Latn-RS" sz="1600" dirty="0"/>
              <a:t>olakšava merdžovanje ekvivalentnih čvorova.</a:t>
            </a:r>
            <a:endParaRPr lang="en-US" sz="1600" dirty="0"/>
          </a:p>
          <a:p>
            <a:pPr eaLnBrk="1" hangingPunct="1">
              <a:spcBef>
                <a:spcPts val="1675"/>
              </a:spcBef>
            </a:pPr>
            <a:r>
              <a:rPr lang="sr-Latn-RS" sz="1800" dirty="0"/>
              <a:t>Različiti dijalekti</a:t>
            </a:r>
            <a:endParaRPr lang="en-US" sz="1800" dirty="0"/>
          </a:p>
          <a:p>
            <a:pPr marL="685800" lvl="1" eaLnBrk="1" hangingPunct="1">
              <a:spcBef>
                <a:spcPts val="500"/>
              </a:spcBef>
            </a:pPr>
            <a:r>
              <a:rPr lang="en-US" sz="1600" dirty="0"/>
              <a:t>OWL lite</a:t>
            </a:r>
          </a:p>
          <a:p>
            <a:pPr marL="685800" lvl="1" eaLnBrk="1" hangingPunct="1">
              <a:spcBef>
                <a:spcPts val="500"/>
              </a:spcBef>
            </a:pPr>
            <a:r>
              <a:rPr lang="en-US" sz="1600" dirty="0"/>
              <a:t>OWL DL (des</a:t>
            </a:r>
            <a:r>
              <a:rPr lang="sr-Latn-RS" sz="1600" dirty="0"/>
              <a:t>k</a:t>
            </a:r>
            <a:r>
              <a:rPr lang="en-US" sz="1600" dirty="0"/>
              <a:t>rip</a:t>
            </a:r>
            <a:r>
              <a:rPr lang="sr-Latn-RS" sz="1600" dirty="0"/>
              <a:t>tivna</a:t>
            </a:r>
            <a:r>
              <a:rPr lang="en-US" sz="1600" dirty="0"/>
              <a:t> </a:t>
            </a:r>
            <a:r>
              <a:rPr lang="en-US" sz="1600" dirty="0" err="1"/>
              <a:t>logi</a:t>
            </a:r>
            <a:r>
              <a:rPr lang="sr-Latn-RS" sz="1600" dirty="0"/>
              <a:t>ka</a:t>
            </a:r>
            <a:r>
              <a:rPr lang="en-US" sz="1600" dirty="0"/>
              <a:t>)</a:t>
            </a:r>
          </a:p>
          <a:p>
            <a:pPr marL="685800" lvl="1" eaLnBrk="1" hangingPunct="1">
              <a:spcBef>
                <a:spcPts val="500"/>
              </a:spcBef>
            </a:pPr>
            <a:r>
              <a:rPr lang="en-US" sz="1600" dirty="0"/>
              <a:t>OWL full (</a:t>
            </a:r>
            <a:r>
              <a:rPr lang="sr-Latn-RS" sz="1600" dirty="0"/>
              <a:t>predikatska</a:t>
            </a:r>
            <a:r>
              <a:rPr lang="en-US" sz="1600" dirty="0"/>
              <a:t> </a:t>
            </a:r>
            <a:r>
              <a:rPr lang="en-US" sz="1600" dirty="0" err="1"/>
              <a:t>logi</a:t>
            </a:r>
            <a:r>
              <a:rPr lang="sr-Latn-RS" sz="1600" dirty="0"/>
              <a:t>ka</a:t>
            </a:r>
            <a:r>
              <a:rPr lang="en-US" sz="1600" dirty="0"/>
              <a:t>)</a:t>
            </a:r>
          </a:p>
        </p:txBody>
      </p:sp>
      <p:sp>
        <p:nvSpPr>
          <p:cNvPr id="83974" name="Rectangle 7"/>
          <p:cNvSpPr>
            <a:spLocks/>
          </p:cNvSpPr>
          <p:nvPr/>
        </p:nvSpPr>
        <p:spPr bwMode="auto">
          <a:xfrm>
            <a:off x="3268663" y="6550025"/>
            <a:ext cx="22574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[Frank Vasquez, 2005]</a:t>
            </a:r>
          </a:p>
        </p:txBody>
      </p:sp>
    </p:spTree>
    <p:extLst>
      <p:ext uri="{BB962C8B-B14F-4D97-AF65-F5344CB8AC3E}">
        <p14:creationId xmlns:p14="http://schemas.microsoft.com/office/powerpoint/2010/main" val="347458527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Deskriptivna logika (DL)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Modeluje </a:t>
            </a:r>
            <a:r>
              <a:rPr lang="sr-Latn-RS" i="1" dirty="0"/>
              <a:t>koncepte </a:t>
            </a:r>
            <a:r>
              <a:rPr lang="sr-Latn-RS" dirty="0"/>
              <a:t>(klasa)</a:t>
            </a:r>
            <a:r>
              <a:rPr lang="sr-Latn-RS" i="1" dirty="0"/>
              <a:t>, uloge </a:t>
            </a:r>
            <a:r>
              <a:rPr lang="sr-Latn-RS" dirty="0"/>
              <a:t>(svojstvo ili predikat)</a:t>
            </a:r>
            <a:r>
              <a:rPr lang="sr-Latn-RS" i="1" dirty="0"/>
              <a:t> </a:t>
            </a:r>
            <a:r>
              <a:rPr lang="sr-Latn-RS" dirty="0"/>
              <a:t>i</a:t>
            </a:r>
            <a:r>
              <a:rPr lang="sr-Latn-RS" i="1" dirty="0"/>
              <a:t> individuale </a:t>
            </a:r>
            <a:r>
              <a:rPr lang="sr-Latn-RS" dirty="0"/>
              <a:t>(</a:t>
            </a:r>
            <a:r>
              <a:rPr lang="sr-Latn-RS" i="1" dirty="0"/>
              <a:t>objekat</a:t>
            </a:r>
            <a:r>
              <a:rPr lang="sr-Latn-RS" dirty="0"/>
              <a:t>)</a:t>
            </a:r>
            <a:r>
              <a:rPr lang="sr-Latn-RS" i="1" dirty="0"/>
              <a:t> </a:t>
            </a:r>
            <a:r>
              <a:rPr lang="sr-Latn-RS" dirty="0"/>
              <a:t>i njihove međusobne veze</a:t>
            </a:r>
            <a:r>
              <a:rPr lang="en-US" dirty="0"/>
              <a:t>.</a:t>
            </a:r>
            <a:endParaRPr lang="sr-Latn-RS" dirty="0"/>
          </a:p>
          <a:p>
            <a:r>
              <a:rPr lang="sr-Latn-RS" dirty="0"/>
              <a:t>Osnovni koncept modelovanja u DL je </a:t>
            </a:r>
            <a:r>
              <a:rPr lang="en-US" i="1" dirty="0"/>
              <a:t>a</a:t>
            </a:r>
            <a:r>
              <a:rPr lang="sr-Latn-RS" i="1" dirty="0"/>
              <a:t>ks</a:t>
            </a:r>
            <a:r>
              <a:rPr lang="en-US" i="1" dirty="0" err="1"/>
              <a:t>iom</a:t>
            </a:r>
            <a:r>
              <a:rPr lang="en-US" dirty="0"/>
              <a:t> - </a:t>
            </a:r>
            <a:r>
              <a:rPr lang="sr-Latn-RS" dirty="0"/>
              <a:t>logički iskaz koji povezuje uloge i/ili koncepte.</a:t>
            </a:r>
          </a:p>
          <a:p>
            <a:pPr lvl="1"/>
            <a:r>
              <a:rPr lang="sr-Latn-RS" dirty="0"/>
              <a:t>To je ključna razlika u odnosu na frejmove gde </a:t>
            </a:r>
            <a:r>
              <a:rPr lang="sr-Latn-RS" i="1" dirty="0"/>
              <a:t>specifikacija frejma </a:t>
            </a:r>
            <a:r>
              <a:rPr lang="sr-Latn-RS" dirty="0"/>
              <a:t>deklariše i kompletno definiše klasu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1541907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/>
          </p:cNvSpPr>
          <p:nvPr/>
        </p:nvSpPr>
        <p:spPr bwMode="auto">
          <a:xfrm>
            <a:off x="6021388" y="6553200"/>
            <a:ext cx="29845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9686" bIns="0"/>
          <a:lstStyle/>
          <a:p>
            <a:pPr marL="38100" algn="r"/>
            <a:r>
              <a:rPr lang="en-US" sz="1400" b="1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Knowledge Representation  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/>
              <a:t>Deskriptivna logika</a:t>
            </a:r>
            <a:endParaRPr lang="en-US" dirty="0"/>
          </a:p>
        </p:txBody>
      </p:sp>
      <p:sp>
        <p:nvSpPr>
          <p:cNvPr id="8499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 lnSpcReduction="10000"/>
          </a:bodyPr>
          <a:lstStyle/>
          <a:p>
            <a:pPr eaLnBrk="1" hangingPunct="1"/>
            <a:r>
              <a:rPr lang="sr-Latn-RS" b="1" dirty="0"/>
              <a:t>Klase </a:t>
            </a:r>
            <a:endParaRPr lang="en-US" b="1" dirty="0">
              <a:ea typeface="ヒラギノ角ゴ ProN W6" charset="0"/>
              <a:cs typeface="ヒラギノ角ゴ ProN W6" charset="0"/>
            </a:endParaRPr>
          </a:p>
          <a:p>
            <a:pPr marL="723900" lvl="1" eaLnBrk="1" hangingPunct="1"/>
            <a:r>
              <a:rPr lang="sr-Latn-RS" dirty="0"/>
              <a:t>Stavari, kategorije, koncepti</a:t>
            </a:r>
            <a:r>
              <a:rPr lang="en-US" dirty="0"/>
              <a:t>.</a:t>
            </a:r>
          </a:p>
          <a:p>
            <a:pPr marL="723900" lvl="1" eaLnBrk="1" hangingPunct="1"/>
            <a:r>
              <a:rPr lang="sr-Latn-RS" dirty="0"/>
              <a:t>Hijerarhije nasleđivanja preko podklasa</a:t>
            </a:r>
            <a:r>
              <a:rPr lang="en-US" dirty="0"/>
              <a:t>.</a:t>
            </a:r>
          </a:p>
          <a:p>
            <a:pPr eaLnBrk="1" hangingPunct="1"/>
            <a:r>
              <a:rPr lang="sr-Latn-RS" b="1" dirty="0"/>
              <a:t>Svojstva</a:t>
            </a:r>
            <a:endParaRPr lang="en-US" b="1" dirty="0">
              <a:ea typeface="ヒラギノ角ゴ ProN W6" charset="0"/>
              <a:cs typeface="ヒラギノ角ゴ ProN W6" charset="0"/>
            </a:endParaRPr>
          </a:p>
          <a:p>
            <a:pPr marL="723900" lvl="1" eaLnBrk="1" hangingPunct="1"/>
            <a:r>
              <a:rPr lang="sr-Latn-RS" dirty="0"/>
              <a:t>Veze, predikati, iskazi</a:t>
            </a:r>
            <a:r>
              <a:rPr lang="en-US" dirty="0"/>
              <a:t>.</a:t>
            </a:r>
          </a:p>
          <a:p>
            <a:pPr marL="723900" lvl="1" eaLnBrk="1" hangingPunct="1"/>
            <a:r>
              <a:rPr lang="sr-Latn-RS" dirty="0"/>
              <a:t>Dozvoljena su podsvojstva</a:t>
            </a:r>
            <a:r>
              <a:rPr lang="en-US" dirty="0"/>
              <a:t>.</a:t>
            </a:r>
          </a:p>
          <a:p>
            <a:pPr eaLnBrk="1" hangingPunct="1"/>
            <a:r>
              <a:rPr lang="en-US" b="1" dirty="0"/>
              <a:t>Individual</a:t>
            </a:r>
            <a:r>
              <a:rPr lang="sr-Latn-RS" b="1" dirty="0"/>
              <a:t>i</a:t>
            </a:r>
            <a:endParaRPr lang="en-US" b="1" dirty="0">
              <a:ea typeface="ヒラギノ角ゴ ProN W6" charset="0"/>
              <a:cs typeface="ヒラギノ角ゴ ProN W6" charset="0"/>
            </a:endParaRPr>
          </a:p>
          <a:p>
            <a:pPr marL="723900" lvl="1" eaLnBrk="1" hangingPunct="1"/>
            <a:r>
              <a:rPr lang="sr-Latn-RS" dirty="0"/>
              <a:t>Instance klasa</a:t>
            </a:r>
            <a:r>
              <a:rPr lang="en-US" dirty="0"/>
              <a:t>.</a:t>
            </a:r>
          </a:p>
          <a:p>
            <a:pPr marL="723900" lvl="1" eaLnBrk="1" hangingPunct="1"/>
            <a:r>
              <a:rPr lang="en-US" dirty="0"/>
              <a:t>Real</a:t>
            </a:r>
            <a:r>
              <a:rPr lang="sr-Latn-RS" dirty="0"/>
              <a:t>ni subjekti i objekti predikata</a:t>
            </a:r>
            <a:r>
              <a:rPr lang="en-US" dirty="0"/>
              <a:t>. </a:t>
            </a:r>
          </a:p>
        </p:txBody>
      </p:sp>
      <p:sp>
        <p:nvSpPr>
          <p:cNvPr id="84998" name="Rectangle 5"/>
          <p:cNvSpPr>
            <a:spLocks/>
          </p:cNvSpPr>
          <p:nvPr/>
        </p:nvSpPr>
        <p:spPr bwMode="auto">
          <a:xfrm>
            <a:off x="3268663" y="6550025"/>
            <a:ext cx="17653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>
                <a:solidFill>
                  <a:schemeClr val="tx1"/>
                </a:solidFill>
                <a:cs typeface="Times" charset="0"/>
              </a:rPr>
              <a:t>[Frank Vasquez, 2005]</a:t>
            </a:r>
          </a:p>
        </p:txBody>
      </p:sp>
    </p:spTree>
    <p:extLst>
      <p:ext uri="{BB962C8B-B14F-4D97-AF65-F5344CB8AC3E}">
        <p14:creationId xmlns:p14="http://schemas.microsoft.com/office/powerpoint/2010/main" val="1403027319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/>
              <a:t>Vizualizacija modela podataka</a:t>
            </a:r>
            <a:endParaRPr lang="en-US" dirty="0"/>
          </a:p>
        </p:txBody>
      </p:sp>
      <p:sp>
        <p:nvSpPr>
          <p:cNvPr id="8602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/>
          <a:lstStyle/>
          <a:p>
            <a:pPr eaLnBrk="1" hangingPunct="1"/>
            <a:r>
              <a:rPr lang="en-US" dirty="0"/>
              <a:t>Venn</a:t>
            </a:r>
            <a:r>
              <a:rPr lang="sr-Latn-RS" dirty="0"/>
              <a:t>-ovi dijagrami i Semantičke mreže</a:t>
            </a:r>
            <a:r>
              <a:rPr lang="en-US" dirty="0"/>
              <a:t>.</a:t>
            </a:r>
          </a:p>
        </p:txBody>
      </p:sp>
      <p:pic>
        <p:nvPicPr>
          <p:cNvPr id="86022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743200"/>
            <a:ext cx="50292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3" name="Picture 6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74925"/>
            <a:ext cx="3886200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4" name="Rectangle 7"/>
          <p:cNvSpPr>
            <a:spLocks/>
          </p:cNvSpPr>
          <p:nvPr/>
        </p:nvSpPr>
        <p:spPr bwMode="auto">
          <a:xfrm>
            <a:off x="4646613" y="5729288"/>
            <a:ext cx="34926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sr-Latn-RS" sz="18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Slike sa </a:t>
            </a:r>
            <a:r>
              <a:rPr lang="en-US" sz="18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University of Manchester</a:t>
            </a:r>
          </a:p>
        </p:txBody>
      </p:sp>
      <p:sp>
        <p:nvSpPr>
          <p:cNvPr id="86025" name="Rectangle 8"/>
          <p:cNvSpPr>
            <a:spLocks/>
          </p:cNvSpPr>
          <p:nvPr/>
        </p:nvSpPr>
        <p:spPr bwMode="auto">
          <a:xfrm>
            <a:off x="3268663" y="6550025"/>
            <a:ext cx="17653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>
                <a:solidFill>
                  <a:schemeClr val="tx1"/>
                </a:solidFill>
                <a:cs typeface="Times" charset="0"/>
              </a:rPr>
              <a:t>[Frank Vasquez, 2005]</a:t>
            </a:r>
          </a:p>
        </p:txBody>
      </p:sp>
    </p:spTree>
    <p:extLst>
      <p:ext uri="{BB962C8B-B14F-4D97-AF65-F5344CB8AC3E}">
        <p14:creationId xmlns:p14="http://schemas.microsoft.com/office/powerpoint/2010/main" val="183284137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en-US" dirty="0"/>
              <a:t>RDF </a:t>
            </a:r>
            <a:r>
              <a:rPr lang="sr-Latn-RS" dirty="0"/>
              <a:t>ontologije</a:t>
            </a:r>
            <a:endParaRPr lang="en-US" dirty="0"/>
          </a:p>
        </p:txBody>
      </p:sp>
      <p:sp>
        <p:nvSpPr>
          <p:cNvPr id="8704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/>
          <a:lstStyle/>
          <a:p>
            <a:pPr marL="381000" indent="-342900" eaLnBrk="1" hangingPunct="1">
              <a:lnSpc>
                <a:spcPct val="90000"/>
              </a:lnSpc>
            </a:pPr>
            <a:r>
              <a:rPr lang="en-US" sz="2400" dirty="0"/>
              <a:t>Dublin Core</a:t>
            </a:r>
          </a:p>
          <a:p>
            <a:pPr marL="381000" indent="-342900" eaLnBrk="1" hangingPunct="1">
              <a:lnSpc>
                <a:spcPct val="90000"/>
              </a:lnSpc>
            </a:pPr>
            <a:r>
              <a:rPr lang="en-US" sz="2400" dirty="0"/>
              <a:t>FOAF</a:t>
            </a:r>
          </a:p>
          <a:p>
            <a:pPr marL="381000" indent="-342900" eaLnBrk="1" hangingPunct="1">
              <a:lnSpc>
                <a:spcPct val="90000"/>
              </a:lnSpc>
            </a:pPr>
            <a:r>
              <a:rPr lang="en-US" sz="2400" dirty="0"/>
              <a:t>RDF vCard</a:t>
            </a:r>
          </a:p>
          <a:p>
            <a:pPr marL="381000" indent="-342900" eaLnBrk="1" hangingPunct="1">
              <a:lnSpc>
                <a:spcPct val="90000"/>
              </a:lnSpc>
            </a:pPr>
            <a:r>
              <a:rPr lang="en-US" sz="2400" dirty="0"/>
              <a:t>RDF Calendar</a:t>
            </a:r>
          </a:p>
          <a:p>
            <a:pPr marL="381000" indent="-342900" eaLnBrk="1" hangingPunct="1">
              <a:lnSpc>
                <a:spcPct val="90000"/>
              </a:lnSpc>
              <a:buFont typeface="Wingdings" charset="2"/>
              <a:buNone/>
            </a:pPr>
            <a:endParaRPr lang="en-US" sz="2400" dirty="0"/>
          </a:p>
          <a:p>
            <a:pPr marL="381000" indent="-342900" eaLnBrk="1" hangingPunct="1">
              <a:lnSpc>
                <a:spcPct val="90000"/>
              </a:lnSpc>
            </a:pPr>
            <a:r>
              <a:rPr lang="en-US" sz="2400" dirty="0"/>
              <a:t>SIMILE Location</a:t>
            </a:r>
          </a:p>
          <a:p>
            <a:pPr marL="381000" indent="-342900" eaLnBrk="1" hangingPunct="1">
              <a:lnSpc>
                <a:spcPct val="90000"/>
              </a:lnSpc>
            </a:pPr>
            <a:r>
              <a:rPr lang="en-US" sz="2400" dirty="0"/>
              <a:t>SIMILE Job</a:t>
            </a:r>
          </a:p>
          <a:p>
            <a:pPr marL="381000" indent="-342900" eaLnBrk="1" hangingPunct="1">
              <a:lnSpc>
                <a:spcPct val="90000"/>
              </a:lnSpc>
            </a:pPr>
            <a:r>
              <a:rPr lang="en-US" sz="2400" dirty="0"/>
              <a:t>SIMILE Apartment</a:t>
            </a:r>
          </a:p>
        </p:txBody>
      </p:sp>
      <p:pic>
        <p:nvPicPr>
          <p:cNvPr id="87046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088" y="1204913"/>
            <a:ext cx="3313112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7" name="Rectangle 6"/>
          <p:cNvSpPr>
            <a:spLocks/>
          </p:cNvSpPr>
          <p:nvPr/>
        </p:nvSpPr>
        <p:spPr bwMode="auto">
          <a:xfrm>
            <a:off x="3268663" y="6550025"/>
            <a:ext cx="17653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>
                <a:solidFill>
                  <a:schemeClr val="tx1"/>
                </a:solidFill>
                <a:cs typeface="Times" charset="0"/>
              </a:rPr>
              <a:t>[Frank Vasquez, 2005]</a:t>
            </a:r>
          </a:p>
        </p:txBody>
      </p:sp>
    </p:spTree>
    <p:extLst>
      <p:ext uri="{BB962C8B-B14F-4D97-AF65-F5344CB8AC3E}">
        <p14:creationId xmlns:p14="http://schemas.microsoft.com/office/powerpoint/2010/main" val="162946947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/>
          </p:cNvSpPr>
          <p:nvPr/>
        </p:nvSpPr>
        <p:spPr bwMode="auto">
          <a:xfrm>
            <a:off x="6021388" y="6553200"/>
            <a:ext cx="29845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9686" bIns="0"/>
          <a:lstStyle/>
          <a:p>
            <a:pPr marL="38100" algn="r"/>
            <a:r>
              <a:rPr lang="en-US" sz="1400" b="1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Knowledge Representation  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/>
              <a:t>Uklanjanje modelskog konflikta</a:t>
            </a:r>
            <a:endParaRPr lang="en-US" dirty="0"/>
          </a:p>
        </p:txBody>
      </p:sp>
      <p:pic>
        <p:nvPicPr>
          <p:cNvPr id="8806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227138"/>
            <a:ext cx="7267575" cy="456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0" name="Rectangle 5"/>
          <p:cNvSpPr>
            <a:spLocks/>
          </p:cNvSpPr>
          <p:nvPr/>
        </p:nvSpPr>
        <p:spPr bwMode="auto">
          <a:xfrm>
            <a:off x="746125" y="5313363"/>
            <a:ext cx="359092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1.     </a:t>
            </a:r>
            <a:r>
              <a:rPr lang="en-US" i="1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  <a:sym typeface="Garamond" charset="0"/>
              </a:rPr>
              <a:t>map</a:t>
            </a:r>
            <a:r>
              <a:rPr lang="en-US" i="1" baseline="-25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  <a:sym typeface="Garamond" charset="0"/>
              </a:rPr>
              <a:t>AL</a:t>
            </a:r>
            <a:r>
              <a:rPr lang="en-US" i="1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  <a:sym typeface="Garamond" charset="0"/>
              </a:rPr>
              <a:t> = </a:t>
            </a:r>
            <a:r>
              <a:rPr lang="en-US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  <a:sym typeface="Garamond" charset="0"/>
              </a:rPr>
              <a:t>Match(</a:t>
            </a:r>
            <a:r>
              <a:rPr lang="en-US" i="1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  <a:sym typeface="Garamond" charset="0"/>
              </a:rPr>
              <a:t>M</a:t>
            </a:r>
            <a:r>
              <a:rPr lang="en-US" i="1" baseline="-25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  <a:sym typeface="Garamond" charset="0"/>
              </a:rPr>
              <a:t>A</a:t>
            </a:r>
            <a:r>
              <a:rPr lang="en-US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  <a:sym typeface="Garamond" charset="0"/>
              </a:rPr>
              <a:t>, </a:t>
            </a:r>
            <a:r>
              <a:rPr lang="en-US" i="1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  <a:sym typeface="Garamond" charset="0"/>
              </a:rPr>
              <a:t>M</a:t>
            </a:r>
            <a:r>
              <a:rPr lang="en-US" i="1" baseline="-25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  <a:sym typeface="Garamond" charset="0"/>
              </a:rPr>
              <a:t>L</a:t>
            </a:r>
            <a:r>
              <a:rPr lang="en-US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  <a:sym typeface="Garamond" charset="0"/>
              </a:rPr>
              <a:t>)</a:t>
            </a:r>
          </a:p>
        </p:txBody>
      </p:sp>
      <p:sp>
        <p:nvSpPr>
          <p:cNvPr id="88071" name="Rectangle 6"/>
          <p:cNvSpPr>
            <a:spLocks/>
          </p:cNvSpPr>
          <p:nvPr/>
        </p:nvSpPr>
        <p:spPr bwMode="auto">
          <a:xfrm>
            <a:off x="3268663" y="6550025"/>
            <a:ext cx="17653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>
                <a:solidFill>
                  <a:schemeClr val="tx1"/>
                </a:solidFill>
                <a:cs typeface="Times" charset="0"/>
              </a:rPr>
              <a:t>[Frank Vasquez, 2005]</a:t>
            </a:r>
          </a:p>
        </p:txBody>
      </p:sp>
    </p:spTree>
    <p:extLst>
      <p:ext uri="{BB962C8B-B14F-4D97-AF65-F5344CB8AC3E}">
        <p14:creationId xmlns:p14="http://schemas.microsoft.com/office/powerpoint/2010/main" val="1372917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/>
              <a:t>Prednosti produkcionih pravila</a:t>
            </a:r>
            <a:endParaRPr lang="en-US" dirty="0"/>
          </a:p>
        </p:txBody>
      </p:sp>
      <p:sp>
        <p:nvSpPr>
          <p:cNvPr id="3584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/>
          <a:lstStyle/>
          <a:p>
            <a:pPr eaLnBrk="1" hangingPunct="1"/>
            <a:r>
              <a:rPr lang="sr-Latn-RS" dirty="0"/>
              <a:t>Jednostavna i laka za razumevanje</a:t>
            </a:r>
            <a:endParaRPr lang="en-US" dirty="0"/>
          </a:p>
          <a:p>
            <a:pPr eaLnBrk="1" hangingPunct="1"/>
            <a:r>
              <a:rPr lang="sr-Latn-RS" dirty="0"/>
              <a:t>Moguća direktna računarska implementacija</a:t>
            </a:r>
            <a:endParaRPr lang="en-US" dirty="0"/>
          </a:p>
          <a:p>
            <a:pPr eaLnBrk="1" hangingPunct="1"/>
            <a:r>
              <a:rPr lang="sr-Latn-RS" dirty="0"/>
              <a:t>Formalne osnove za neke varijante složenijih sistema baziranih na znanju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8893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2"/>
          <p:cNvSpPr>
            <a:spLocks/>
          </p:cNvSpPr>
          <p:nvPr/>
        </p:nvSpPr>
        <p:spPr bwMode="auto">
          <a:xfrm>
            <a:off x="6021388" y="6553200"/>
            <a:ext cx="29845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9686" bIns="0"/>
          <a:lstStyle/>
          <a:p>
            <a:pPr marL="38100" algn="r"/>
            <a:r>
              <a:rPr lang="en-US" sz="1400" b="1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Knowledge Representation  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/>
              <a:t>Važni koncepti i termini</a:t>
            </a:r>
            <a:endParaRPr lang="en-US" dirty="0"/>
          </a:p>
        </p:txBody>
      </p:sp>
      <p:sp>
        <p:nvSpPr>
          <p:cNvPr id="9114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4343400" cy="5080000"/>
          </a:xfrm>
        </p:spPr>
        <p:txBody>
          <a:bodyPr rIns="130174">
            <a:normAutofit lnSpcReduction="10000"/>
          </a:bodyPr>
          <a:lstStyle/>
          <a:p>
            <a:pPr marL="723900" lvl="1" eaLnBrk="1" hangingPunct="1">
              <a:lnSpc>
                <a:spcPct val="90000"/>
              </a:lnSpc>
            </a:pPr>
            <a:r>
              <a:rPr lang="sr-Latn-RS" sz="1800" dirty="0"/>
              <a:t>A</a:t>
            </a:r>
            <a:r>
              <a:rPr lang="en-US" sz="1800" dirty="0" err="1"/>
              <a:t>tribut</a:t>
            </a:r>
            <a:endParaRPr lang="sr-Latn-RS" sz="1800" dirty="0"/>
          </a:p>
          <a:p>
            <a:pPr marL="723900" lvl="1">
              <a:lnSpc>
                <a:spcPct val="90000"/>
              </a:lnSpc>
            </a:pPr>
            <a:r>
              <a:rPr lang="sr-Latn-RS" sz="1800" dirty="0">
                <a:sym typeface="Arial" charset="0"/>
              </a:rPr>
              <a:t>Baza znanja</a:t>
            </a:r>
            <a:endParaRPr lang="en-US" sz="1800" dirty="0">
              <a:sym typeface="Arial" charset="0"/>
            </a:endParaRPr>
          </a:p>
          <a:p>
            <a:pPr marL="723900" lvl="1">
              <a:lnSpc>
                <a:spcPct val="90000"/>
              </a:lnSpc>
            </a:pPr>
            <a:r>
              <a:rPr lang="sr-Latn-RS" sz="1800" dirty="0"/>
              <a:t>Epistemologija </a:t>
            </a:r>
            <a:endParaRPr lang="en-US" sz="1800" dirty="0"/>
          </a:p>
          <a:p>
            <a:pPr marL="723900" lvl="1">
              <a:lnSpc>
                <a:spcPct val="90000"/>
              </a:lnSpc>
            </a:pPr>
            <a:r>
              <a:rPr lang="sr-Latn-RS" sz="1800" dirty="0"/>
              <a:t>Ekspertski sistem</a:t>
            </a:r>
          </a:p>
          <a:p>
            <a:pPr marL="723900" lvl="1">
              <a:lnSpc>
                <a:spcPct val="90000"/>
              </a:lnSpc>
            </a:pPr>
            <a:r>
              <a:rPr lang="en-US" sz="1800" dirty="0"/>
              <a:t>facet</a:t>
            </a:r>
          </a:p>
          <a:p>
            <a:pPr marL="723900" lvl="1">
              <a:lnSpc>
                <a:spcPct val="90000"/>
              </a:lnSpc>
            </a:pPr>
            <a:r>
              <a:rPr lang="sr-Latn-RS" sz="1800" dirty="0"/>
              <a:t>Frejm</a:t>
            </a:r>
          </a:p>
          <a:p>
            <a:pPr marL="723900" lvl="1">
              <a:lnSpc>
                <a:spcPct val="90000"/>
              </a:lnSpc>
            </a:pPr>
            <a:r>
              <a:rPr lang="sr-Latn-RS" sz="1800" dirty="0"/>
              <a:t>Graf </a:t>
            </a:r>
            <a:endParaRPr lang="en-US" sz="1800" dirty="0"/>
          </a:p>
          <a:p>
            <a:pPr marL="723900" lvl="1">
              <a:lnSpc>
                <a:spcPct val="90000"/>
              </a:lnSpc>
            </a:pPr>
            <a:r>
              <a:rPr lang="sr-Latn-RS" sz="1800" dirty="0"/>
              <a:t>Informacija </a:t>
            </a:r>
            <a:endParaRPr lang="en-US" sz="1800" dirty="0"/>
          </a:p>
          <a:p>
            <a:pPr marL="723900" lvl="1">
              <a:lnSpc>
                <a:spcPct val="90000"/>
              </a:lnSpc>
            </a:pPr>
            <a:r>
              <a:rPr lang="sr-Latn-RS" sz="1800" dirty="0"/>
              <a:t>Izvođenje</a:t>
            </a:r>
            <a:endParaRPr lang="en-US" sz="1800" dirty="0"/>
          </a:p>
          <a:p>
            <a:pPr marL="723900" lvl="1">
              <a:lnSpc>
                <a:spcPct val="90000"/>
              </a:lnSpc>
            </a:pPr>
            <a:r>
              <a:rPr lang="en-US" sz="1800" dirty="0"/>
              <a:t>If-Then </a:t>
            </a:r>
            <a:r>
              <a:rPr lang="sr-Latn-RS" sz="1800" dirty="0"/>
              <a:t>pravila</a:t>
            </a:r>
            <a:endParaRPr lang="en-US" sz="1800" dirty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1800" dirty="0"/>
              <a:t>Koncept</a:t>
            </a:r>
          </a:p>
          <a:p>
            <a:pPr marL="723900" lvl="1">
              <a:lnSpc>
                <a:spcPct val="90000"/>
              </a:lnSpc>
              <a:buSzPct val="75000"/>
            </a:pPr>
            <a:r>
              <a:rPr lang="sr-Latn-RS" sz="1800" dirty="0">
                <a:sym typeface="Arial" charset="0"/>
              </a:rPr>
              <a:t>Link</a:t>
            </a:r>
            <a:endParaRPr lang="en-US" sz="1800" dirty="0">
              <a:sym typeface="Arial" charset="0"/>
            </a:endParaRPr>
          </a:p>
          <a:p>
            <a:pPr marL="723900" lvl="1">
              <a:lnSpc>
                <a:spcPct val="90000"/>
              </a:lnSpc>
              <a:buSzPct val="75000"/>
            </a:pPr>
            <a:r>
              <a:rPr lang="sr-Latn-RS" sz="1800" dirty="0">
                <a:sym typeface="Arial" charset="0"/>
              </a:rPr>
              <a:t>Logika</a:t>
            </a:r>
          </a:p>
          <a:p>
            <a:pPr marL="723900" lvl="1">
              <a:lnSpc>
                <a:spcPct val="90000"/>
              </a:lnSpc>
              <a:buSzPct val="75000"/>
            </a:pPr>
            <a:r>
              <a:rPr lang="sr-Latn-RS" sz="1800" dirty="0"/>
              <a:t>Ljuska ekspertskog sistema</a:t>
            </a:r>
            <a:endParaRPr lang="en-US" sz="1800" dirty="0"/>
          </a:p>
          <a:p>
            <a:pPr marL="723900" lvl="1">
              <a:lnSpc>
                <a:spcPct val="90000"/>
              </a:lnSpc>
            </a:pPr>
            <a:r>
              <a:rPr lang="sr-Latn-RS" sz="1800" dirty="0"/>
              <a:t>Mehanizam zaključivanja</a:t>
            </a:r>
            <a:endParaRPr lang="en-US" sz="1800" dirty="0"/>
          </a:p>
          <a:p>
            <a:pPr marL="723900" lvl="1">
              <a:lnSpc>
                <a:spcPct val="90000"/>
              </a:lnSpc>
            </a:pPr>
            <a:r>
              <a:rPr lang="sr-Latn-RS" sz="1800" dirty="0">
                <a:sym typeface="Arial" charset="0"/>
              </a:rPr>
              <a:t>Meta-znanje</a:t>
            </a:r>
          </a:p>
          <a:p>
            <a:pPr marL="723900" lvl="1">
              <a:lnSpc>
                <a:spcPct val="90000"/>
              </a:lnSpc>
            </a:pPr>
            <a:r>
              <a:rPr lang="sr-Latn-RS" sz="1800" dirty="0"/>
              <a:t>Nasleđivanje </a:t>
            </a:r>
          </a:p>
          <a:p>
            <a:pPr marL="723900" lvl="1">
              <a:lnSpc>
                <a:spcPct val="90000"/>
              </a:lnSpc>
            </a:pPr>
            <a:r>
              <a:rPr lang="sr-Latn-RS" sz="1800" dirty="0">
                <a:sym typeface="Arial" charset="0"/>
              </a:rPr>
              <a:t>Objekat </a:t>
            </a:r>
          </a:p>
          <a:p>
            <a:pPr marL="438150" lvl="1" indent="0">
              <a:lnSpc>
                <a:spcPct val="90000"/>
              </a:lnSpc>
              <a:buNone/>
            </a:pPr>
            <a:endParaRPr lang="en-US" sz="1800" dirty="0">
              <a:sym typeface="Arial" charset="0"/>
            </a:endParaRPr>
          </a:p>
        </p:txBody>
      </p:sp>
      <p:sp>
        <p:nvSpPr>
          <p:cNvPr id="91142" name="Rectangle 5"/>
          <p:cNvSpPr>
            <a:spLocks/>
          </p:cNvSpPr>
          <p:nvPr/>
        </p:nvSpPr>
        <p:spPr bwMode="auto">
          <a:xfrm>
            <a:off x="4724400" y="1447800"/>
            <a:ext cx="41148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9686" bIns="0"/>
          <a:lstStyle/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/>
              <a:t>Ontologija</a:t>
            </a: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/>
              <a:t>Podatak</a:t>
            </a: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>
                <a:sym typeface="Arial" charset="0"/>
              </a:rPr>
              <a:t>Pravilo </a:t>
            </a:r>
            <a:endParaRPr lang="en-US" dirty="0">
              <a:sym typeface="Arial" charset="0"/>
            </a:endParaRP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>
                <a:sym typeface="Arial" charset="0"/>
              </a:rPr>
              <a:t>Produkciona pravila</a:t>
            </a: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>
                <a:sym typeface="Arial" charset="0"/>
              </a:rPr>
              <a:t>Rasuđivanje</a:t>
            </a:r>
            <a:endParaRPr lang="en-US" dirty="0">
              <a:sym typeface="Arial" charset="0"/>
            </a:endParaRP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>
                <a:sym typeface="Arial" charset="0"/>
              </a:rPr>
              <a:t>Relacija </a:t>
            </a:r>
            <a:endParaRPr lang="en-US" dirty="0">
              <a:sym typeface="Arial" charset="0"/>
            </a:endParaRP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>
                <a:sym typeface="Arial" charset="0"/>
              </a:rPr>
              <a:t>Reprezentacija znanja</a:t>
            </a: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>
                <a:sym typeface="Arial" charset="0"/>
              </a:rPr>
              <a:t>Semantička mreža</a:t>
            </a:r>
            <a:endParaRPr lang="en-US" dirty="0">
              <a:sym typeface="Arial" charset="0"/>
            </a:endParaRP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>
                <a:sym typeface="Arial" charset="0"/>
              </a:rPr>
              <a:t>Sistem baziran na znanju (SBZ)</a:t>
            </a: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>
                <a:sym typeface="Arial" charset="0"/>
              </a:rPr>
              <a:t>Slot</a:t>
            </a: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>
                <a:sym typeface="Arial" charset="0"/>
              </a:rPr>
              <a:t>Skript</a:t>
            </a: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>
                <a:sym typeface="Arial" charset="0"/>
              </a:rPr>
              <a:t>Šum</a:t>
            </a:r>
            <a:endParaRPr lang="en-US" dirty="0">
              <a:sym typeface="Arial" charset="0"/>
            </a:endParaRP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>
                <a:sym typeface="Arial" charset="0"/>
              </a:rPr>
              <a:t>Šema</a:t>
            </a: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>
                <a:sym typeface="Arial" charset="0"/>
              </a:rPr>
              <a:t>Čvor </a:t>
            </a:r>
            <a:endParaRPr lang="en-US" dirty="0">
              <a:sym typeface="Arial" charset="0"/>
            </a:endParaRP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/>
              <a:t>Zaključivanje</a:t>
            </a:r>
            <a:endParaRPr lang="en-US" dirty="0"/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/>
              <a:t>Zdravorazumsko znanje</a:t>
            </a: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/>
              <a:t>Znanje </a:t>
            </a:r>
            <a:endParaRPr lang="en-US" dirty="0"/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endParaRPr lang="en-US" dirty="0"/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endParaRPr lang="en-US" dirty="0"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685396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>
            <a:normAutofit/>
          </a:bodyPr>
          <a:lstStyle/>
          <a:p>
            <a:pPr indent="0" eaLnBrk="1" hangingPunct="1">
              <a:defRPr/>
            </a:pPr>
            <a:r>
              <a:rPr lang="sr-Latn-RS" dirty="0"/>
              <a:t>Sažetak</a:t>
            </a:r>
            <a:endParaRPr lang="en-US" dirty="0"/>
          </a:p>
        </p:txBody>
      </p:sp>
      <p:sp>
        <p:nvSpPr>
          <p:cNvPr id="9216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 fontScale="92500" lnSpcReduction="10000"/>
          </a:bodyPr>
          <a:lstStyle/>
          <a:p>
            <a:pPr eaLnBrk="1" hangingPunct="1"/>
            <a:r>
              <a:rPr lang="sr-Latn-RS" dirty="0"/>
              <a:t>Predstavljanje znanja je (a kako i ne bi bilo?) veoma važno sa SBZ</a:t>
            </a:r>
            <a:endParaRPr lang="en-US" dirty="0"/>
          </a:p>
          <a:p>
            <a:pPr eaLnBrk="1" hangingPunct="1"/>
            <a:r>
              <a:rPr lang="sr-Latn-RS" dirty="0"/>
              <a:t>Popularne reprezentacione šeme su</a:t>
            </a:r>
            <a:endParaRPr lang="en-US" dirty="0"/>
          </a:p>
          <a:p>
            <a:pPr marL="723900" lvl="1" eaLnBrk="1" hangingPunct="1"/>
            <a:r>
              <a:rPr lang="sr-Latn-RS" dirty="0"/>
              <a:t>pravila</a:t>
            </a:r>
            <a:r>
              <a:rPr lang="en-US" dirty="0"/>
              <a:t>, </a:t>
            </a:r>
            <a:r>
              <a:rPr lang="sr-Latn-RS" dirty="0"/>
              <a:t>sementičke mreže</a:t>
            </a:r>
            <a:r>
              <a:rPr lang="en-US" dirty="0"/>
              <a:t>, </a:t>
            </a:r>
            <a:r>
              <a:rPr lang="sr-Latn-RS" dirty="0"/>
              <a:t>šeme</a:t>
            </a:r>
            <a:r>
              <a:rPr lang="en-US" dirty="0"/>
              <a:t> (</a:t>
            </a:r>
            <a:r>
              <a:rPr lang="sr-Latn-RS" dirty="0"/>
              <a:t>frejmovi</a:t>
            </a:r>
            <a:r>
              <a:rPr lang="en-US" dirty="0"/>
              <a:t>, </a:t>
            </a:r>
            <a:r>
              <a:rPr lang="sr-Latn-RS" dirty="0"/>
              <a:t>skriptovi</a:t>
            </a:r>
            <a:r>
              <a:rPr lang="en-US" dirty="0"/>
              <a:t>), l</a:t>
            </a:r>
            <a:r>
              <a:rPr lang="sr-Latn-RS" dirty="0"/>
              <a:t>ogika</a:t>
            </a:r>
            <a:endParaRPr lang="en-US" dirty="0"/>
          </a:p>
          <a:p>
            <a:pPr eaLnBrk="1" hangingPunct="1"/>
            <a:r>
              <a:rPr lang="sr-Latn-RS" dirty="0"/>
              <a:t>Reprezentacione šeme treba da budu podržane odgovarajućim metodama zaključivanja da bi se omogućilo rasuđivanje</a:t>
            </a:r>
            <a:endParaRPr lang="en-US" dirty="0"/>
          </a:p>
          <a:p>
            <a:pPr eaLnBrk="1" hangingPunct="1"/>
            <a:r>
              <a:rPr lang="sr-Latn-RS" dirty="0"/>
              <a:t>Mora se naći ravnoteža između</a:t>
            </a:r>
            <a:endParaRPr lang="en-US" dirty="0"/>
          </a:p>
          <a:p>
            <a:pPr marL="723900" lvl="1" eaLnBrk="1" hangingPunct="1"/>
            <a:r>
              <a:rPr lang="sr-Latn-RS" dirty="0"/>
              <a:t>izražajnosti</a:t>
            </a:r>
            <a:r>
              <a:rPr lang="en-US" dirty="0"/>
              <a:t>, </a:t>
            </a:r>
            <a:r>
              <a:rPr lang="sr-Latn-RS" dirty="0"/>
              <a:t>računske efikasnosti</a:t>
            </a:r>
            <a:r>
              <a:rPr lang="en-US" dirty="0"/>
              <a:t>, </a:t>
            </a:r>
            <a:r>
              <a:rPr lang="sr-Latn-RS" dirty="0"/>
              <a:t>razumljivosti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24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/>
              <a:t>Nedostaci produkcionih pravila</a:t>
            </a:r>
            <a:endParaRPr lang="en-US" dirty="0"/>
          </a:p>
        </p:txBody>
      </p:sp>
      <p:sp>
        <p:nvSpPr>
          <p:cNvPr id="36869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/>
          <a:lstStyle/>
          <a:p>
            <a:pPr eaLnBrk="1" hangingPunct="1"/>
            <a:r>
              <a:rPr lang="sr-Latn-RS" dirty="0"/>
              <a:t>Jednostavne implementacije su veoma neefikasne</a:t>
            </a:r>
            <a:endParaRPr lang="en-US" dirty="0"/>
          </a:p>
          <a:p>
            <a:pPr eaLnBrk="1" hangingPunct="1"/>
            <a:r>
              <a:rPr lang="sr-Latn-RS" dirty="0"/>
              <a:t>Neki tipovi znanja ne mogu se lako izraziti pravilima</a:t>
            </a:r>
            <a:endParaRPr lang="en-US" dirty="0"/>
          </a:p>
          <a:p>
            <a:pPr eaLnBrk="1" hangingPunct="1"/>
            <a:r>
              <a:rPr lang="sr-Latn-RS" dirty="0"/>
              <a:t>Veliki skupovi pravila su teški za razumevanje i održavanje</a:t>
            </a:r>
          </a:p>
          <a:p>
            <a:pPr lvl="1"/>
            <a:r>
              <a:rPr lang="sr-Latn-RS" dirty="0"/>
              <a:t>Kako ćemo pronaći bug u pravilima?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30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Metode za reprezentaciju znanja </a:t>
            </a:r>
            <a:br>
              <a:rPr lang="sr-Latn-RS" dirty="0"/>
            </a:br>
            <a:r>
              <a:rPr lang="sr-Latn-RS" dirty="0"/>
              <a:t>(ZR metode)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Produkciona pravila</a:t>
            </a:r>
            <a:endParaRPr lang="en-US" dirty="0"/>
          </a:p>
          <a:p>
            <a:r>
              <a:rPr lang="sr-Latn-RS" b="1" dirty="0"/>
              <a:t>Stabla</a:t>
            </a:r>
            <a:r>
              <a:rPr lang="en-US" b="1" dirty="0"/>
              <a:t>, </a:t>
            </a:r>
            <a:r>
              <a:rPr lang="sr-Latn-RS" b="1" dirty="0"/>
              <a:t>grafovi</a:t>
            </a:r>
            <a:r>
              <a:rPr lang="en-US" b="1" dirty="0"/>
              <a:t> (</a:t>
            </a:r>
            <a:r>
              <a:rPr lang="sr-Latn-RS" b="1" dirty="0"/>
              <a:t>n</a:t>
            </a:r>
            <a:r>
              <a:rPr lang="en-US" b="1" dirty="0"/>
              <a:t>.</a:t>
            </a:r>
            <a:r>
              <a:rPr lang="sr-Latn-RS" b="1" dirty="0"/>
              <a:t>pr</a:t>
            </a:r>
            <a:r>
              <a:rPr lang="en-US" b="1" dirty="0"/>
              <a:t>. </a:t>
            </a:r>
            <a:r>
              <a:rPr lang="sr-Latn-RS" b="1" dirty="0"/>
              <a:t>Semantičke mreže</a:t>
            </a:r>
            <a:r>
              <a:rPr lang="en-US" b="1" dirty="0"/>
              <a:t>, </a:t>
            </a:r>
            <a:r>
              <a:rPr lang="sr-Latn-RS" b="1" dirty="0"/>
              <a:t>konceptne mape</a:t>
            </a:r>
            <a:r>
              <a:rPr lang="en-US" b="1" dirty="0"/>
              <a:t>, </a:t>
            </a:r>
            <a:r>
              <a:rPr lang="sr-Latn-RS" b="1" dirty="0"/>
              <a:t>konceptni grafovi</a:t>
            </a:r>
            <a:r>
              <a:rPr lang="en-US" b="1" dirty="0"/>
              <a:t>, </a:t>
            </a:r>
            <a:r>
              <a:rPr lang="sr-Latn-RS" b="1" dirty="0"/>
              <a:t>ontologija</a:t>
            </a:r>
            <a:r>
              <a:rPr lang="en-US" b="1" dirty="0"/>
              <a:t>)</a:t>
            </a:r>
          </a:p>
          <a:p>
            <a:r>
              <a:rPr lang="sr-Latn-RS" dirty="0"/>
              <a:t>Šeme i frejmovi</a:t>
            </a:r>
            <a:endParaRPr lang="en-US" dirty="0"/>
          </a:p>
          <a:p>
            <a:r>
              <a:rPr lang="en-US" dirty="0" err="1"/>
              <a:t>Logi</a:t>
            </a:r>
            <a:r>
              <a:rPr lang="sr-Latn-RS" dirty="0"/>
              <a:t>ka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5029200"/>
            <a:ext cx="381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 </a:t>
            </a:r>
            <a:r>
              <a:rPr lang="sr-Latn-RS" sz="3200" i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Rezonovanje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9293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Strukturirani objekti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Forma pogodna za reprezentaciju strukturiranog znanja</a:t>
            </a:r>
            <a:endParaRPr lang="en-US" dirty="0"/>
          </a:p>
          <a:p>
            <a:pPr lvl="1"/>
            <a:r>
              <a:rPr lang="sr-Latn-RS" dirty="0"/>
              <a:t>Objekti i veze</a:t>
            </a:r>
            <a:endParaRPr lang="en-US" dirty="0"/>
          </a:p>
          <a:p>
            <a:r>
              <a:rPr lang="sr-Latn-RS" dirty="0"/>
              <a:t>Teorija grafova koju koriste</a:t>
            </a:r>
            <a:r>
              <a:rPr lang="en-US" dirty="0"/>
              <a:t>:</a:t>
            </a:r>
          </a:p>
          <a:p>
            <a:pPr lvl="1"/>
            <a:r>
              <a:rPr lang="sr-Latn-RS" dirty="0"/>
              <a:t>V</a:t>
            </a:r>
            <a:r>
              <a:rPr lang="en-US" dirty="0"/>
              <a:t>I</a:t>
            </a:r>
          </a:p>
          <a:p>
            <a:pPr lvl="1"/>
            <a:r>
              <a:rPr lang="sr-Latn-RS" dirty="0"/>
              <a:t>Računarska nauka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84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Graf - podsećanje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8915400" cy="5334000"/>
          </a:xfrm>
        </p:spPr>
        <p:txBody>
          <a:bodyPr>
            <a:normAutofit/>
          </a:bodyPr>
          <a:lstStyle/>
          <a:p>
            <a:r>
              <a:rPr lang="sr-Latn-RS" dirty="0"/>
              <a:t>Graf je apstraktni matematički objekat koji se sastoji od tačaka i linija, koje spajaju po dve tačka. </a:t>
            </a:r>
          </a:p>
          <a:p>
            <a:r>
              <a:rPr lang="sr-Latn-RS" dirty="0"/>
              <a:t>Za formalnu definiciju </a:t>
            </a:r>
            <a:r>
              <a:rPr lang="sr-Latn-RS" dirty="0" err="1"/>
              <a:t>grafa</a:t>
            </a:r>
            <a:r>
              <a:rPr lang="sr-Latn-RS" dirty="0"/>
              <a:t> oslanjamo se na </a:t>
            </a:r>
            <a:r>
              <a:rPr lang="en-US" dirty="0" err="1"/>
              <a:t>pojmove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teorije</a:t>
            </a:r>
            <a:r>
              <a:rPr lang="en-US" dirty="0"/>
              <a:t> </a:t>
            </a:r>
            <a:r>
              <a:rPr lang="en-US" dirty="0" err="1"/>
              <a:t>skupova</a:t>
            </a:r>
            <a:endParaRPr lang="en-US" dirty="0"/>
          </a:p>
          <a:p>
            <a:pPr lvl="1"/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Neka je </a:t>
            </a:r>
            <a:r>
              <a:rPr lang="vi-VN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neprazan skup i </a:t>
            </a:r>
            <a:r>
              <a:rPr lang="el-GR" i="1" dirty="0">
                <a:latin typeface="Calibri" panose="020F0502020204030204" pitchFamily="34" charset="0"/>
                <a:cs typeface="Calibri" panose="020F0502020204030204" pitchFamily="34" charset="0"/>
              </a:rPr>
              <a:t>ρ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binarna relacija u </a:t>
            </a:r>
            <a:r>
              <a:rPr lang="vi-VN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. Uređeni par </a:t>
            </a:r>
            <a:r>
              <a:rPr lang="vi-VN" i="1" dirty="0">
                <a:latin typeface="Calibri" panose="020F0502020204030204" pitchFamily="34" charset="0"/>
                <a:cs typeface="Calibri" panose="020F0502020204030204" pitchFamily="34" charset="0"/>
              </a:rPr>
              <a:t>G = (X, </a:t>
            </a:r>
            <a:r>
              <a:rPr lang="el-GR" i="1" dirty="0">
                <a:latin typeface="Calibri" panose="020F0502020204030204" pitchFamily="34" charset="0"/>
                <a:cs typeface="Calibri" panose="020F0502020204030204" pitchFamily="34" charset="0"/>
              </a:rPr>
              <a:t>ρ)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naziva se graf. 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Elementi skupa </a:t>
            </a:r>
            <a:r>
              <a:rPr lang="vi-VN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su čvorovi grafa, a elementi skupa </a:t>
            </a:r>
            <a:r>
              <a:rPr lang="el-GR" i="1" dirty="0">
                <a:latin typeface="Calibri" panose="020F0502020204030204" pitchFamily="34" charset="0"/>
                <a:cs typeface="Calibri" panose="020F0502020204030204" pitchFamily="34" charset="0"/>
              </a:rPr>
              <a:t>ρ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grane grafa.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328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Graf - podsećanje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 fontScale="85000" lnSpcReduction="10000"/>
          </a:bodyPr>
          <a:lstStyle/>
          <a:p>
            <a:r>
              <a:rPr lang="sr-Latn-RS" dirty="0"/>
              <a:t>Graf u kom je </a:t>
            </a:r>
            <a:r>
              <a:rPr lang="sr-Latn-RS" b="1" i="1" dirty="0"/>
              <a:t>X</a:t>
            </a:r>
            <a:r>
              <a:rPr lang="sr-Latn-RS" b="1" dirty="0"/>
              <a:t> beskonačan skup </a:t>
            </a:r>
            <a:r>
              <a:rPr lang="sr-Latn-RS" dirty="0"/>
              <a:t>se zove </a:t>
            </a:r>
            <a:r>
              <a:rPr lang="sr-Latn-RS" b="1" i="1" dirty="0"/>
              <a:t>beskonačan </a:t>
            </a:r>
            <a:r>
              <a:rPr lang="sr-Latn-RS" b="1" i="1" dirty="0" err="1"/>
              <a:t>graf</a:t>
            </a:r>
            <a:r>
              <a:rPr lang="sr-Latn-RS" dirty="0"/>
              <a:t>.</a:t>
            </a:r>
          </a:p>
          <a:p>
            <a:r>
              <a:rPr lang="sr-Latn-RS" dirty="0"/>
              <a:t>Graf u kom je </a:t>
            </a:r>
            <a:r>
              <a:rPr lang="sr-Latn-RS" b="1" i="1" dirty="0"/>
              <a:t>X</a:t>
            </a:r>
            <a:r>
              <a:rPr lang="sr-Latn-RS" b="1" dirty="0"/>
              <a:t> konačan skup </a:t>
            </a:r>
            <a:r>
              <a:rPr lang="sr-Latn-RS" dirty="0"/>
              <a:t>zove se </a:t>
            </a:r>
            <a:r>
              <a:rPr lang="sr-Latn-RS" b="1" i="1" dirty="0"/>
              <a:t>konačan </a:t>
            </a:r>
            <a:r>
              <a:rPr lang="sr-Latn-RS" b="1" i="1" dirty="0" err="1"/>
              <a:t>graf</a:t>
            </a:r>
            <a:r>
              <a:rPr lang="sr-Latn-RS" i="1" dirty="0"/>
              <a:t>.</a:t>
            </a:r>
          </a:p>
          <a:p>
            <a:pPr lvl="1"/>
            <a:r>
              <a:rPr lang="sr-Latn-RS" dirty="0"/>
              <a:t>u predstavljanju znanja se uglavnom koriste konačni grafovi</a:t>
            </a:r>
          </a:p>
          <a:p>
            <a:r>
              <a:rPr lang="sr-Latn-RS" dirty="0"/>
              <a:t>Graf u kome je </a:t>
            </a:r>
            <a:r>
              <a:rPr lang="sr-Latn-RS" b="1" dirty="0"/>
              <a:t>relacija p</a:t>
            </a:r>
            <a:r>
              <a:rPr lang="sr-Latn-RS" dirty="0"/>
              <a:t> </a:t>
            </a:r>
            <a:r>
              <a:rPr lang="sr-Latn-RS" b="1" dirty="0"/>
              <a:t>orijentisana</a:t>
            </a:r>
            <a:r>
              <a:rPr lang="sr-Latn-RS" dirty="0"/>
              <a:t> zove se </a:t>
            </a:r>
            <a:r>
              <a:rPr lang="sr-Latn-RS" b="1" dirty="0"/>
              <a:t>usmeren</a:t>
            </a:r>
            <a:r>
              <a:rPr lang="sr-Latn-RS" dirty="0"/>
              <a:t> </a:t>
            </a:r>
            <a:r>
              <a:rPr lang="sr-Latn-RS" i="1" dirty="0"/>
              <a:t>(</a:t>
            </a:r>
            <a:r>
              <a:rPr lang="sr-Latn-RS" i="1" dirty="0" err="1"/>
              <a:t>antisimetričan</a:t>
            </a:r>
            <a:r>
              <a:rPr lang="sr-Latn-RS" i="1" dirty="0"/>
              <a:t>, orijentisan) </a:t>
            </a:r>
            <a:r>
              <a:rPr lang="sr-Latn-RS" b="1" i="1" dirty="0" err="1"/>
              <a:t>graf</a:t>
            </a:r>
            <a:r>
              <a:rPr lang="sr-Latn-RS" i="1" dirty="0"/>
              <a:t>.</a:t>
            </a:r>
          </a:p>
          <a:p>
            <a:pPr lvl="1"/>
            <a:r>
              <a:rPr lang="sr-Latn-RS" i="1" dirty="0"/>
              <a:t>strelicama na crtežu se označava smer</a:t>
            </a:r>
          </a:p>
          <a:p>
            <a:pPr lvl="1"/>
            <a:r>
              <a:rPr lang="sr-Latn-RS" dirty="0"/>
              <a:t>u predstavljanju znanja se uglavnom koriste usmereni </a:t>
            </a:r>
            <a:r>
              <a:rPr lang="sr-Latn-RS" dirty="0" err="1"/>
              <a:t>grafovi</a:t>
            </a:r>
            <a:r>
              <a:rPr lang="sr-Latn-RS" dirty="0"/>
              <a:t>. </a:t>
            </a:r>
          </a:p>
          <a:p>
            <a:r>
              <a:rPr lang="sr-Latn-RS" dirty="0"/>
              <a:t>Graf u kome je </a:t>
            </a:r>
            <a:r>
              <a:rPr lang="sr-Latn-RS" b="1" dirty="0"/>
              <a:t>relacija </a:t>
            </a:r>
            <a:r>
              <a:rPr lang="el-GR" b="1" i="1" dirty="0"/>
              <a:t>ρ</a:t>
            </a:r>
            <a:r>
              <a:rPr lang="sr-Latn-RS" b="1" i="1" dirty="0"/>
              <a:t> </a:t>
            </a:r>
            <a:r>
              <a:rPr lang="sr-Latn-RS" b="1" dirty="0"/>
              <a:t>simetrična </a:t>
            </a:r>
            <a:r>
              <a:rPr lang="sr-Latn-RS" dirty="0"/>
              <a:t>zove se </a:t>
            </a:r>
            <a:r>
              <a:rPr lang="sr-Latn-RS" b="1" i="1" dirty="0"/>
              <a:t>neusmeren</a:t>
            </a:r>
            <a:r>
              <a:rPr lang="sr-Latn-RS" i="1" dirty="0"/>
              <a:t> (simetričan, </a:t>
            </a:r>
            <a:r>
              <a:rPr lang="sr-Latn-RS" i="1" dirty="0" err="1"/>
              <a:t>neorjentisan</a:t>
            </a:r>
            <a:r>
              <a:rPr lang="sr-Latn-RS" i="1" dirty="0"/>
              <a:t>) </a:t>
            </a:r>
            <a:r>
              <a:rPr lang="sr-Latn-RS" b="1" i="1" dirty="0" err="1"/>
              <a:t>graf</a:t>
            </a:r>
            <a:r>
              <a:rPr lang="sr-Latn-RS" i="1" dirty="0"/>
              <a:t>.</a:t>
            </a:r>
          </a:p>
          <a:p>
            <a:pPr lvl="1"/>
            <a:r>
              <a:rPr lang="sr-Latn-RS" dirty="0"/>
              <a:t>najčešće je moguće eksplicitno navesti da je relacija simetrična</a:t>
            </a:r>
          </a:p>
          <a:p>
            <a:pPr lvl="1"/>
            <a:r>
              <a:rPr lang="sr-Latn-RS" dirty="0"/>
              <a:t>nema strelica na crtežu</a:t>
            </a:r>
          </a:p>
        </p:txBody>
      </p:sp>
    </p:spTree>
    <p:extLst>
      <p:ext uri="{BB962C8B-B14F-4D97-AF65-F5344CB8AC3E}">
        <p14:creationId xmlns:p14="http://schemas.microsoft.com/office/powerpoint/2010/main" val="169850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Metode za reprezentaciju znanja </a:t>
            </a:r>
            <a:br>
              <a:rPr lang="sr-Latn-RS" dirty="0"/>
            </a:br>
            <a:r>
              <a:rPr lang="sr-Latn-RS" dirty="0"/>
              <a:t>(ZR metode)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b="1" dirty="0"/>
              <a:t>Produkciona pravila</a:t>
            </a:r>
            <a:endParaRPr lang="en-US" b="1" dirty="0"/>
          </a:p>
          <a:p>
            <a:r>
              <a:rPr lang="sr-Latn-RS" dirty="0"/>
              <a:t>Stabla</a:t>
            </a:r>
            <a:r>
              <a:rPr lang="en-US" dirty="0"/>
              <a:t>, </a:t>
            </a:r>
            <a:r>
              <a:rPr lang="sr-Latn-RS" dirty="0"/>
              <a:t>grafovi</a:t>
            </a:r>
            <a:r>
              <a:rPr lang="en-US" dirty="0"/>
              <a:t> (</a:t>
            </a:r>
            <a:r>
              <a:rPr lang="sr-Latn-RS" dirty="0"/>
              <a:t>n</a:t>
            </a:r>
            <a:r>
              <a:rPr lang="en-US" dirty="0"/>
              <a:t>.</a:t>
            </a:r>
            <a:r>
              <a:rPr lang="sr-Latn-RS" dirty="0"/>
              <a:t>pr</a:t>
            </a:r>
            <a:r>
              <a:rPr lang="en-US" dirty="0"/>
              <a:t>. </a:t>
            </a:r>
            <a:r>
              <a:rPr lang="sr-Latn-RS" dirty="0"/>
              <a:t>Semantičke mreže</a:t>
            </a:r>
            <a:r>
              <a:rPr lang="en-US" dirty="0"/>
              <a:t>, </a:t>
            </a:r>
            <a:r>
              <a:rPr lang="sr-Latn-RS" dirty="0"/>
              <a:t>konceptne mape</a:t>
            </a:r>
            <a:r>
              <a:rPr lang="en-US" dirty="0"/>
              <a:t>, </a:t>
            </a:r>
            <a:r>
              <a:rPr lang="sr-Latn-RS" dirty="0"/>
              <a:t>konceptni grafovi</a:t>
            </a:r>
            <a:r>
              <a:rPr lang="en-US" dirty="0"/>
              <a:t>, </a:t>
            </a:r>
            <a:r>
              <a:rPr lang="sr-Latn-RS" dirty="0"/>
              <a:t>ontologija</a:t>
            </a:r>
            <a:r>
              <a:rPr lang="en-US" dirty="0"/>
              <a:t>)</a:t>
            </a:r>
          </a:p>
          <a:p>
            <a:r>
              <a:rPr lang="sr-Latn-RS" dirty="0"/>
              <a:t>Šeme i frejmovi</a:t>
            </a:r>
            <a:endParaRPr lang="en-US" dirty="0"/>
          </a:p>
          <a:p>
            <a:r>
              <a:rPr lang="en-US" dirty="0" err="1"/>
              <a:t>Logi</a:t>
            </a:r>
            <a:r>
              <a:rPr lang="sr-Latn-RS" dirty="0"/>
              <a:t>ka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5029200"/>
            <a:ext cx="381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 </a:t>
            </a:r>
            <a:r>
              <a:rPr lang="sr-Latn-RS" sz="3200" i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Rezonovanje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4113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Graf - podsećanje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r>
              <a:rPr lang="sr-Latn-RS" dirty="0"/>
              <a:t>Tipično, elementi skupa </a:t>
            </a:r>
            <a:r>
              <a:rPr lang="sr-Latn-RS" i="1" dirty="0"/>
              <a:t>X</a:t>
            </a:r>
            <a:r>
              <a:rPr lang="sr-Latn-RS" dirty="0"/>
              <a:t> su međusobno različiti, pa nije potrebno naglašavati da su čvorovi označeni</a:t>
            </a:r>
          </a:p>
          <a:p>
            <a:r>
              <a:rPr lang="sr-Latn-RS" dirty="0"/>
              <a:t>Ako su u grafu oznečene i grane, a ne samo čvorovi, onda je u pitanju </a:t>
            </a:r>
            <a:r>
              <a:rPr lang="sr-Latn-RS" b="1" i="1" dirty="0"/>
              <a:t>označen</a:t>
            </a:r>
            <a:r>
              <a:rPr lang="sr-Latn-RS" b="1" dirty="0"/>
              <a:t> </a:t>
            </a:r>
            <a:r>
              <a:rPr lang="sr-Latn-RS" b="1" i="1" dirty="0"/>
              <a:t>graf</a:t>
            </a:r>
            <a:r>
              <a:rPr lang="sr-Latn-RS" b="1" dirty="0"/>
              <a:t> </a:t>
            </a:r>
            <a:r>
              <a:rPr lang="sr-Latn-RS" dirty="0"/>
              <a:t>(labeled)</a:t>
            </a:r>
          </a:p>
          <a:p>
            <a:pPr lvl="1"/>
            <a:r>
              <a:rPr lang="sr-Latn-RS" dirty="0"/>
              <a:t>U predstavljanju znanja uglavnom se koriste označeni grafovi</a:t>
            </a:r>
          </a:p>
          <a:p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9467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Grafovi</a:t>
            </a:r>
            <a:r>
              <a:rPr lang="en-US" dirty="0"/>
              <a:t>, </a:t>
            </a:r>
            <a:r>
              <a:rPr lang="sr-Latn-RS" dirty="0"/>
              <a:t>stabla</a:t>
            </a:r>
            <a:r>
              <a:rPr lang="en-US" dirty="0"/>
              <a:t> </a:t>
            </a:r>
            <a:r>
              <a:rPr lang="sr-Latn-RS" dirty="0"/>
              <a:t>i</a:t>
            </a:r>
            <a:r>
              <a:rPr lang="en-US" dirty="0"/>
              <a:t> </a:t>
            </a:r>
            <a:r>
              <a:rPr lang="sr-Latn-RS" dirty="0"/>
              <a:t>mreže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Semantička mreža</a:t>
            </a:r>
            <a:endParaRPr lang="en-US" dirty="0"/>
          </a:p>
          <a:p>
            <a:r>
              <a:rPr lang="sr-Latn-RS" dirty="0"/>
              <a:t>Konceptna mapa</a:t>
            </a:r>
            <a:endParaRPr lang="en-US" dirty="0"/>
          </a:p>
          <a:p>
            <a:pPr lvl="1"/>
            <a:r>
              <a:rPr lang="sr-Latn-RS" dirty="0"/>
              <a:t>nema nasleđivanja</a:t>
            </a:r>
            <a:endParaRPr lang="en-US" dirty="0"/>
          </a:p>
          <a:p>
            <a:r>
              <a:rPr lang="sr-Latn-RS" dirty="0"/>
              <a:t>Ontologije</a:t>
            </a:r>
          </a:p>
          <a:p>
            <a:pPr lvl="1"/>
            <a:r>
              <a:rPr lang="sr-Latn-RS" dirty="0"/>
              <a:t>Deskriptivna logika</a:t>
            </a:r>
          </a:p>
        </p:txBody>
      </p:sp>
    </p:spTree>
    <p:extLst>
      <p:ext uri="{BB962C8B-B14F-4D97-AF65-F5344CB8AC3E}">
        <p14:creationId xmlns:p14="http://schemas.microsoft.com/office/powerpoint/2010/main" val="3602512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Grafovi</a:t>
            </a:r>
            <a:r>
              <a:rPr lang="en-US" dirty="0"/>
              <a:t>, </a:t>
            </a:r>
            <a:r>
              <a:rPr lang="sr-Latn-RS" dirty="0"/>
              <a:t>stabla</a:t>
            </a:r>
            <a:r>
              <a:rPr lang="en-US" dirty="0"/>
              <a:t> </a:t>
            </a:r>
            <a:r>
              <a:rPr lang="sr-Latn-RS" dirty="0"/>
              <a:t>i</a:t>
            </a:r>
            <a:r>
              <a:rPr lang="en-US" dirty="0"/>
              <a:t> </a:t>
            </a:r>
            <a:r>
              <a:rPr lang="sr-Latn-RS" dirty="0"/>
              <a:t>mreže</a:t>
            </a:r>
            <a:br>
              <a:rPr lang="en-US" dirty="0"/>
            </a:br>
            <a:r>
              <a:rPr lang="en-US" dirty="0"/>
              <a:t>(1)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5" y="1676400"/>
            <a:ext cx="8653226" cy="425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189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Grafovi</a:t>
            </a:r>
            <a:r>
              <a:rPr lang="en-US" dirty="0"/>
              <a:t>, </a:t>
            </a:r>
            <a:r>
              <a:rPr lang="sr-Latn-RS" dirty="0"/>
              <a:t>stabla</a:t>
            </a:r>
            <a:r>
              <a:rPr lang="en-US" dirty="0"/>
              <a:t> </a:t>
            </a:r>
            <a:r>
              <a:rPr lang="sr-Latn-RS" dirty="0"/>
              <a:t>i</a:t>
            </a:r>
            <a:r>
              <a:rPr lang="en-US" dirty="0"/>
              <a:t> </a:t>
            </a:r>
            <a:r>
              <a:rPr lang="sr-Latn-RS" dirty="0"/>
              <a:t>mreže</a:t>
            </a:r>
            <a:br>
              <a:rPr lang="en-US" dirty="0"/>
            </a:br>
            <a:r>
              <a:rPr lang="en-US" dirty="0"/>
              <a:t>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Relacije</a:t>
            </a:r>
            <a:endParaRPr lang="en-US" dirty="0"/>
          </a:p>
          <a:p>
            <a:pPr lvl="1"/>
            <a:r>
              <a:rPr lang="sr-Latn-RS" dirty="0"/>
              <a:t>prostorne</a:t>
            </a:r>
            <a:r>
              <a:rPr lang="en-US" dirty="0"/>
              <a:t>, </a:t>
            </a:r>
            <a:r>
              <a:rPr lang="sr-Latn-RS" dirty="0"/>
              <a:t>vremenske</a:t>
            </a:r>
            <a:r>
              <a:rPr lang="en-US" dirty="0"/>
              <a:t>, </a:t>
            </a:r>
            <a:r>
              <a:rPr lang="sr-Latn-RS" dirty="0"/>
              <a:t>kauzalne</a:t>
            </a:r>
            <a:endParaRPr lang="en-US" dirty="0"/>
          </a:p>
          <a:p>
            <a:r>
              <a:rPr lang="sr-Latn-RS" dirty="0"/>
              <a:t>Stabla</a:t>
            </a:r>
            <a:endParaRPr lang="en-US" dirty="0"/>
          </a:p>
          <a:p>
            <a:pPr lvl="1"/>
            <a:r>
              <a:rPr lang="sr-Latn-RS" dirty="0"/>
              <a:t>hijerarhija</a:t>
            </a:r>
            <a:r>
              <a:rPr lang="en-US" dirty="0"/>
              <a:t>, </a:t>
            </a:r>
            <a:r>
              <a:rPr lang="sr-Latn-RS" dirty="0"/>
              <a:t>klasifikacija</a:t>
            </a:r>
            <a:endParaRPr lang="en-US" dirty="0"/>
          </a:p>
          <a:p>
            <a:r>
              <a:rPr lang="sr-Latn-RS" dirty="0"/>
              <a:t>Semantička mreža</a:t>
            </a:r>
            <a:endParaRPr lang="en-US" dirty="0"/>
          </a:p>
          <a:p>
            <a:pPr lvl="1"/>
            <a:r>
              <a:rPr lang="sr-Latn-RS" dirty="0"/>
              <a:t>koncepti i relacije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47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Kauzalna mreža na jednostavnom grafu</a:t>
            </a:r>
            <a:endParaRPr lang="en-US" dirty="0"/>
          </a:p>
        </p:txBody>
      </p:sp>
      <p:pic>
        <p:nvPicPr>
          <p:cNvPr id="1026" name="Picture 2" descr="Image result for Causal ne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8308047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758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28800"/>
            <a:ext cx="888062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Kauzalna mreža na jednostavnom grafu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17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8915400" cy="383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Hijerarhijska klasifikacija na stablu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105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" y="2362201"/>
            <a:ext cx="7105930" cy="4485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sr-Latn-RS" dirty="0"/>
              <a:t>Semantička mreža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Quillian</a:t>
            </a:r>
            <a:r>
              <a:rPr lang="en-US" dirty="0"/>
              <a:t>, 1968)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6E29-43E4-429A-A83F-6BD6A96FECB0}"/>
              </a:ext>
            </a:extLst>
          </p:cNvPr>
          <p:cNvSpPr txBox="1"/>
          <p:nvPr/>
        </p:nvSpPr>
        <p:spPr>
          <a:xfrm>
            <a:off x="81280" y="1397675"/>
            <a:ext cx="88341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2400" dirty="0"/>
              <a:t>Koristi se za prikaz</a:t>
            </a:r>
            <a:r>
              <a:rPr lang="sr-Latn-RS" sz="2400" baseline="0" dirty="0"/>
              <a:t> koncepta i relacija između koncepata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2400" dirty="0"/>
              <a:t>Semantička mreža predstavlja </a:t>
            </a:r>
            <a:r>
              <a:rPr lang="sr-Latn-RS" sz="2400" b="1" dirty="0"/>
              <a:t>označen usmeren </a:t>
            </a:r>
            <a:r>
              <a:rPr lang="sr-Latn-RS" sz="2400" b="1" dirty="0" err="1"/>
              <a:t>graf</a:t>
            </a:r>
            <a:endParaRPr lang="sr-Latn-RS" sz="2400" dirty="0"/>
          </a:p>
          <a:p>
            <a:endParaRPr lang="sr-Latn-RS" sz="2400" dirty="0"/>
          </a:p>
          <a:p>
            <a:r>
              <a:rPr lang="en-US" sz="2400" dirty="0"/>
              <a:t>P</a:t>
            </a:r>
            <a:r>
              <a:rPr lang="sr-Latn-RS" sz="2400" dirty="0" err="1"/>
              <a:t>redstavlja</a:t>
            </a:r>
            <a:r>
              <a:rPr lang="sr-Latn-RS" sz="2400" baseline="0" dirty="0"/>
              <a:t> </a:t>
            </a:r>
            <a:r>
              <a:rPr lang="sr-Latn-RS" sz="2400" dirty="0"/>
              <a:t>grafičku reprezentaciju </a:t>
            </a:r>
            <a:r>
              <a:rPr lang="sr-Latn-RS" sz="2400" b="1" dirty="0"/>
              <a:t>iskaznih (</a:t>
            </a:r>
            <a:r>
              <a:rPr lang="sr-Latn-RS" sz="2400" b="1" dirty="0" err="1"/>
              <a:t>propozicionih</a:t>
            </a:r>
            <a:r>
              <a:rPr lang="sr-Latn-RS" sz="2400" b="1" dirty="0"/>
              <a:t>) informacija</a:t>
            </a:r>
            <a:endParaRPr lang="sr-Latn-RS" sz="2400" dirty="0"/>
          </a:p>
        </p:txBody>
      </p:sp>
    </p:spTree>
    <p:extLst>
      <p:ext uri="{BB962C8B-B14F-4D97-AF65-F5344CB8AC3E}">
        <p14:creationId xmlns:p14="http://schemas.microsoft.com/office/powerpoint/2010/main" val="1806869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1000"/>
            <a:ext cx="9067800" cy="640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sr-Latn-RS" dirty="0"/>
              <a:t>Semantička mreža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Quillian</a:t>
            </a:r>
            <a:r>
              <a:rPr lang="en-US" dirty="0"/>
              <a:t>, 1968)</a:t>
            </a:r>
          </a:p>
        </p:txBody>
      </p:sp>
    </p:spTree>
    <p:extLst>
      <p:ext uri="{BB962C8B-B14F-4D97-AF65-F5344CB8AC3E}">
        <p14:creationId xmlns:p14="http://schemas.microsoft.com/office/powerpoint/2010/main" val="3365958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"/>
            <a:ext cx="8229600" cy="1143000"/>
          </a:xfrm>
        </p:spPr>
        <p:txBody>
          <a:bodyPr>
            <a:normAutofit/>
          </a:bodyPr>
          <a:lstStyle/>
          <a:p>
            <a:r>
              <a:rPr lang="sr-Latn-RS" dirty="0"/>
              <a:t>Semantička mreža</a:t>
            </a:r>
            <a:endParaRPr lang="en-US" dirty="0"/>
          </a:p>
        </p:txBody>
      </p:sp>
      <p:pic>
        <p:nvPicPr>
          <p:cNvPr id="2050" name="Picture 2" descr="https://upload.wikimedia.org/wikipedia/commons/thumb/6/67/Semantic_Net.svg/320px-Semantic_Ne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7696200" cy="478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80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AF179523-436B-41EB-BA6D-A363D7BD510F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5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Produkciona pravila</a:t>
            </a:r>
            <a:endParaRPr lang="en-US" dirty="0"/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5105400"/>
          </a:xfrm>
        </p:spPr>
        <p:txBody>
          <a:bodyPr>
            <a:normAutofit/>
          </a:bodyPr>
          <a:lstStyle/>
          <a:p>
            <a:pPr eaLnBrk="1" hangingPunct="1"/>
            <a:r>
              <a:rPr lang="sr-Latn-RS" dirty="0"/>
              <a:t>Najčešće se koriste za predstavljanje znanja u ES</a:t>
            </a:r>
            <a:endParaRPr lang="en-US" dirty="0"/>
          </a:p>
          <a:p>
            <a:pPr eaLnBrk="1" hangingPunct="1"/>
            <a:r>
              <a:rPr lang="sr-Latn-RS" dirty="0"/>
              <a:t>Formalna varijac</a:t>
            </a:r>
            <a:r>
              <a:rPr lang="en-US" dirty="0"/>
              <a:t>i</a:t>
            </a:r>
            <a:r>
              <a:rPr lang="sr-Latn-RS" dirty="0"/>
              <a:t>ja produkcionih pravila je</a:t>
            </a:r>
            <a:r>
              <a:rPr lang="en-US" dirty="0"/>
              <a:t> Backus-Naur form</a:t>
            </a:r>
            <a:r>
              <a:rPr lang="sr-Latn-RS" dirty="0"/>
              <a:t>a</a:t>
            </a:r>
            <a:r>
              <a:rPr lang="en-US" dirty="0"/>
              <a:t> (BNF)</a:t>
            </a:r>
          </a:p>
          <a:p>
            <a:pPr marL="685800" lvl="1" eaLnBrk="1" hangingPunct="1"/>
            <a:r>
              <a:rPr lang="sr-Latn-RS" dirty="0"/>
              <a:t>Metajezik za definisanje sintakse jezika</a:t>
            </a:r>
            <a:endParaRPr lang="en-US" dirty="0"/>
          </a:p>
          <a:p>
            <a:pPr marL="685800" lvl="1" eaLnBrk="1" hangingPunct="1"/>
            <a:r>
              <a:rPr lang="sr-Latn-RS" dirty="0"/>
              <a:t>Gramatika jezika je </a:t>
            </a:r>
            <a:r>
              <a:rPr lang="sr-Latn-RS" b="1" dirty="0"/>
              <a:t>kompletan, nedvosmislen skup produkcionih p</a:t>
            </a:r>
            <a:r>
              <a:rPr lang="en-US" b="1" dirty="0"/>
              <a:t>r</a:t>
            </a:r>
            <a:r>
              <a:rPr lang="sr-Latn-RS" b="1" dirty="0"/>
              <a:t>avila za određeni jezik</a:t>
            </a:r>
            <a:endParaRPr lang="en-US" b="1" dirty="0"/>
          </a:p>
          <a:p>
            <a:pPr marL="685800" lvl="1" eaLnBrk="1" hangingPunct="1"/>
            <a:r>
              <a:rPr lang="sr-Latn-RS" dirty="0"/>
              <a:t>Stablo parsiranja je grafička reprezentacija rečenice u tom jeziku</a:t>
            </a:r>
            <a:endParaRPr lang="en-US" dirty="0"/>
          </a:p>
          <a:p>
            <a:pPr marL="685800" lvl="1" eaLnBrk="1" hangingPunct="1"/>
            <a:r>
              <a:rPr lang="sr-Latn-RS" dirty="0"/>
              <a:t>Daju samo </a:t>
            </a:r>
            <a:r>
              <a:rPr lang="sr-Latn-RS" b="1" dirty="0"/>
              <a:t>sintaksni opis jezika</a:t>
            </a:r>
            <a:endParaRPr lang="en-US" b="1" dirty="0"/>
          </a:p>
          <a:p>
            <a:pPr marL="968375" lvl="2" eaLnBrk="1" hangingPunct="1"/>
            <a:r>
              <a:rPr lang="sr-Latn-RS" dirty="0"/>
              <a:t>Ne moraju sve rečenice da budu smislene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074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sr-Latn-RS" dirty="0"/>
              <a:t>Hijerarhijska semantička mreža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43000"/>
            <a:ext cx="906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729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Semantičke mreže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" y="1371600"/>
            <a:ext cx="9067800" cy="5486400"/>
          </a:xfrm>
        </p:spPr>
        <p:txBody>
          <a:bodyPr>
            <a:normAutofit fontScale="77500" lnSpcReduction="20000"/>
          </a:bodyPr>
          <a:lstStyle/>
          <a:p>
            <a:r>
              <a:rPr lang="sr-Latn-RS" b="1" dirty="0"/>
              <a:t>Grafička reprezentacija iskaznih (</a:t>
            </a:r>
            <a:r>
              <a:rPr lang="sr-Latn-RS" b="1" dirty="0" err="1"/>
              <a:t>propozicionih</a:t>
            </a:r>
            <a:r>
              <a:rPr lang="sr-Latn-RS" b="1" dirty="0"/>
              <a:t>) informacija</a:t>
            </a:r>
          </a:p>
          <a:p>
            <a:r>
              <a:rPr lang="sr-Latn-RS" dirty="0"/>
              <a:t>Razvio ih je </a:t>
            </a:r>
            <a:r>
              <a:rPr lang="en-US" dirty="0"/>
              <a:t>M. R. </a:t>
            </a:r>
            <a:r>
              <a:rPr lang="en-US" dirty="0" err="1"/>
              <a:t>Quillian</a:t>
            </a:r>
            <a:r>
              <a:rPr lang="en-US" dirty="0"/>
              <a:t> – </a:t>
            </a:r>
            <a:r>
              <a:rPr lang="sr-Latn-RS" dirty="0"/>
              <a:t>model </a:t>
            </a:r>
            <a:r>
              <a:rPr lang="sr-Latn-RS" b="1" dirty="0"/>
              <a:t>ljudske memorije</a:t>
            </a:r>
            <a:r>
              <a:rPr lang="sr-Latn-RS" dirty="0"/>
              <a:t> koji se sastoji od </a:t>
            </a:r>
            <a:r>
              <a:rPr lang="en-US" b="1" i="1" dirty="0" err="1"/>
              <a:t>entite</a:t>
            </a:r>
            <a:r>
              <a:rPr lang="sr-Latn-RS" b="1" i="1" dirty="0"/>
              <a:t>ta</a:t>
            </a:r>
            <a:r>
              <a:rPr lang="en-US" i="1" dirty="0"/>
              <a:t> </a:t>
            </a:r>
            <a:r>
              <a:rPr lang="sr-Latn-RS" dirty="0"/>
              <a:t>i</a:t>
            </a:r>
            <a:r>
              <a:rPr lang="en-US" dirty="0"/>
              <a:t> </a:t>
            </a:r>
            <a:r>
              <a:rPr lang="en-US" b="1" i="1" dirty="0" err="1"/>
              <a:t>rela</a:t>
            </a:r>
            <a:r>
              <a:rPr lang="sr-Latn-RS" b="1" i="1" dirty="0" err="1"/>
              <a:t>cija</a:t>
            </a:r>
            <a:r>
              <a:rPr lang="en-US" b="1" i="1" dirty="0"/>
              <a:t> </a:t>
            </a:r>
            <a:r>
              <a:rPr lang="sr-Latn-RS" dirty="0"/>
              <a:t>među tim entitetima</a:t>
            </a:r>
            <a:r>
              <a:rPr lang="en-US" dirty="0"/>
              <a:t>.</a:t>
            </a:r>
            <a:endParaRPr lang="sr-Latn-RS" dirty="0"/>
          </a:p>
          <a:p>
            <a:r>
              <a:rPr lang="sr-Latn-RS" dirty="0"/>
              <a:t>Semantička mreža je jednostavna reprezentaciona šema koja za predstavljanje znanja koristi </a:t>
            </a:r>
            <a:r>
              <a:rPr lang="sr-Latn-RS" b="1" dirty="0"/>
              <a:t>graf označenih čvorova</a:t>
            </a:r>
            <a:r>
              <a:rPr lang="sr-Latn-RS" dirty="0"/>
              <a:t> i </a:t>
            </a:r>
            <a:r>
              <a:rPr lang="sr-Latn-RS" b="1" dirty="0"/>
              <a:t>označenih usmerenih lukova</a:t>
            </a:r>
            <a:r>
              <a:rPr lang="en-US" dirty="0"/>
              <a:t>.</a:t>
            </a:r>
          </a:p>
          <a:p>
            <a:pPr lvl="1"/>
            <a:r>
              <a:rPr lang="sr-Latn-RS" dirty="0"/>
              <a:t>Obično se koristi za predstavljanje </a:t>
            </a:r>
            <a:r>
              <a:rPr lang="sr-Latn-RS" b="1" dirty="0"/>
              <a:t>statičkih</a:t>
            </a:r>
            <a:r>
              <a:rPr lang="sr-Latn-RS" dirty="0"/>
              <a:t>, </a:t>
            </a:r>
            <a:r>
              <a:rPr lang="sr-Latn-RS" b="1" dirty="0"/>
              <a:t>taksonomskih rečnika koncepata</a:t>
            </a:r>
            <a:endParaRPr lang="en-GB" b="1" dirty="0"/>
          </a:p>
          <a:p>
            <a:pPr lvl="1"/>
            <a:r>
              <a:rPr lang="sr-Latn-RS" dirty="0"/>
              <a:t>Ili drugih znanja koja se sastoje od </a:t>
            </a:r>
            <a:r>
              <a:rPr lang="sr-Latn-RS" b="1" dirty="0"/>
              <a:t>koncepata</a:t>
            </a:r>
            <a:r>
              <a:rPr lang="sr-Latn-RS" dirty="0"/>
              <a:t> i </a:t>
            </a:r>
            <a:r>
              <a:rPr lang="sr-Latn-RS" b="1" dirty="0"/>
              <a:t>relacija među konceptima</a:t>
            </a:r>
            <a:endParaRPr lang="en-US" b="1" dirty="0"/>
          </a:p>
          <a:p>
            <a:r>
              <a:rPr lang="sr-Latn-RS" dirty="0"/>
              <a:t>Bile su vrlo popularne </a:t>
            </a:r>
            <a:r>
              <a:rPr lang="en-US" dirty="0"/>
              <a:t>’60</a:t>
            </a:r>
            <a:r>
              <a:rPr lang="sr-Latn-RS" dirty="0"/>
              <a:t>tih i </a:t>
            </a:r>
            <a:r>
              <a:rPr lang="en-US" dirty="0"/>
              <a:t>’70</a:t>
            </a:r>
            <a:r>
              <a:rPr lang="sr-Latn-RS" dirty="0"/>
              <a:t>tih godina prošlog veka, danas se manje koriste</a:t>
            </a:r>
            <a:r>
              <a:rPr lang="en-US" dirty="0"/>
              <a:t>.</a:t>
            </a:r>
            <a:endParaRPr lang="sr-Latn-RS" dirty="0"/>
          </a:p>
          <a:p>
            <a:pPr lvl="1"/>
            <a:r>
              <a:rPr lang="sr-Latn-RS" dirty="0"/>
              <a:t>Ali se na njima baziraju brojne savremene tehnike reprezentacije znanja</a:t>
            </a:r>
            <a:endParaRPr lang="en-US" dirty="0"/>
          </a:p>
          <a:p>
            <a:pPr lvl="1"/>
            <a:r>
              <a:rPr lang="sr-Latn-RS" dirty="0"/>
              <a:t>Često jeftinije od drugih formalizama reprezentacije znanja</a:t>
            </a:r>
            <a:endParaRPr lang="en-US" dirty="0"/>
          </a:p>
          <a:p>
            <a:r>
              <a:rPr lang="en-US" b="1" dirty="0" err="1"/>
              <a:t>Gra</a:t>
            </a:r>
            <a:r>
              <a:rPr lang="sr-Latn-RS" b="1" dirty="0"/>
              <a:t>fički prikaz</a:t>
            </a:r>
            <a:r>
              <a:rPr lang="en-US" b="1" dirty="0"/>
              <a:t> </a:t>
            </a:r>
            <a:r>
              <a:rPr lang="sr-Latn-RS" dirty="0"/>
              <a:t>pridružen semantičkoj mreži je važan razlog njihove popularnosti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0590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Semantičke mreže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447800"/>
            <a:ext cx="9067800" cy="5410200"/>
          </a:xfrm>
        </p:spPr>
        <p:txBody>
          <a:bodyPr>
            <a:normAutofit/>
          </a:bodyPr>
          <a:lstStyle/>
          <a:p>
            <a:r>
              <a:rPr lang="sr-Latn-RS" dirty="0"/>
              <a:t>Semantičke mreže se obično koriste u sprezi sa </a:t>
            </a:r>
            <a:r>
              <a:rPr lang="sr-Latn-RS" b="1" dirty="0"/>
              <a:t>skupom pristupnih procedura koje obavljaju </a:t>
            </a:r>
            <a:r>
              <a:rPr lang="en-US" b="1" dirty="0"/>
              <a:t>“</a:t>
            </a:r>
            <a:r>
              <a:rPr lang="sr-Latn-RS" b="1" dirty="0"/>
              <a:t>rezonovanje</a:t>
            </a:r>
            <a:r>
              <a:rPr lang="en-US" b="1" dirty="0"/>
              <a:t>”</a:t>
            </a:r>
          </a:p>
          <a:p>
            <a:pPr lvl="1"/>
            <a:r>
              <a:rPr lang="sr-Latn-RS" dirty="0"/>
              <a:t>n</a:t>
            </a:r>
            <a:r>
              <a:rPr lang="en-US" dirty="0"/>
              <a:t>.</a:t>
            </a:r>
            <a:r>
              <a:rPr lang="sr-Latn-RS" dirty="0"/>
              <a:t>pr</a:t>
            </a:r>
            <a:r>
              <a:rPr lang="en-US" dirty="0"/>
              <a:t>., </a:t>
            </a:r>
            <a:r>
              <a:rPr lang="sr-Latn-RS" dirty="0"/>
              <a:t>nasleđivanje vrednosti i relacija</a:t>
            </a:r>
          </a:p>
          <a:p>
            <a:r>
              <a:rPr lang="sr-Latn-RS" dirty="0"/>
              <a:t>Imale su veliki uticaj na razvoj </a:t>
            </a:r>
            <a:r>
              <a:rPr lang="sr-Latn-RS" b="1" dirty="0"/>
              <a:t>ontologija</a:t>
            </a:r>
            <a:r>
              <a:rPr lang="sr-Latn-RS" dirty="0"/>
              <a:t>, koje su danas </a:t>
            </a:r>
            <a:r>
              <a:rPr lang="sr-Latn-RS" b="1" dirty="0" err="1"/>
              <a:t>najrasprostanjeniji</a:t>
            </a:r>
            <a:r>
              <a:rPr lang="sr-Latn-RS" b="1" dirty="0"/>
              <a:t> metod </a:t>
            </a:r>
            <a:r>
              <a:rPr lang="sr-Latn-RS" b="1" dirty="0" err="1"/>
              <a:t>reprezenacije</a:t>
            </a:r>
            <a:r>
              <a:rPr lang="sr-Latn-RS" b="1" dirty="0"/>
              <a:t> znanja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4470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Semantičke mreže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447800"/>
            <a:ext cx="9067800" cy="5410200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/>
              <a:t>Predstavlja se kao </a:t>
            </a:r>
            <a:r>
              <a:rPr lang="sr-Latn-RS" b="1" dirty="0"/>
              <a:t>označeni</a:t>
            </a:r>
            <a:r>
              <a:rPr lang="sr-Latn-RS" dirty="0"/>
              <a:t> (označuju se čvorovi i veze) </a:t>
            </a:r>
            <a:r>
              <a:rPr lang="sr-Latn-RS" b="1" dirty="0"/>
              <a:t>usmereni </a:t>
            </a:r>
            <a:r>
              <a:rPr lang="sr-Latn-RS" dirty="0"/>
              <a:t>(zna se šta je polazni a šta odredišni čvor) graf</a:t>
            </a:r>
            <a:r>
              <a:rPr lang="en-US" dirty="0"/>
              <a:t>:</a:t>
            </a:r>
          </a:p>
          <a:p>
            <a:pPr lvl="1"/>
            <a:r>
              <a:rPr lang="sr-Latn-RS" dirty="0"/>
              <a:t>čvorovi</a:t>
            </a:r>
            <a:r>
              <a:rPr lang="en-US" dirty="0"/>
              <a:t> = </a:t>
            </a:r>
            <a:r>
              <a:rPr lang="en-US" dirty="0" err="1"/>
              <a:t>entit</a:t>
            </a:r>
            <a:r>
              <a:rPr lang="sr-Latn-RS" dirty="0"/>
              <a:t>eti</a:t>
            </a:r>
            <a:r>
              <a:rPr lang="en-US" dirty="0"/>
              <a:t> (</a:t>
            </a:r>
            <a:r>
              <a:rPr lang="sr-Latn-RS" dirty="0"/>
              <a:t>čvor se označava imenom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link</a:t>
            </a:r>
            <a:r>
              <a:rPr lang="sr-Latn-RS" dirty="0"/>
              <a:t>ovi</a:t>
            </a:r>
            <a:r>
              <a:rPr lang="en-US" dirty="0"/>
              <a:t> = </a:t>
            </a:r>
            <a:r>
              <a:rPr lang="en-US" dirty="0" err="1"/>
              <a:t>rela</a:t>
            </a:r>
            <a:r>
              <a:rPr lang="sr-Latn-RS" dirty="0"/>
              <a:t>cije</a:t>
            </a:r>
            <a:r>
              <a:rPr lang="en-US" dirty="0"/>
              <a:t> (</a:t>
            </a:r>
            <a:r>
              <a:rPr lang="sr-Latn-RS" dirty="0"/>
              <a:t>link se označava tipom</a:t>
            </a:r>
            <a:r>
              <a:rPr lang="en-US" dirty="0"/>
              <a:t>)</a:t>
            </a:r>
            <a:endParaRPr lang="sr-Latn-RS" dirty="0"/>
          </a:p>
          <a:p>
            <a:r>
              <a:rPr lang="sr-Latn-RS" b="1" dirty="0"/>
              <a:t>Čvorovima</a:t>
            </a:r>
            <a:r>
              <a:rPr lang="sr-Latn-RS" dirty="0"/>
              <a:t> se predstavljaju </a:t>
            </a:r>
            <a:r>
              <a:rPr lang="sr-Latn-RS" b="1" dirty="0"/>
              <a:t>koncepti</a:t>
            </a:r>
            <a:r>
              <a:rPr lang="en-US" b="1" dirty="0"/>
              <a:t>,</a:t>
            </a:r>
            <a:r>
              <a:rPr lang="sr-Latn-RS" b="1" dirty="0"/>
              <a:t> objekti</a:t>
            </a:r>
            <a:r>
              <a:rPr lang="sr-Latn-RS" dirty="0"/>
              <a:t> ili </a:t>
            </a:r>
            <a:r>
              <a:rPr lang="sr-Latn-RS" b="1" dirty="0"/>
              <a:t>situacije</a:t>
            </a:r>
            <a:endParaRPr lang="en-US" b="1" dirty="0"/>
          </a:p>
          <a:p>
            <a:pPr marL="685800" lvl="1">
              <a:spcBef>
                <a:spcPts val="550"/>
              </a:spcBef>
            </a:pPr>
            <a:r>
              <a:rPr lang="sr-Latn-RS" sz="2900" dirty="0"/>
              <a:t>Labele su imena</a:t>
            </a:r>
            <a:endParaRPr lang="en-US" sz="2900" dirty="0"/>
          </a:p>
          <a:p>
            <a:pPr marL="685800" lvl="1">
              <a:spcBef>
                <a:spcPts val="550"/>
              </a:spcBef>
            </a:pPr>
            <a:r>
              <a:rPr lang="sr-Latn-RS" sz="2900" dirty="0"/>
              <a:t>Čvorovi mogu da budu </a:t>
            </a:r>
            <a:r>
              <a:rPr lang="sr-Latn-RS" sz="2900" b="1" dirty="0"/>
              <a:t>instance</a:t>
            </a:r>
            <a:r>
              <a:rPr lang="en-US" sz="2900" dirty="0"/>
              <a:t> (individual</a:t>
            </a:r>
            <a:r>
              <a:rPr lang="sr-Latn-RS" sz="2900" dirty="0"/>
              <a:t>ni</a:t>
            </a:r>
            <a:r>
              <a:rPr lang="en-US" sz="2900" dirty="0"/>
              <a:t> </a:t>
            </a:r>
            <a:r>
              <a:rPr lang="en-US" sz="2900" dirty="0" err="1"/>
              <a:t>obje</a:t>
            </a:r>
            <a:r>
              <a:rPr lang="sr-Latn-RS" sz="2900" dirty="0"/>
              <a:t>kti</a:t>
            </a:r>
            <a:r>
              <a:rPr lang="en-US" sz="2900" dirty="0"/>
              <a:t>) </a:t>
            </a:r>
            <a:r>
              <a:rPr lang="sr-Latn-RS" sz="2900" dirty="0"/>
              <a:t>ili </a:t>
            </a:r>
            <a:r>
              <a:rPr lang="sr-Latn-RS" sz="2900" b="1" dirty="0"/>
              <a:t>klase</a:t>
            </a:r>
            <a:r>
              <a:rPr lang="sr-Latn-RS" sz="2900" dirty="0"/>
              <a:t> </a:t>
            </a:r>
            <a:r>
              <a:rPr lang="en-US" sz="2900" dirty="0"/>
              <a:t>(</a:t>
            </a:r>
            <a:r>
              <a:rPr lang="en-US" sz="2900" dirty="0" err="1"/>
              <a:t>generi</a:t>
            </a:r>
            <a:r>
              <a:rPr lang="sr-Latn-RS" sz="2900" dirty="0" err="1"/>
              <a:t>čki</a:t>
            </a:r>
            <a:r>
              <a:rPr lang="sr-Latn-RS" sz="2900" dirty="0"/>
              <a:t> čvorovi</a:t>
            </a:r>
            <a:r>
              <a:rPr lang="en-US" sz="2900" dirty="0"/>
              <a:t>)</a:t>
            </a:r>
            <a:endParaRPr lang="sr-Latn-RS" sz="2900" dirty="0"/>
          </a:p>
          <a:p>
            <a:pPr marL="285750">
              <a:spcBef>
                <a:spcPts val="550"/>
              </a:spcBef>
            </a:pPr>
            <a:r>
              <a:rPr lang="sr-Latn-RS" b="1" dirty="0"/>
              <a:t>Linkovi</a:t>
            </a:r>
            <a:r>
              <a:rPr lang="sr-Latn-RS" dirty="0"/>
              <a:t> predstavljaju </a:t>
            </a:r>
            <a:r>
              <a:rPr lang="sr-Latn-RS" b="1" dirty="0"/>
              <a:t>veze</a:t>
            </a:r>
            <a:endParaRPr lang="en-US" b="1" dirty="0"/>
          </a:p>
          <a:p>
            <a:pPr marL="685800" lvl="1">
              <a:spcBef>
                <a:spcPts val="550"/>
              </a:spcBef>
            </a:pPr>
            <a:r>
              <a:rPr lang="sr-Latn-RS" sz="2900" dirty="0"/>
              <a:t>Veze sadrže </a:t>
            </a:r>
            <a:r>
              <a:rPr lang="sr-Latn-RS" sz="2900" b="1" dirty="0"/>
              <a:t>strukturne informacije</a:t>
            </a:r>
            <a:r>
              <a:rPr lang="sr-Latn-RS" sz="2900" dirty="0"/>
              <a:t> o znanju koje se predstavlja</a:t>
            </a:r>
            <a:endParaRPr lang="en-US" sz="2900" dirty="0"/>
          </a:p>
          <a:p>
            <a:pPr marL="685800" lvl="1">
              <a:spcBef>
                <a:spcPts val="550"/>
              </a:spcBef>
            </a:pPr>
            <a:r>
              <a:rPr lang="sr-Latn-RS" sz="2900" b="1" dirty="0"/>
              <a:t>Labele</a:t>
            </a:r>
            <a:r>
              <a:rPr lang="sr-Latn-RS" sz="2900" dirty="0"/>
              <a:t> ukazuju na </a:t>
            </a:r>
            <a:r>
              <a:rPr lang="sr-Latn-RS" sz="2900" b="1" dirty="0"/>
              <a:t>tip relacije</a:t>
            </a:r>
            <a:endParaRPr lang="en-US" sz="2900" b="1" dirty="0"/>
          </a:p>
          <a:p>
            <a:r>
              <a:rPr lang="sr-Latn-RS" b="1" dirty="0"/>
              <a:t>Tripleti </a:t>
            </a:r>
            <a:r>
              <a:rPr lang="en-US" b="1" dirty="0" err="1"/>
              <a:t>obje</a:t>
            </a:r>
            <a:r>
              <a:rPr lang="sr-Latn-RS" b="1" dirty="0"/>
              <a:t>k</a:t>
            </a:r>
            <a:r>
              <a:rPr lang="en-US" b="1" dirty="0"/>
              <a:t>t-</a:t>
            </a:r>
            <a:r>
              <a:rPr lang="en-US" b="1" dirty="0" err="1"/>
              <a:t>atribut</a:t>
            </a:r>
            <a:r>
              <a:rPr lang="en-US" b="1" dirty="0"/>
              <a:t>-</a:t>
            </a:r>
            <a:r>
              <a:rPr lang="sr-Latn-RS" b="1" dirty="0"/>
              <a:t>vrednost</a:t>
            </a:r>
            <a:r>
              <a:rPr lang="en-US" dirty="0"/>
              <a:t> (OAV)</a:t>
            </a:r>
          </a:p>
          <a:p>
            <a:pPr lvl="1"/>
            <a:r>
              <a:rPr lang="sr-Latn-RS" dirty="0"/>
              <a:t>Za karakterizaciju znanja u semantičkoj mreži</a:t>
            </a:r>
          </a:p>
          <a:p>
            <a:pPr lvl="1"/>
            <a:r>
              <a:rPr lang="sr-Latn-RS" dirty="0"/>
              <a:t>Nastali od asocijativnih lista (iz LISPa)</a:t>
            </a:r>
          </a:p>
          <a:p>
            <a:pPr lvl="1"/>
            <a:r>
              <a:rPr lang="sr-Latn-RS" dirty="0"/>
              <a:t>imaju dominantni položaj u reprezentaciji znanja na Webu: asocijativne liste kroz JSON, OAV kroz RDF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11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83036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Čvorovi i lukovi </a:t>
            </a:r>
            <a:r>
              <a:rPr lang="en-US" dirty="0"/>
              <a:t>(</a:t>
            </a:r>
            <a:r>
              <a:rPr lang="sr-Latn-RS" dirty="0"/>
              <a:t>veze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71030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 rIns="130174"/>
          <a:lstStyle/>
          <a:p>
            <a:pPr indent="0" eaLnBrk="1" hangingPunct="1">
              <a:defRPr/>
            </a:pPr>
            <a:r>
              <a:rPr lang="en-US" dirty="0"/>
              <a:t>OAV</a:t>
            </a:r>
            <a:r>
              <a:rPr lang="sr-Latn-RS" dirty="0"/>
              <a:t> tripleti</a:t>
            </a:r>
            <a:endParaRPr lang="en-US" dirty="0"/>
          </a:p>
        </p:txBody>
      </p:sp>
      <p:sp>
        <p:nvSpPr>
          <p:cNvPr id="4506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229600" cy="4678363"/>
          </a:xfrm>
        </p:spPr>
        <p:txBody>
          <a:bodyPr rIns="130174"/>
          <a:lstStyle/>
          <a:p>
            <a:pPr eaLnBrk="1" hangingPunct="1"/>
            <a:r>
              <a:rPr lang="en-US" dirty="0" err="1"/>
              <a:t>obje</a:t>
            </a:r>
            <a:r>
              <a:rPr lang="sr-Latn-RS" dirty="0"/>
              <a:t>k</a:t>
            </a:r>
            <a:r>
              <a:rPr lang="en-US" dirty="0"/>
              <a:t>t-</a:t>
            </a:r>
            <a:r>
              <a:rPr lang="en-US" dirty="0" err="1"/>
              <a:t>atribut</a:t>
            </a:r>
            <a:r>
              <a:rPr lang="en-US" dirty="0"/>
              <a:t>-v</a:t>
            </a:r>
            <a:r>
              <a:rPr lang="sr-Latn-RS" dirty="0"/>
              <a:t>rednost</a:t>
            </a:r>
            <a:r>
              <a:rPr lang="en-US" dirty="0"/>
              <a:t> </a:t>
            </a:r>
            <a:r>
              <a:rPr lang="sr-Latn-RS" dirty="0"/>
              <a:t>tripleti</a:t>
            </a:r>
            <a:endParaRPr lang="en-US" dirty="0"/>
          </a:p>
          <a:p>
            <a:pPr marL="723900" lvl="1" eaLnBrk="1" hangingPunct="1"/>
            <a:r>
              <a:rPr lang="sr-Latn-RS" dirty="0"/>
              <a:t>Mogu se koristiti za karakterizaciju znanja u semantičkoj mreži</a:t>
            </a:r>
            <a:endParaRPr lang="en-US" dirty="0"/>
          </a:p>
          <a:p>
            <a:pPr marL="723900" lvl="1" eaLnBrk="1" hangingPunct="1"/>
            <a:r>
              <a:rPr lang="sr-Latn-RS" dirty="0"/>
              <a:t>Brzo dvode do ogromnih tabela</a:t>
            </a:r>
            <a:endParaRPr lang="en-US" dirty="0"/>
          </a:p>
        </p:txBody>
      </p:sp>
      <p:graphicFrame>
        <p:nvGraphicFramePr>
          <p:cNvPr id="7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825167"/>
              </p:ext>
            </p:extLst>
          </p:nvPr>
        </p:nvGraphicFramePr>
        <p:xfrm>
          <a:off x="1295400" y="3243263"/>
          <a:ext cx="6096000" cy="3386139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863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Obje</a:t>
                      </a:r>
                      <a:r>
                        <a:rPr kumimoji="0" lang="sr-Latn-R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ka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Atribut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20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sr-Latn-R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Vrednost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20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Astérix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profession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warrior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Obélix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extra large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Idéfix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petite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Panoramix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wisdom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infinite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920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/>
              <a:t>Objekti i atributi</a:t>
            </a:r>
            <a:endParaRPr lang="en-US" dirty="0"/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/>
          <a:lstStyle/>
          <a:p>
            <a:pPr eaLnBrk="1" hangingPunct="1"/>
            <a:r>
              <a:rPr lang="sr-Latn-RS" dirty="0"/>
              <a:t>Atributima se izražavaju dodatne informacije o čvorovima u semantičkoj mreži</a:t>
            </a:r>
            <a:endParaRPr lang="en-US" dirty="0"/>
          </a:p>
          <a:p>
            <a:pPr marL="723900" lvl="1" eaLnBrk="1" hangingPunct="1"/>
            <a:r>
              <a:rPr lang="sr-Latn-RS" dirty="0"/>
              <a:t>Često se izražavaju kao </a:t>
            </a:r>
            <a:r>
              <a:rPr lang="sr-Latn-RS" b="1" i="1" dirty="0">
                <a:sym typeface="Arial Italic" charset="0"/>
              </a:rPr>
              <a:t>svojstva</a:t>
            </a:r>
            <a:r>
              <a:rPr lang="en-US" b="1" i="1" dirty="0"/>
              <a:t> </a:t>
            </a:r>
          </a:p>
          <a:p>
            <a:pPr marL="1066800" lvl="2" eaLnBrk="1" hangingPunct="1"/>
            <a:r>
              <a:rPr lang="sr-Latn-RS" dirty="0"/>
              <a:t>Kombinacija atributa i vrednosti</a:t>
            </a:r>
            <a:endParaRPr lang="en-US" dirty="0"/>
          </a:p>
          <a:p>
            <a:pPr marL="723900" lvl="1" eaLnBrk="1" hangingPunct="1"/>
            <a:r>
              <a:rPr lang="sr-Latn-RS" dirty="0"/>
              <a:t>Atribut može biti izražen i kao relacija</a:t>
            </a:r>
            <a:endParaRPr lang="en-US" dirty="0"/>
          </a:p>
          <a:p>
            <a:pPr marL="1066800" lvl="2" eaLnBrk="1" hangingPunct="1"/>
            <a:r>
              <a:rPr lang="sr-Latn-RS" dirty="0"/>
              <a:t>n</a:t>
            </a:r>
            <a:r>
              <a:rPr lang="en-US" dirty="0"/>
              <a:t>.</a:t>
            </a:r>
            <a:r>
              <a:rPr lang="sr-Latn-RS" dirty="0"/>
              <a:t>pr</a:t>
            </a:r>
            <a:r>
              <a:rPr lang="en-US" dirty="0"/>
              <a:t>. has-attribute</a:t>
            </a:r>
          </a:p>
        </p:txBody>
      </p:sp>
    </p:spTree>
    <p:extLst>
      <p:ext uri="{BB962C8B-B14F-4D97-AF65-F5344CB8AC3E}">
        <p14:creationId xmlns:p14="http://schemas.microsoft.com/office/powerpoint/2010/main" val="37270115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Abraracourc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505" y="0"/>
            <a:ext cx="1507115" cy="157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54" y="5985555"/>
            <a:ext cx="1623362" cy="71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Image result for Ordralfabeti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08" y="5181600"/>
            <a:ext cx="1977492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73" name="Picture 6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2" y="3890283"/>
            <a:ext cx="1189290" cy="181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2"/>
          <p:cNvSpPr>
            <a:spLocks/>
          </p:cNvSpPr>
          <p:nvPr/>
        </p:nvSpPr>
        <p:spPr bwMode="auto">
          <a:xfrm>
            <a:off x="6021388" y="6553200"/>
            <a:ext cx="29845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9686" bIns="0"/>
          <a:lstStyle/>
          <a:p>
            <a:pPr marL="38100" algn="r"/>
            <a:r>
              <a:rPr lang="en-US" sz="1400" b="1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Knowledge Representation  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/>
              <a:t>Primer: </a:t>
            </a:r>
            <a:r>
              <a:rPr lang="en-US" dirty="0" err="1"/>
              <a:t>Semantix</a:t>
            </a:r>
            <a:r>
              <a:rPr lang="en-US" dirty="0"/>
              <a:t> Net</a:t>
            </a:r>
          </a:p>
        </p:txBody>
      </p:sp>
      <p:sp>
        <p:nvSpPr>
          <p:cNvPr id="38917" name="Oval 4"/>
          <p:cNvSpPr>
            <a:spLocks/>
          </p:cNvSpPr>
          <p:nvPr/>
        </p:nvSpPr>
        <p:spPr bwMode="auto">
          <a:xfrm>
            <a:off x="18669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18" name="Oval 5"/>
          <p:cNvSpPr>
            <a:spLocks/>
          </p:cNvSpPr>
          <p:nvPr/>
        </p:nvSpPr>
        <p:spPr bwMode="auto">
          <a:xfrm>
            <a:off x="7985125" y="36195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19" name="Oval 6"/>
          <p:cNvSpPr>
            <a:spLocks/>
          </p:cNvSpPr>
          <p:nvPr/>
        </p:nvSpPr>
        <p:spPr bwMode="auto">
          <a:xfrm>
            <a:off x="3810000" y="16764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0" name="Oval 7"/>
          <p:cNvSpPr>
            <a:spLocks/>
          </p:cNvSpPr>
          <p:nvPr/>
        </p:nvSpPr>
        <p:spPr bwMode="auto">
          <a:xfrm>
            <a:off x="1333500" y="3887788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8921" name="Group 10"/>
          <p:cNvGrpSpPr>
            <a:grpSpLocks/>
          </p:cNvGrpSpPr>
          <p:nvPr/>
        </p:nvGrpSpPr>
        <p:grpSpPr bwMode="auto">
          <a:xfrm>
            <a:off x="4264707" y="3213100"/>
            <a:ext cx="771525" cy="723900"/>
            <a:chOff x="0" y="0"/>
            <a:chExt cx="486" cy="456"/>
          </a:xfrm>
        </p:grpSpPr>
        <p:sp>
          <p:nvSpPr>
            <p:cNvPr id="38978" name="Oval 8"/>
            <p:cNvSpPr>
              <a:spLocks/>
            </p:cNvSpPr>
            <p:nvPr/>
          </p:nvSpPr>
          <p:spPr bwMode="auto">
            <a:xfrm>
              <a:off x="29" y="0"/>
              <a:ext cx="427" cy="456"/>
            </a:xfrm>
            <a:prstGeom prst="ellipse">
              <a:avLst/>
            </a:prstGeom>
            <a:solidFill>
              <a:srgbClr val="FFAF1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79" name="Rectangle 9"/>
            <p:cNvSpPr>
              <a:spLocks/>
            </p:cNvSpPr>
            <p:nvPr/>
          </p:nvSpPr>
          <p:spPr bwMode="auto">
            <a:xfrm>
              <a:off x="0" y="88"/>
              <a:ext cx="486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b="1">
                  <a:solidFill>
                    <a:schemeClr val="tx1"/>
                  </a:solidFill>
                  <a:cs typeface="Times" charset="0"/>
                </a:rPr>
                <a:t>Gaul</a:t>
              </a:r>
            </a:p>
          </p:txBody>
        </p:sp>
      </p:grpSp>
      <p:sp>
        <p:nvSpPr>
          <p:cNvPr id="38922" name="Oval 11"/>
          <p:cNvSpPr>
            <a:spLocks/>
          </p:cNvSpPr>
          <p:nvPr/>
        </p:nvSpPr>
        <p:spPr bwMode="auto">
          <a:xfrm>
            <a:off x="2684463" y="5413375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3" name="Oval 12"/>
          <p:cNvSpPr>
            <a:spLocks/>
          </p:cNvSpPr>
          <p:nvPr/>
        </p:nvSpPr>
        <p:spPr bwMode="auto">
          <a:xfrm>
            <a:off x="6748463" y="5334000"/>
            <a:ext cx="533400" cy="533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4" name="Oval 13"/>
          <p:cNvSpPr>
            <a:spLocks/>
          </p:cNvSpPr>
          <p:nvPr/>
        </p:nvSpPr>
        <p:spPr bwMode="auto">
          <a:xfrm>
            <a:off x="6130925" y="1789113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8925" name="AutoShape 14"/>
          <p:cNvCxnSpPr>
            <a:cxnSpLocks noChangeShapeType="1"/>
            <a:stCxn id="38919" idx="6"/>
            <a:endCxn id="38924" idx="2"/>
          </p:cNvCxnSpPr>
          <p:nvPr/>
        </p:nvCxnSpPr>
        <p:spPr bwMode="auto">
          <a:xfrm>
            <a:off x="4343400" y="1943100"/>
            <a:ext cx="1787525" cy="1127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6" name="AutoShape 15"/>
          <p:cNvCxnSpPr>
            <a:cxnSpLocks noChangeShapeType="1"/>
            <a:stCxn id="38919" idx="4"/>
          </p:cNvCxnSpPr>
          <p:nvPr/>
        </p:nvCxnSpPr>
        <p:spPr bwMode="auto">
          <a:xfrm>
            <a:off x="4076700" y="2209800"/>
            <a:ext cx="466670" cy="103356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7" name="AutoShape 16"/>
          <p:cNvCxnSpPr>
            <a:cxnSpLocks noChangeShapeType="1"/>
            <a:stCxn id="38924" idx="5"/>
            <a:endCxn id="38918" idx="1"/>
          </p:cNvCxnSpPr>
          <p:nvPr/>
        </p:nvCxnSpPr>
        <p:spPr bwMode="auto">
          <a:xfrm>
            <a:off x="6586210" y="2244398"/>
            <a:ext cx="1477030" cy="145321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8" name="AutoShape 17"/>
          <p:cNvCxnSpPr>
            <a:cxnSpLocks noChangeShapeType="1"/>
          </p:cNvCxnSpPr>
          <p:nvPr/>
        </p:nvCxnSpPr>
        <p:spPr bwMode="auto">
          <a:xfrm flipH="1">
            <a:off x="7151690" y="4152900"/>
            <a:ext cx="925510" cy="121972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9" name="AutoShape 18"/>
          <p:cNvCxnSpPr>
            <a:cxnSpLocks noChangeShapeType="1"/>
            <a:stCxn id="38918" idx="2"/>
            <a:endCxn id="38978" idx="6"/>
          </p:cNvCxnSpPr>
          <p:nvPr/>
        </p:nvCxnSpPr>
        <p:spPr bwMode="auto">
          <a:xfrm flipH="1" flipV="1">
            <a:off x="4988608" y="3575050"/>
            <a:ext cx="2996517" cy="3111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0" name="AutoShape 19"/>
          <p:cNvCxnSpPr>
            <a:cxnSpLocks noChangeShapeType="1"/>
            <a:stCxn id="38923" idx="2"/>
            <a:endCxn id="38922" idx="6"/>
          </p:cNvCxnSpPr>
          <p:nvPr/>
        </p:nvCxnSpPr>
        <p:spPr bwMode="auto">
          <a:xfrm flipH="1">
            <a:off x="3217863" y="5600700"/>
            <a:ext cx="3530600" cy="793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1" name="AutoShape 20"/>
          <p:cNvCxnSpPr>
            <a:cxnSpLocks noChangeShapeType="1"/>
            <a:stCxn id="38922" idx="1"/>
            <a:endCxn id="38920" idx="5"/>
          </p:cNvCxnSpPr>
          <p:nvPr/>
        </p:nvCxnSpPr>
        <p:spPr bwMode="auto">
          <a:xfrm flipH="1" flipV="1">
            <a:off x="1788785" y="4343073"/>
            <a:ext cx="973793" cy="114841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2" name="AutoShape 21"/>
          <p:cNvCxnSpPr>
            <a:cxnSpLocks noChangeShapeType="1"/>
            <a:endCxn id="38917" idx="6"/>
          </p:cNvCxnSpPr>
          <p:nvPr/>
        </p:nvCxnSpPr>
        <p:spPr bwMode="auto">
          <a:xfrm flipH="1">
            <a:off x="2400300" y="1999456"/>
            <a:ext cx="1409700" cy="40084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3" name="AutoShape 22"/>
          <p:cNvCxnSpPr>
            <a:cxnSpLocks noChangeShapeType="1"/>
            <a:stCxn id="38920" idx="0"/>
            <a:endCxn id="38917" idx="4"/>
          </p:cNvCxnSpPr>
          <p:nvPr/>
        </p:nvCxnSpPr>
        <p:spPr bwMode="auto">
          <a:xfrm flipV="1">
            <a:off x="1600200" y="2667000"/>
            <a:ext cx="533400" cy="12207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34" name="Rectangle 23"/>
          <p:cNvSpPr>
            <a:spLocks/>
          </p:cNvSpPr>
          <p:nvPr/>
        </p:nvSpPr>
        <p:spPr bwMode="auto">
          <a:xfrm>
            <a:off x="5667375" y="1331913"/>
            <a:ext cx="11017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 dirty="0" err="1">
                <a:solidFill>
                  <a:schemeClr val="tx1"/>
                </a:solidFill>
                <a:cs typeface="Times" charset="0"/>
              </a:rPr>
              <a:t>Astérix</a:t>
            </a:r>
            <a:endParaRPr lang="en-US" b="1" dirty="0">
              <a:solidFill>
                <a:schemeClr val="tx1"/>
              </a:solidFill>
              <a:cs typeface="Times" charset="0"/>
            </a:endParaRPr>
          </a:p>
        </p:txBody>
      </p:sp>
      <p:sp>
        <p:nvSpPr>
          <p:cNvPr id="38935" name="Rectangle 24"/>
          <p:cNvSpPr>
            <a:spLocks/>
          </p:cNvSpPr>
          <p:nvPr/>
        </p:nvSpPr>
        <p:spPr bwMode="auto">
          <a:xfrm>
            <a:off x="7985125" y="3046413"/>
            <a:ext cx="10175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>
                <a:solidFill>
                  <a:schemeClr val="tx1"/>
                </a:solidFill>
                <a:cs typeface="Times" charset="0"/>
              </a:rPr>
              <a:t>Obélix</a:t>
            </a:r>
          </a:p>
        </p:txBody>
      </p:sp>
      <p:sp>
        <p:nvSpPr>
          <p:cNvPr id="38936" name="Rectangle 25"/>
          <p:cNvSpPr>
            <a:spLocks/>
          </p:cNvSpPr>
          <p:nvPr/>
        </p:nvSpPr>
        <p:spPr bwMode="auto">
          <a:xfrm>
            <a:off x="6249988" y="5791200"/>
            <a:ext cx="9017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 dirty="0" err="1">
                <a:solidFill>
                  <a:schemeClr val="tx1"/>
                </a:solidFill>
                <a:cs typeface="Times" charset="0"/>
              </a:rPr>
              <a:t>Idéfix</a:t>
            </a:r>
            <a:endParaRPr lang="en-US" b="1" dirty="0">
              <a:solidFill>
                <a:schemeClr val="tx1"/>
              </a:solidFill>
              <a:cs typeface="Times" charset="0"/>
            </a:endParaRPr>
          </a:p>
        </p:txBody>
      </p:sp>
      <p:cxnSp>
        <p:nvCxnSpPr>
          <p:cNvPr id="38937" name="AutoShape 26"/>
          <p:cNvCxnSpPr>
            <a:cxnSpLocks noChangeShapeType="1"/>
            <a:stCxn id="38922" idx="7"/>
          </p:cNvCxnSpPr>
          <p:nvPr/>
        </p:nvCxnSpPr>
        <p:spPr bwMode="auto">
          <a:xfrm flipV="1">
            <a:off x="3139748" y="3701257"/>
            <a:ext cx="1203652" cy="179023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8" name="AutoShape 27"/>
          <p:cNvCxnSpPr>
            <a:cxnSpLocks noChangeShapeType="1"/>
          </p:cNvCxnSpPr>
          <p:nvPr/>
        </p:nvCxnSpPr>
        <p:spPr bwMode="auto">
          <a:xfrm flipH="1" flipV="1">
            <a:off x="6586210" y="4675188"/>
            <a:ext cx="356353" cy="65881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9" name="AutoShape 28"/>
          <p:cNvCxnSpPr>
            <a:cxnSpLocks noChangeShapeType="1"/>
            <a:stCxn id="38924" idx="3"/>
            <a:endCxn id="38978" idx="7"/>
          </p:cNvCxnSpPr>
          <p:nvPr/>
        </p:nvCxnSpPr>
        <p:spPr bwMode="auto">
          <a:xfrm flipH="1">
            <a:off x="4889337" y="2244398"/>
            <a:ext cx="1319703" cy="107471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0" name="AutoShape 29"/>
          <p:cNvCxnSpPr>
            <a:cxnSpLocks noChangeShapeType="1"/>
            <a:stCxn id="38917" idx="5"/>
          </p:cNvCxnSpPr>
          <p:nvPr/>
        </p:nvCxnSpPr>
        <p:spPr bwMode="auto">
          <a:xfrm>
            <a:off x="2322185" y="2588885"/>
            <a:ext cx="2021215" cy="91197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1" name="AutoShape 30"/>
          <p:cNvCxnSpPr>
            <a:cxnSpLocks noChangeShapeType="1"/>
            <a:stCxn id="38920" idx="6"/>
            <a:endCxn id="38978" idx="2"/>
          </p:cNvCxnSpPr>
          <p:nvPr/>
        </p:nvCxnSpPr>
        <p:spPr bwMode="auto">
          <a:xfrm flipV="1">
            <a:off x="1866900" y="3575050"/>
            <a:ext cx="2443845" cy="57943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8942" name="Group 33"/>
          <p:cNvGrpSpPr>
            <a:grpSpLocks/>
          </p:cNvGrpSpPr>
          <p:nvPr/>
        </p:nvGrpSpPr>
        <p:grpSpPr bwMode="auto">
          <a:xfrm>
            <a:off x="6073775" y="4122738"/>
            <a:ext cx="652463" cy="533400"/>
            <a:chOff x="0" y="0"/>
            <a:chExt cx="411" cy="336"/>
          </a:xfrm>
        </p:grpSpPr>
        <p:sp>
          <p:nvSpPr>
            <p:cNvPr id="38976" name="Oval 31"/>
            <p:cNvSpPr>
              <a:spLocks/>
            </p:cNvSpPr>
            <p:nvPr/>
          </p:nvSpPr>
          <p:spPr bwMode="auto">
            <a:xfrm>
              <a:off x="37" y="0"/>
              <a:ext cx="336" cy="336"/>
            </a:xfrm>
            <a:prstGeom prst="ellipse">
              <a:avLst/>
            </a:prstGeom>
            <a:solidFill>
              <a:srgbClr val="5B3D2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77" name="Rectangle 32"/>
            <p:cNvSpPr>
              <a:spLocks/>
            </p:cNvSpPr>
            <p:nvPr/>
          </p:nvSpPr>
          <p:spPr bwMode="auto">
            <a:xfrm>
              <a:off x="0" y="28"/>
              <a:ext cx="41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b="1">
                  <a:solidFill>
                    <a:schemeClr val="tx1"/>
                  </a:solidFill>
                  <a:cs typeface="Times" charset="0"/>
                </a:rPr>
                <a:t>Dog</a:t>
              </a:r>
            </a:p>
          </p:txBody>
        </p:sp>
      </p:grpSp>
      <p:cxnSp>
        <p:nvCxnSpPr>
          <p:cNvPr id="38943" name="AutoShape 34"/>
          <p:cNvCxnSpPr>
            <a:cxnSpLocks noChangeShapeType="1"/>
            <a:stCxn id="38976" idx="2"/>
          </p:cNvCxnSpPr>
          <p:nvPr/>
        </p:nvCxnSpPr>
        <p:spPr bwMode="auto">
          <a:xfrm flipH="1">
            <a:off x="4775201" y="4389438"/>
            <a:ext cx="1357312" cy="4722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44" name="Rectangle 35"/>
          <p:cNvSpPr>
            <a:spLocks/>
          </p:cNvSpPr>
          <p:nvPr/>
        </p:nvSpPr>
        <p:spPr bwMode="auto">
          <a:xfrm>
            <a:off x="2495550" y="1143000"/>
            <a:ext cx="20780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 dirty="0" err="1">
                <a:solidFill>
                  <a:schemeClr val="tx1"/>
                </a:solidFill>
                <a:cs typeface="Times" charset="0"/>
              </a:rPr>
              <a:t>Abraracourcix</a:t>
            </a:r>
            <a:endParaRPr lang="en-US" b="1" dirty="0">
              <a:solidFill>
                <a:schemeClr val="tx1"/>
              </a:solidFill>
              <a:cs typeface="Times" charset="0"/>
            </a:endParaRPr>
          </a:p>
        </p:txBody>
      </p:sp>
      <p:sp>
        <p:nvSpPr>
          <p:cNvPr id="38945" name="Rectangle 36"/>
          <p:cNvSpPr>
            <a:spLocks/>
          </p:cNvSpPr>
          <p:nvPr/>
        </p:nvSpPr>
        <p:spPr bwMode="auto">
          <a:xfrm>
            <a:off x="0" y="3684588"/>
            <a:ext cx="159385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 dirty="0" err="1">
                <a:solidFill>
                  <a:schemeClr val="tx1"/>
                </a:solidFill>
                <a:cs typeface="Times" charset="0"/>
              </a:rPr>
              <a:t>Panoramix</a:t>
            </a:r>
            <a:endParaRPr lang="en-US" b="1" dirty="0">
              <a:solidFill>
                <a:schemeClr val="tx1"/>
              </a:solidFill>
              <a:cs typeface="Times" charset="0"/>
            </a:endParaRPr>
          </a:p>
        </p:txBody>
      </p:sp>
      <p:sp>
        <p:nvSpPr>
          <p:cNvPr id="38946" name="Rectangle 37"/>
          <p:cNvSpPr>
            <a:spLocks/>
          </p:cNvSpPr>
          <p:nvPr/>
        </p:nvSpPr>
        <p:spPr bwMode="auto">
          <a:xfrm>
            <a:off x="2345420" y="5943600"/>
            <a:ext cx="19653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 dirty="0" err="1">
                <a:solidFill>
                  <a:schemeClr val="tx1"/>
                </a:solidFill>
                <a:cs typeface="Times" charset="0"/>
              </a:rPr>
              <a:t>Ordralfabetix</a:t>
            </a:r>
            <a:endParaRPr lang="en-US" b="1" dirty="0">
              <a:solidFill>
                <a:schemeClr val="tx1"/>
              </a:solidFill>
              <a:cs typeface="Times" charset="0"/>
            </a:endParaRPr>
          </a:p>
        </p:txBody>
      </p:sp>
      <p:sp>
        <p:nvSpPr>
          <p:cNvPr id="38947" name="Rectangle 38"/>
          <p:cNvSpPr>
            <a:spLocks/>
          </p:cNvSpPr>
          <p:nvPr/>
        </p:nvSpPr>
        <p:spPr bwMode="auto">
          <a:xfrm>
            <a:off x="377470" y="2261800"/>
            <a:ext cx="14430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40639" bIns="0">
            <a:spAutoFit/>
          </a:bodyPr>
          <a:lstStyle/>
          <a:p>
            <a:pPr marL="39688"/>
            <a:r>
              <a:rPr lang="en-US" b="1" dirty="0" err="1">
                <a:solidFill>
                  <a:schemeClr val="tx1"/>
                </a:solidFill>
                <a:cs typeface="Times" charset="0"/>
              </a:rPr>
              <a:t>Cétautomatix</a:t>
            </a:r>
            <a:endParaRPr lang="en-US" b="1" dirty="0">
              <a:solidFill>
                <a:schemeClr val="tx1"/>
              </a:solidFill>
              <a:cs typeface="Times" charset="0"/>
            </a:endParaRPr>
          </a:p>
        </p:txBody>
      </p:sp>
      <p:sp>
        <p:nvSpPr>
          <p:cNvPr id="38948" name="Rectangle 39"/>
          <p:cNvSpPr>
            <a:spLocks/>
          </p:cNvSpPr>
          <p:nvPr/>
        </p:nvSpPr>
        <p:spPr bwMode="auto">
          <a:xfrm rot="-900000">
            <a:off x="2870200" y="3730625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is-a</a:t>
            </a:r>
          </a:p>
        </p:txBody>
      </p:sp>
      <p:sp>
        <p:nvSpPr>
          <p:cNvPr id="38949" name="Rectangle 40"/>
          <p:cNvSpPr>
            <a:spLocks/>
          </p:cNvSpPr>
          <p:nvPr/>
        </p:nvSpPr>
        <p:spPr bwMode="auto">
          <a:xfrm rot="1200000">
            <a:off x="2993452" y="2755254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is-a</a:t>
            </a:r>
          </a:p>
        </p:txBody>
      </p:sp>
      <p:sp>
        <p:nvSpPr>
          <p:cNvPr id="38950" name="Rectangle 41"/>
          <p:cNvSpPr>
            <a:spLocks/>
          </p:cNvSpPr>
          <p:nvPr/>
        </p:nvSpPr>
        <p:spPr bwMode="auto">
          <a:xfrm rot="4200000">
            <a:off x="4011613" y="2479675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is-a</a:t>
            </a:r>
          </a:p>
        </p:txBody>
      </p:sp>
      <p:sp>
        <p:nvSpPr>
          <p:cNvPr id="38951" name="Rectangle 42"/>
          <p:cNvSpPr>
            <a:spLocks/>
          </p:cNvSpPr>
          <p:nvPr/>
        </p:nvSpPr>
        <p:spPr bwMode="auto">
          <a:xfrm rot="-2280000">
            <a:off x="5283537" y="2621874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is-a</a:t>
            </a:r>
          </a:p>
        </p:txBody>
      </p:sp>
      <p:sp>
        <p:nvSpPr>
          <p:cNvPr id="38952" name="Rectangle 43"/>
          <p:cNvSpPr>
            <a:spLocks/>
          </p:cNvSpPr>
          <p:nvPr/>
        </p:nvSpPr>
        <p:spPr bwMode="auto">
          <a:xfrm rot="420000">
            <a:off x="6022975" y="3352800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is-a</a:t>
            </a:r>
          </a:p>
        </p:txBody>
      </p:sp>
      <p:sp>
        <p:nvSpPr>
          <p:cNvPr id="38953" name="Rectangle 44"/>
          <p:cNvSpPr>
            <a:spLocks/>
          </p:cNvSpPr>
          <p:nvPr/>
        </p:nvSpPr>
        <p:spPr bwMode="auto">
          <a:xfrm rot="4200000">
            <a:off x="6295053" y="4818202"/>
            <a:ext cx="545191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is-a</a:t>
            </a:r>
          </a:p>
        </p:txBody>
      </p:sp>
      <p:sp>
        <p:nvSpPr>
          <p:cNvPr id="38954" name="Rectangle 45"/>
          <p:cNvSpPr>
            <a:spLocks/>
          </p:cNvSpPr>
          <p:nvPr/>
        </p:nvSpPr>
        <p:spPr bwMode="auto">
          <a:xfrm rot="-3480000">
            <a:off x="3028022" y="4452938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is-a</a:t>
            </a:r>
          </a:p>
        </p:txBody>
      </p:sp>
      <p:cxnSp>
        <p:nvCxnSpPr>
          <p:cNvPr id="38955" name="AutoShape 46"/>
          <p:cNvCxnSpPr>
            <a:cxnSpLocks noChangeShapeType="1"/>
            <a:stCxn id="38922" idx="0"/>
            <a:endCxn id="38917" idx="5"/>
          </p:cNvCxnSpPr>
          <p:nvPr/>
        </p:nvCxnSpPr>
        <p:spPr bwMode="auto">
          <a:xfrm flipH="1" flipV="1">
            <a:off x="2322185" y="2588885"/>
            <a:ext cx="628978" cy="282449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56" name="Rectangle 47"/>
          <p:cNvSpPr>
            <a:spLocks/>
          </p:cNvSpPr>
          <p:nvPr/>
        </p:nvSpPr>
        <p:spPr bwMode="auto">
          <a:xfrm>
            <a:off x="4128663" y="5372622"/>
            <a:ext cx="1422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barks-at</a:t>
            </a:r>
          </a:p>
        </p:txBody>
      </p:sp>
      <p:sp>
        <p:nvSpPr>
          <p:cNvPr id="38957" name="Rectangle 48"/>
          <p:cNvSpPr>
            <a:spLocks/>
          </p:cNvSpPr>
          <p:nvPr/>
        </p:nvSpPr>
        <p:spPr bwMode="auto">
          <a:xfrm rot="18497799">
            <a:off x="6741789" y="4380226"/>
            <a:ext cx="193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takes-care-of</a:t>
            </a:r>
          </a:p>
        </p:txBody>
      </p:sp>
      <p:sp>
        <p:nvSpPr>
          <p:cNvPr id="38958" name="Rectangle 49"/>
          <p:cNvSpPr>
            <a:spLocks/>
          </p:cNvSpPr>
          <p:nvPr/>
        </p:nvSpPr>
        <p:spPr bwMode="auto">
          <a:xfrm rot="2700000">
            <a:off x="6599238" y="2647950"/>
            <a:ext cx="193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is-friend-of</a:t>
            </a:r>
          </a:p>
        </p:txBody>
      </p:sp>
      <p:sp>
        <p:nvSpPr>
          <p:cNvPr id="38959" name="Rectangle 50"/>
          <p:cNvSpPr>
            <a:spLocks/>
          </p:cNvSpPr>
          <p:nvPr/>
        </p:nvSpPr>
        <p:spPr bwMode="auto">
          <a:xfrm rot="239999">
            <a:off x="4487863" y="1520825"/>
            <a:ext cx="193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is-boss-of</a:t>
            </a:r>
          </a:p>
        </p:txBody>
      </p:sp>
      <p:sp>
        <p:nvSpPr>
          <p:cNvPr id="38960" name="Rectangle 51"/>
          <p:cNvSpPr>
            <a:spLocks/>
          </p:cNvSpPr>
          <p:nvPr/>
        </p:nvSpPr>
        <p:spPr bwMode="auto">
          <a:xfrm rot="-1019999">
            <a:off x="2397125" y="1638300"/>
            <a:ext cx="1460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is-boss-of</a:t>
            </a:r>
          </a:p>
        </p:txBody>
      </p:sp>
      <p:sp>
        <p:nvSpPr>
          <p:cNvPr id="38961" name="Rectangle 52"/>
          <p:cNvSpPr>
            <a:spLocks/>
          </p:cNvSpPr>
          <p:nvPr/>
        </p:nvSpPr>
        <p:spPr bwMode="auto">
          <a:xfrm rot="4606922">
            <a:off x="1655689" y="3438524"/>
            <a:ext cx="1778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fights-with</a:t>
            </a:r>
          </a:p>
        </p:txBody>
      </p:sp>
      <p:sp>
        <p:nvSpPr>
          <p:cNvPr id="38962" name="Rectangle 53"/>
          <p:cNvSpPr>
            <a:spLocks/>
          </p:cNvSpPr>
          <p:nvPr/>
        </p:nvSpPr>
        <p:spPr bwMode="auto">
          <a:xfrm rot="2639999">
            <a:off x="1401763" y="4953000"/>
            <a:ext cx="1422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sells-to</a:t>
            </a:r>
          </a:p>
        </p:txBody>
      </p:sp>
      <p:sp>
        <p:nvSpPr>
          <p:cNvPr id="38963" name="Rectangle 54"/>
          <p:cNvSpPr>
            <a:spLocks/>
          </p:cNvSpPr>
          <p:nvPr/>
        </p:nvSpPr>
        <p:spPr bwMode="auto">
          <a:xfrm rot="17588616">
            <a:off x="849511" y="3042481"/>
            <a:ext cx="1501377" cy="38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buys-from</a:t>
            </a:r>
          </a:p>
        </p:txBody>
      </p:sp>
      <p:sp>
        <p:nvSpPr>
          <p:cNvPr id="38964" name="Rectangle 55"/>
          <p:cNvSpPr>
            <a:spLocks/>
          </p:cNvSpPr>
          <p:nvPr/>
        </p:nvSpPr>
        <p:spPr bwMode="auto">
          <a:xfrm rot="20601385">
            <a:off x="4906360" y="4599893"/>
            <a:ext cx="1333500" cy="32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Apple Chancery" charset="0"/>
                <a:ea typeface="Apple Chancery" charset="0"/>
                <a:cs typeface="Apple Chancery" charset="0"/>
                <a:sym typeface="Courier New" charset="0"/>
              </a:rPr>
              <a:t>lives-with</a:t>
            </a:r>
          </a:p>
        </p:txBody>
      </p:sp>
      <p:grpSp>
        <p:nvGrpSpPr>
          <p:cNvPr id="38965" name="Group 58"/>
          <p:cNvGrpSpPr>
            <a:grpSpLocks/>
          </p:cNvGrpSpPr>
          <p:nvPr/>
        </p:nvGrpSpPr>
        <p:grpSpPr bwMode="auto">
          <a:xfrm>
            <a:off x="3881438" y="4610100"/>
            <a:ext cx="1111250" cy="723900"/>
            <a:chOff x="0" y="0"/>
            <a:chExt cx="700" cy="456"/>
          </a:xfrm>
        </p:grpSpPr>
        <p:sp>
          <p:nvSpPr>
            <p:cNvPr id="38974" name="Oval 56"/>
            <p:cNvSpPr>
              <a:spLocks/>
            </p:cNvSpPr>
            <p:nvPr/>
          </p:nvSpPr>
          <p:spPr bwMode="auto">
            <a:xfrm>
              <a:off x="136" y="0"/>
              <a:ext cx="427" cy="456"/>
            </a:xfrm>
            <a:prstGeom prst="ellipse">
              <a:avLst/>
            </a:prstGeom>
            <a:solidFill>
              <a:srgbClr val="FFAF1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75" name="Rectangle 57"/>
            <p:cNvSpPr>
              <a:spLocks/>
            </p:cNvSpPr>
            <p:nvPr/>
          </p:nvSpPr>
          <p:spPr bwMode="auto">
            <a:xfrm>
              <a:off x="0" y="88"/>
              <a:ext cx="700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b="1">
                  <a:solidFill>
                    <a:schemeClr val="tx1"/>
                  </a:solidFill>
                  <a:cs typeface="Times" charset="0"/>
                </a:rPr>
                <a:t>Human</a:t>
              </a:r>
            </a:p>
          </p:txBody>
        </p:sp>
      </p:grpSp>
      <p:pic>
        <p:nvPicPr>
          <p:cNvPr id="38968" name="Picture 61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500" y="4075906"/>
            <a:ext cx="1158875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70" name="Rectangle 63"/>
          <p:cNvSpPr>
            <a:spLocks/>
          </p:cNvSpPr>
          <p:nvPr/>
        </p:nvSpPr>
        <p:spPr bwMode="auto">
          <a:xfrm>
            <a:off x="3429000" y="6629400"/>
            <a:ext cx="20510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 u="sng" dirty="0">
                <a:solidFill>
                  <a:srgbClr val="C000C0"/>
                </a:solidFill>
                <a:latin typeface="Helvetica" charset="0"/>
                <a:cs typeface="Helvetica" charset="0"/>
                <a:sym typeface="Helvetica" charset="0"/>
                <a:hlinkClick r:id="rId8"/>
              </a:rPr>
              <a:t>[http://www.asterix.tm.fr]</a:t>
            </a:r>
            <a:endParaRPr lang="en-US" sz="1400" u="sng" dirty="0">
              <a:solidFill>
                <a:srgbClr val="C000C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38971" name="Picture 64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563" y="128200"/>
            <a:ext cx="1309262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Image result for CÃ©tautomatix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2846"/>
            <a:ext cx="1169746" cy="189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AutoShape 28"/>
          <p:cNvCxnSpPr>
            <a:cxnSpLocks noChangeShapeType="1"/>
            <a:stCxn id="38978" idx="4"/>
            <a:endCxn id="38974" idx="0"/>
          </p:cNvCxnSpPr>
          <p:nvPr/>
        </p:nvCxnSpPr>
        <p:spPr bwMode="auto">
          <a:xfrm flipH="1">
            <a:off x="4436270" y="3937000"/>
            <a:ext cx="213407" cy="673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1" name="Rectangle 42"/>
          <p:cNvSpPr>
            <a:spLocks/>
          </p:cNvSpPr>
          <p:nvPr/>
        </p:nvSpPr>
        <p:spPr bwMode="auto">
          <a:xfrm rot="17020005">
            <a:off x="4048516" y="3816739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sr-Latn-R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AKO</a:t>
            </a:r>
            <a:endParaRPr lang="en-US" dirty="0">
              <a:latin typeface="Calibri Light" panose="020F0302020204030204" pitchFamily="34" charset="0"/>
              <a:ea typeface="Apple Chancery" charset="0"/>
              <a:cs typeface="Calibri Light" panose="020F0302020204030204" pitchFamily="34" charset="0"/>
              <a:sym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238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/>
              <a:t>Objašnjenje semantičke mreže</a:t>
            </a:r>
            <a:endParaRPr lang="en-US" dirty="0"/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 rIns="130174">
            <a:normAutofit fontScale="92500" lnSpcReduction="10000"/>
          </a:bodyPr>
          <a:lstStyle/>
          <a:p>
            <a:pPr eaLnBrk="1" hangingPunct="1"/>
            <a:r>
              <a:rPr lang="sr-Latn-RS" b="1" dirty="0"/>
              <a:t>Boje čvorova </a:t>
            </a:r>
            <a:r>
              <a:rPr lang="sr-Latn-RS" dirty="0"/>
              <a:t>na grafiku predstavljaju </a:t>
            </a:r>
            <a:r>
              <a:rPr lang="sr-Latn-RS" b="1" dirty="0"/>
              <a:t>različite tipove individualnih objekata ili klasa</a:t>
            </a:r>
          </a:p>
          <a:p>
            <a:pPr eaLnBrk="1" hangingPunct="1"/>
            <a:r>
              <a:rPr lang="sr-Latn-RS" b="1" dirty="0"/>
              <a:t>Font </a:t>
            </a:r>
            <a:r>
              <a:rPr lang="sr-Latn-RS" b="1" dirty="0" err="1"/>
              <a:t>labela</a:t>
            </a:r>
            <a:r>
              <a:rPr lang="sr-Latn-RS" b="1" dirty="0"/>
              <a:t> relacija </a:t>
            </a:r>
            <a:r>
              <a:rPr lang="sr-Latn-RS" dirty="0"/>
              <a:t>implicira </a:t>
            </a:r>
            <a:r>
              <a:rPr lang="sr-Latn-RS" b="1" dirty="0"/>
              <a:t>različite tipove veze</a:t>
            </a:r>
          </a:p>
          <a:p>
            <a:r>
              <a:rPr lang="sr-Latn-RS" dirty="0"/>
              <a:t>Relacija </a:t>
            </a:r>
            <a:r>
              <a:rPr lang="sr-Latn-RS" b="1" dirty="0"/>
              <a:t>AKO</a:t>
            </a:r>
            <a:r>
              <a:rPr lang="sr-Latn-RS" dirty="0"/>
              <a:t> (a-</a:t>
            </a:r>
            <a:r>
              <a:rPr lang="sr-Latn-RS" dirty="0" err="1"/>
              <a:t>kind</a:t>
            </a:r>
            <a:r>
              <a:rPr lang="sr-Latn-RS" dirty="0"/>
              <a:t>-of) se koristi da predstavi vezu između klasa i predstavlja specijalnu relacija nasleđivanja (</a:t>
            </a:r>
            <a:r>
              <a:rPr lang="sr-Latn-RS" dirty="0" err="1"/>
              <a:t>subclass</a:t>
            </a:r>
            <a:r>
              <a:rPr lang="sr-Latn-RS" dirty="0"/>
              <a:t> to </a:t>
            </a:r>
            <a:r>
              <a:rPr lang="en-US" altLang="en-US" dirty="0"/>
              <a:t>superclass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Nepotrebno je povezati individualne objekte ljudi sa klasom Human</a:t>
            </a:r>
          </a:p>
          <a:p>
            <a:r>
              <a:rPr lang="sr-Latn-RS" dirty="0"/>
              <a:t>Relacija </a:t>
            </a:r>
            <a:r>
              <a:rPr lang="sr-Latn-RS" b="1" dirty="0"/>
              <a:t>IS-A</a:t>
            </a:r>
            <a:r>
              <a:rPr lang="sr-Latn-RS" dirty="0"/>
              <a:t> se koristi da predstavi vezu između instance klase sa klasom (</a:t>
            </a:r>
            <a:r>
              <a:rPr lang="en-US" altLang="en-US" dirty="0"/>
              <a:t>individual </a:t>
            </a:r>
            <a:r>
              <a:rPr lang="sr-Latn-RS" dirty="0" err="1"/>
              <a:t>node</a:t>
            </a:r>
            <a:r>
              <a:rPr lang="sr-Latn-RS" dirty="0"/>
              <a:t> to </a:t>
            </a:r>
            <a:r>
              <a:rPr lang="sr-Latn-RS" dirty="0" err="1"/>
              <a:t>generic</a:t>
            </a:r>
            <a:r>
              <a:rPr lang="sr-Latn-RS" dirty="0"/>
              <a:t> </a:t>
            </a:r>
            <a:r>
              <a:rPr lang="sr-Latn-RS" dirty="0" err="1"/>
              <a:t>node</a:t>
            </a:r>
            <a:r>
              <a:rPr lang="sr-Latn-RS" dirty="0"/>
              <a:t>) </a:t>
            </a:r>
          </a:p>
          <a:p>
            <a:pPr eaLnBrk="1" hangingPunct="1"/>
            <a:endParaRPr lang="sr-Latn-RS" dirty="0"/>
          </a:p>
          <a:p>
            <a:pPr eaLnBrk="1" hangingPunct="1"/>
            <a:endParaRPr lang="sr-Latn-R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54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Abraracourc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505" y="0"/>
            <a:ext cx="1507115" cy="157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54" y="5985555"/>
            <a:ext cx="1623362" cy="71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Image result for Ordralfabeti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08" y="5181600"/>
            <a:ext cx="1977492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73" name="Picture 6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2" y="3890283"/>
            <a:ext cx="1189290" cy="181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2"/>
          <p:cNvSpPr>
            <a:spLocks/>
          </p:cNvSpPr>
          <p:nvPr/>
        </p:nvSpPr>
        <p:spPr bwMode="auto">
          <a:xfrm>
            <a:off x="6021388" y="6553200"/>
            <a:ext cx="29845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9686" bIns="0"/>
          <a:lstStyle/>
          <a:p>
            <a:pPr marL="38100" algn="r"/>
            <a:r>
              <a:rPr lang="en-US" sz="1400" b="1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Knowledge Representation  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/>
              <a:t>Primer: </a:t>
            </a:r>
            <a:r>
              <a:rPr lang="en-US" dirty="0" err="1"/>
              <a:t>Semantix</a:t>
            </a:r>
            <a:r>
              <a:rPr lang="en-US" dirty="0"/>
              <a:t> Net</a:t>
            </a:r>
          </a:p>
        </p:txBody>
      </p:sp>
      <p:sp>
        <p:nvSpPr>
          <p:cNvPr id="38917" name="Oval 4"/>
          <p:cNvSpPr>
            <a:spLocks/>
          </p:cNvSpPr>
          <p:nvPr/>
        </p:nvSpPr>
        <p:spPr bwMode="auto">
          <a:xfrm>
            <a:off x="18669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18" name="Oval 5"/>
          <p:cNvSpPr>
            <a:spLocks/>
          </p:cNvSpPr>
          <p:nvPr/>
        </p:nvSpPr>
        <p:spPr bwMode="auto">
          <a:xfrm>
            <a:off x="7985125" y="36195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19" name="Oval 6"/>
          <p:cNvSpPr>
            <a:spLocks/>
          </p:cNvSpPr>
          <p:nvPr/>
        </p:nvSpPr>
        <p:spPr bwMode="auto">
          <a:xfrm>
            <a:off x="3810000" y="16764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0" name="Oval 7"/>
          <p:cNvSpPr>
            <a:spLocks/>
          </p:cNvSpPr>
          <p:nvPr/>
        </p:nvSpPr>
        <p:spPr bwMode="auto">
          <a:xfrm>
            <a:off x="1333500" y="3887788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8921" name="Group 10"/>
          <p:cNvGrpSpPr>
            <a:grpSpLocks/>
          </p:cNvGrpSpPr>
          <p:nvPr/>
        </p:nvGrpSpPr>
        <p:grpSpPr bwMode="auto">
          <a:xfrm>
            <a:off x="4264707" y="3213100"/>
            <a:ext cx="771525" cy="723900"/>
            <a:chOff x="0" y="0"/>
            <a:chExt cx="486" cy="456"/>
          </a:xfrm>
        </p:grpSpPr>
        <p:sp>
          <p:nvSpPr>
            <p:cNvPr id="38978" name="Oval 8"/>
            <p:cNvSpPr>
              <a:spLocks/>
            </p:cNvSpPr>
            <p:nvPr/>
          </p:nvSpPr>
          <p:spPr bwMode="auto">
            <a:xfrm>
              <a:off x="29" y="0"/>
              <a:ext cx="427" cy="456"/>
            </a:xfrm>
            <a:prstGeom prst="ellipse">
              <a:avLst/>
            </a:prstGeom>
            <a:solidFill>
              <a:srgbClr val="FFAF1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79" name="Rectangle 9"/>
            <p:cNvSpPr>
              <a:spLocks/>
            </p:cNvSpPr>
            <p:nvPr/>
          </p:nvSpPr>
          <p:spPr bwMode="auto">
            <a:xfrm>
              <a:off x="0" y="88"/>
              <a:ext cx="486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b="1">
                  <a:solidFill>
                    <a:schemeClr val="tx1"/>
                  </a:solidFill>
                  <a:cs typeface="Times" charset="0"/>
                </a:rPr>
                <a:t>Gaul</a:t>
              </a:r>
            </a:p>
          </p:txBody>
        </p:sp>
      </p:grpSp>
      <p:sp>
        <p:nvSpPr>
          <p:cNvPr id="38922" name="Oval 11"/>
          <p:cNvSpPr>
            <a:spLocks/>
          </p:cNvSpPr>
          <p:nvPr/>
        </p:nvSpPr>
        <p:spPr bwMode="auto">
          <a:xfrm>
            <a:off x="2684463" y="5413375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3" name="Oval 12"/>
          <p:cNvSpPr>
            <a:spLocks/>
          </p:cNvSpPr>
          <p:nvPr/>
        </p:nvSpPr>
        <p:spPr bwMode="auto">
          <a:xfrm>
            <a:off x="6748463" y="5334000"/>
            <a:ext cx="533400" cy="533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4" name="Oval 13"/>
          <p:cNvSpPr>
            <a:spLocks/>
          </p:cNvSpPr>
          <p:nvPr/>
        </p:nvSpPr>
        <p:spPr bwMode="auto">
          <a:xfrm>
            <a:off x="6130925" y="1789113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8925" name="AutoShape 14"/>
          <p:cNvCxnSpPr>
            <a:cxnSpLocks noChangeShapeType="1"/>
            <a:stCxn id="38919" idx="6"/>
            <a:endCxn id="38924" idx="2"/>
          </p:cNvCxnSpPr>
          <p:nvPr/>
        </p:nvCxnSpPr>
        <p:spPr bwMode="auto">
          <a:xfrm>
            <a:off x="4343400" y="1943100"/>
            <a:ext cx="1787525" cy="1127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6" name="AutoShape 15"/>
          <p:cNvCxnSpPr>
            <a:cxnSpLocks noChangeShapeType="1"/>
            <a:stCxn id="38919" idx="4"/>
          </p:cNvCxnSpPr>
          <p:nvPr/>
        </p:nvCxnSpPr>
        <p:spPr bwMode="auto">
          <a:xfrm>
            <a:off x="4076700" y="2209800"/>
            <a:ext cx="466670" cy="103356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7" name="AutoShape 16"/>
          <p:cNvCxnSpPr>
            <a:cxnSpLocks noChangeShapeType="1"/>
            <a:stCxn id="38924" idx="5"/>
            <a:endCxn id="38918" idx="1"/>
          </p:cNvCxnSpPr>
          <p:nvPr/>
        </p:nvCxnSpPr>
        <p:spPr bwMode="auto">
          <a:xfrm>
            <a:off x="6586210" y="2244398"/>
            <a:ext cx="1477030" cy="145321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8" name="AutoShape 17"/>
          <p:cNvCxnSpPr>
            <a:cxnSpLocks noChangeShapeType="1"/>
          </p:cNvCxnSpPr>
          <p:nvPr/>
        </p:nvCxnSpPr>
        <p:spPr bwMode="auto">
          <a:xfrm flipH="1">
            <a:off x="7151690" y="4152900"/>
            <a:ext cx="925510" cy="121972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9" name="AutoShape 18"/>
          <p:cNvCxnSpPr>
            <a:cxnSpLocks noChangeShapeType="1"/>
            <a:stCxn id="38918" idx="2"/>
            <a:endCxn id="38978" idx="6"/>
          </p:cNvCxnSpPr>
          <p:nvPr/>
        </p:nvCxnSpPr>
        <p:spPr bwMode="auto">
          <a:xfrm flipH="1" flipV="1">
            <a:off x="4988608" y="3575050"/>
            <a:ext cx="2996517" cy="3111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0" name="AutoShape 19"/>
          <p:cNvCxnSpPr>
            <a:cxnSpLocks noChangeShapeType="1"/>
            <a:stCxn id="38923" idx="2"/>
            <a:endCxn id="38922" idx="6"/>
          </p:cNvCxnSpPr>
          <p:nvPr/>
        </p:nvCxnSpPr>
        <p:spPr bwMode="auto">
          <a:xfrm flipH="1">
            <a:off x="3217863" y="5600700"/>
            <a:ext cx="3530600" cy="793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1" name="AutoShape 20"/>
          <p:cNvCxnSpPr>
            <a:cxnSpLocks noChangeShapeType="1"/>
            <a:stCxn id="38922" idx="1"/>
            <a:endCxn id="38920" idx="5"/>
          </p:cNvCxnSpPr>
          <p:nvPr/>
        </p:nvCxnSpPr>
        <p:spPr bwMode="auto">
          <a:xfrm flipH="1" flipV="1">
            <a:off x="1788785" y="4343073"/>
            <a:ext cx="973793" cy="114841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2" name="AutoShape 21"/>
          <p:cNvCxnSpPr>
            <a:cxnSpLocks noChangeShapeType="1"/>
            <a:endCxn id="38917" idx="6"/>
          </p:cNvCxnSpPr>
          <p:nvPr/>
        </p:nvCxnSpPr>
        <p:spPr bwMode="auto">
          <a:xfrm flipH="1">
            <a:off x="2400300" y="1999456"/>
            <a:ext cx="1409700" cy="40084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3" name="AutoShape 22"/>
          <p:cNvCxnSpPr>
            <a:cxnSpLocks noChangeShapeType="1"/>
            <a:stCxn id="38920" idx="0"/>
            <a:endCxn id="38917" idx="4"/>
          </p:cNvCxnSpPr>
          <p:nvPr/>
        </p:nvCxnSpPr>
        <p:spPr bwMode="auto">
          <a:xfrm flipV="1">
            <a:off x="1600200" y="2667000"/>
            <a:ext cx="533400" cy="12207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34" name="Rectangle 23"/>
          <p:cNvSpPr>
            <a:spLocks/>
          </p:cNvSpPr>
          <p:nvPr/>
        </p:nvSpPr>
        <p:spPr bwMode="auto">
          <a:xfrm>
            <a:off x="5667375" y="1331913"/>
            <a:ext cx="11017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 dirty="0" err="1">
                <a:solidFill>
                  <a:schemeClr val="tx1"/>
                </a:solidFill>
                <a:cs typeface="Times" charset="0"/>
              </a:rPr>
              <a:t>Astérix</a:t>
            </a:r>
            <a:endParaRPr lang="en-US" b="1" dirty="0">
              <a:solidFill>
                <a:schemeClr val="tx1"/>
              </a:solidFill>
              <a:cs typeface="Times" charset="0"/>
            </a:endParaRPr>
          </a:p>
        </p:txBody>
      </p:sp>
      <p:sp>
        <p:nvSpPr>
          <p:cNvPr id="38935" name="Rectangle 24"/>
          <p:cNvSpPr>
            <a:spLocks/>
          </p:cNvSpPr>
          <p:nvPr/>
        </p:nvSpPr>
        <p:spPr bwMode="auto">
          <a:xfrm>
            <a:off x="7985125" y="3046413"/>
            <a:ext cx="10175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>
                <a:solidFill>
                  <a:schemeClr val="tx1"/>
                </a:solidFill>
                <a:cs typeface="Times" charset="0"/>
              </a:rPr>
              <a:t>Obélix</a:t>
            </a:r>
          </a:p>
        </p:txBody>
      </p:sp>
      <p:sp>
        <p:nvSpPr>
          <p:cNvPr id="38936" name="Rectangle 25"/>
          <p:cNvSpPr>
            <a:spLocks/>
          </p:cNvSpPr>
          <p:nvPr/>
        </p:nvSpPr>
        <p:spPr bwMode="auto">
          <a:xfrm>
            <a:off x="6249988" y="5791200"/>
            <a:ext cx="9017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 dirty="0" err="1">
                <a:solidFill>
                  <a:schemeClr val="tx1"/>
                </a:solidFill>
                <a:cs typeface="Times" charset="0"/>
              </a:rPr>
              <a:t>Idéfix</a:t>
            </a:r>
            <a:endParaRPr lang="en-US" b="1" dirty="0">
              <a:solidFill>
                <a:schemeClr val="tx1"/>
              </a:solidFill>
              <a:cs typeface="Times" charset="0"/>
            </a:endParaRPr>
          </a:p>
        </p:txBody>
      </p:sp>
      <p:cxnSp>
        <p:nvCxnSpPr>
          <p:cNvPr id="38937" name="AutoShape 26"/>
          <p:cNvCxnSpPr>
            <a:cxnSpLocks noChangeShapeType="1"/>
            <a:stCxn id="38922" idx="7"/>
          </p:cNvCxnSpPr>
          <p:nvPr/>
        </p:nvCxnSpPr>
        <p:spPr bwMode="auto">
          <a:xfrm flipV="1">
            <a:off x="3139748" y="3701257"/>
            <a:ext cx="1203652" cy="179023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8" name="AutoShape 27"/>
          <p:cNvCxnSpPr>
            <a:cxnSpLocks noChangeShapeType="1"/>
          </p:cNvCxnSpPr>
          <p:nvPr/>
        </p:nvCxnSpPr>
        <p:spPr bwMode="auto">
          <a:xfrm flipH="1" flipV="1">
            <a:off x="6586210" y="4675188"/>
            <a:ext cx="356353" cy="65881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9" name="AutoShape 28"/>
          <p:cNvCxnSpPr>
            <a:cxnSpLocks noChangeShapeType="1"/>
            <a:stCxn id="38924" idx="3"/>
            <a:endCxn id="38978" idx="7"/>
          </p:cNvCxnSpPr>
          <p:nvPr/>
        </p:nvCxnSpPr>
        <p:spPr bwMode="auto">
          <a:xfrm flipH="1">
            <a:off x="4889337" y="2244398"/>
            <a:ext cx="1319703" cy="107471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0" name="AutoShape 29"/>
          <p:cNvCxnSpPr>
            <a:cxnSpLocks noChangeShapeType="1"/>
            <a:stCxn id="38917" idx="5"/>
          </p:cNvCxnSpPr>
          <p:nvPr/>
        </p:nvCxnSpPr>
        <p:spPr bwMode="auto">
          <a:xfrm>
            <a:off x="2322185" y="2588885"/>
            <a:ext cx="2021215" cy="91197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1" name="AutoShape 30"/>
          <p:cNvCxnSpPr>
            <a:cxnSpLocks noChangeShapeType="1"/>
            <a:stCxn id="38920" idx="6"/>
            <a:endCxn id="38978" idx="2"/>
          </p:cNvCxnSpPr>
          <p:nvPr/>
        </p:nvCxnSpPr>
        <p:spPr bwMode="auto">
          <a:xfrm flipV="1">
            <a:off x="1866900" y="3575050"/>
            <a:ext cx="2443845" cy="57943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8942" name="Group 33"/>
          <p:cNvGrpSpPr>
            <a:grpSpLocks/>
          </p:cNvGrpSpPr>
          <p:nvPr/>
        </p:nvGrpSpPr>
        <p:grpSpPr bwMode="auto">
          <a:xfrm>
            <a:off x="6073775" y="4122738"/>
            <a:ext cx="652463" cy="533400"/>
            <a:chOff x="0" y="0"/>
            <a:chExt cx="411" cy="336"/>
          </a:xfrm>
        </p:grpSpPr>
        <p:sp>
          <p:nvSpPr>
            <p:cNvPr id="38976" name="Oval 31"/>
            <p:cNvSpPr>
              <a:spLocks/>
            </p:cNvSpPr>
            <p:nvPr/>
          </p:nvSpPr>
          <p:spPr bwMode="auto">
            <a:xfrm>
              <a:off x="37" y="0"/>
              <a:ext cx="336" cy="336"/>
            </a:xfrm>
            <a:prstGeom prst="ellipse">
              <a:avLst/>
            </a:prstGeom>
            <a:solidFill>
              <a:srgbClr val="5B3D2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77" name="Rectangle 32"/>
            <p:cNvSpPr>
              <a:spLocks/>
            </p:cNvSpPr>
            <p:nvPr/>
          </p:nvSpPr>
          <p:spPr bwMode="auto">
            <a:xfrm>
              <a:off x="0" y="28"/>
              <a:ext cx="41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b="1">
                  <a:solidFill>
                    <a:schemeClr val="tx1"/>
                  </a:solidFill>
                  <a:cs typeface="Times" charset="0"/>
                </a:rPr>
                <a:t>Dog</a:t>
              </a:r>
            </a:p>
          </p:txBody>
        </p:sp>
      </p:grpSp>
      <p:cxnSp>
        <p:nvCxnSpPr>
          <p:cNvPr id="38943" name="AutoShape 34"/>
          <p:cNvCxnSpPr>
            <a:cxnSpLocks noChangeShapeType="1"/>
            <a:stCxn id="38976" idx="2"/>
          </p:cNvCxnSpPr>
          <p:nvPr/>
        </p:nvCxnSpPr>
        <p:spPr bwMode="auto">
          <a:xfrm flipH="1">
            <a:off x="4775201" y="4389438"/>
            <a:ext cx="1357312" cy="4722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44" name="Rectangle 35"/>
          <p:cNvSpPr>
            <a:spLocks/>
          </p:cNvSpPr>
          <p:nvPr/>
        </p:nvSpPr>
        <p:spPr bwMode="auto">
          <a:xfrm>
            <a:off x="2495550" y="1143000"/>
            <a:ext cx="20780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 dirty="0" err="1">
                <a:solidFill>
                  <a:schemeClr val="tx1"/>
                </a:solidFill>
                <a:cs typeface="Times" charset="0"/>
              </a:rPr>
              <a:t>Abraracourcix</a:t>
            </a:r>
            <a:endParaRPr lang="en-US" b="1" dirty="0">
              <a:solidFill>
                <a:schemeClr val="tx1"/>
              </a:solidFill>
              <a:cs typeface="Times" charset="0"/>
            </a:endParaRPr>
          </a:p>
        </p:txBody>
      </p:sp>
      <p:sp>
        <p:nvSpPr>
          <p:cNvPr id="38945" name="Rectangle 36"/>
          <p:cNvSpPr>
            <a:spLocks/>
          </p:cNvSpPr>
          <p:nvPr/>
        </p:nvSpPr>
        <p:spPr bwMode="auto">
          <a:xfrm>
            <a:off x="0" y="3684588"/>
            <a:ext cx="159385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 dirty="0" err="1">
                <a:solidFill>
                  <a:schemeClr val="tx1"/>
                </a:solidFill>
                <a:cs typeface="Times" charset="0"/>
              </a:rPr>
              <a:t>Panoramix</a:t>
            </a:r>
            <a:endParaRPr lang="en-US" b="1" dirty="0">
              <a:solidFill>
                <a:schemeClr val="tx1"/>
              </a:solidFill>
              <a:cs typeface="Times" charset="0"/>
            </a:endParaRPr>
          </a:p>
        </p:txBody>
      </p:sp>
      <p:sp>
        <p:nvSpPr>
          <p:cNvPr id="38946" name="Rectangle 37"/>
          <p:cNvSpPr>
            <a:spLocks/>
          </p:cNvSpPr>
          <p:nvPr/>
        </p:nvSpPr>
        <p:spPr bwMode="auto">
          <a:xfrm>
            <a:off x="2345420" y="5943600"/>
            <a:ext cx="19653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 dirty="0" err="1">
                <a:solidFill>
                  <a:schemeClr val="tx1"/>
                </a:solidFill>
                <a:cs typeface="Times" charset="0"/>
              </a:rPr>
              <a:t>Ordralfabetix</a:t>
            </a:r>
            <a:endParaRPr lang="en-US" b="1" dirty="0">
              <a:solidFill>
                <a:schemeClr val="tx1"/>
              </a:solidFill>
              <a:cs typeface="Times" charset="0"/>
            </a:endParaRPr>
          </a:p>
        </p:txBody>
      </p:sp>
      <p:sp>
        <p:nvSpPr>
          <p:cNvPr id="38947" name="Rectangle 38"/>
          <p:cNvSpPr>
            <a:spLocks/>
          </p:cNvSpPr>
          <p:nvPr/>
        </p:nvSpPr>
        <p:spPr bwMode="auto">
          <a:xfrm>
            <a:off x="377470" y="2261800"/>
            <a:ext cx="14430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40639" bIns="0">
            <a:spAutoFit/>
          </a:bodyPr>
          <a:lstStyle/>
          <a:p>
            <a:pPr marL="39688"/>
            <a:r>
              <a:rPr lang="en-US" b="1" dirty="0" err="1">
                <a:solidFill>
                  <a:schemeClr val="tx1"/>
                </a:solidFill>
                <a:cs typeface="Times" charset="0"/>
              </a:rPr>
              <a:t>Cétautomatix</a:t>
            </a:r>
            <a:endParaRPr lang="en-US" b="1" dirty="0">
              <a:solidFill>
                <a:schemeClr val="tx1"/>
              </a:solidFill>
              <a:cs typeface="Times" charset="0"/>
            </a:endParaRPr>
          </a:p>
        </p:txBody>
      </p:sp>
      <p:sp>
        <p:nvSpPr>
          <p:cNvPr id="38948" name="Rectangle 39"/>
          <p:cNvSpPr>
            <a:spLocks/>
          </p:cNvSpPr>
          <p:nvPr/>
        </p:nvSpPr>
        <p:spPr bwMode="auto">
          <a:xfrm rot="-900000">
            <a:off x="2870200" y="3730625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is-a</a:t>
            </a:r>
          </a:p>
        </p:txBody>
      </p:sp>
      <p:sp>
        <p:nvSpPr>
          <p:cNvPr id="38949" name="Rectangle 40"/>
          <p:cNvSpPr>
            <a:spLocks/>
          </p:cNvSpPr>
          <p:nvPr/>
        </p:nvSpPr>
        <p:spPr bwMode="auto">
          <a:xfrm rot="1200000">
            <a:off x="2993452" y="2755254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is-a</a:t>
            </a:r>
          </a:p>
        </p:txBody>
      </p:sp>
      <p:sp>
        <p:nvSpPr>
          <p:cNvPr id="38950" name="Rectangle 41"/>
          <p:cNvSpPr>
            <a:spLocks/>
          </p:cNvSpPr>
          <p:nvPr/>
        </p:nvSpPr>
        <p:spPr bwMode="auto">
          <a:xfrm rot="4200000">
            <a:off x="4011613" y="2479675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is-a</a:t>
            </a:r>
          </a:p>
        </p:txBody>
      </p:sp>
      <p:sp>
        <p:nvSpPr>
          <p:cNvPr id="38951" name="Rectangle 42"/>
          <p:cNvSpPr>
            <a:spLocks/>
          </p:cNvSpPr>
          <p:nvPr/>
        </p:nvSpPr>
        <p:spPr bwMode="auto">
          <a:xfrm rot="-2280000">
            <a:off x="5283537" y="2621874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is-a</a:t>
            </a:r>
          </a:p>
        </p:txBody>
      </p:sp>
      <p:sp>
        <p:nvSpPr>
          <p:cNvPr id="38952" name="Rectangle 43"/>
          <p:cNvSpPr>
            <a:spLocks/>
          </p:cNvSpPr>
          <p:nvPr/>
        </p:nvSpPr>
        <p:spPr bwMode="auto">
          <a:xfrm rot="420000">
            <a:off x="6022975" y="3352800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is-a</a:t>
            </a:r>
          </a:p>
        </p:txBody>
      </p:sp>
      <p:sp>
        <p:nvSpPr>
          <p:cNvPr id="38953" name="Rectangle 44"/>
          <p:cNvSpPr>
            <a:spLocks/>
          </p:cNvSpPr>
          <p:nvPr/>
        </p:nvSpPr>
        <p:spPr bwMode="auto">
          <a:xfrm rot="4200000">
            <a:off x="6295053" y="4818202"/>
            <a:ext cx="545191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is-a</a:t>
            </a:r>
          </a:p>
        </p:txBody>
      </p:sp>
      <p:sp>
        <p:nvSpPr>
          <p:cNvPr id="38954" name="Rectangle 45"/>
          <p:cNvSpPr>
            <a:spLocks/>
          </p:cNvSpPr>
          <p:nvPr/>
        </p:nvSpPr>
        <p:spPr bwMode="auto">
          <a:xfrm rot="-3480000">
            <a:off x="3028022" y="4452938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is-a</a:t>
            </a:r>
          </a:p>
        </p:txBody>
      </p:sp>
      <p:cxnSp>
        <p:nvCxnSpPr>
          <p:cNvPr id="38955" name="AutoShape 46"/>
          <p:cNvCxnSpPr>
            <a:cxnSpLocks noChangeShapeType="1"/>
            <a:stCxn id="38922" idx="0"/>
            <a:endCxn id="38917" idx="5"/>
          </p:cNvCxnSpPr>
          <p:nvPr/>
        </p:nvCxnSpPr>
        <p:spPr bwMode="auto">
          <a:xfrm flipH="1" flipV="1">
            <a:off x="2322185" y="2588885"/>
            <a:ext cx="628978" cy="282449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56" name="Rectangle 47"/>
          <p:cNvSpPr>
            <a:spLocks/>
          </p:cNvSpPr>
          <p:nvPr/>
        </p:nvSpPr>
        <p:spPr bwMode="auto">
          <a:xfrm>
            <a:off x="4128663" y="5372622"/>
            <a:ext cx="1422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barks-at</a:t>
            </a:r>
          </a:p>
        </p:txBody>
      </p:sp>
      <p:sp>
        <p:nvSpPr>
          <p:cNvPr id="38957" name="Rectangle 48"/>
          <p:cNvSpPr>
            <a:spLocks/>
          </p:cNvSpPr>
          <p:nvPr/>
        </p:nvSpPr>
        <p:spPr bwMode="auto">
          <a:xfrm rot="18497799">
            <a:off x="6741789" y="4380226"/>
            <a:ext cx="193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takes-care-of</a:t>
            </a:r>
          </a:p>
        </p:txBody>
      </p:sp>
      <p:sp>
        <p:nvSpPr>
          <p:cNvPr id="38958" name="Rectangle 49"/>
          <p:cNvSpPr>
            <a:spLocks/>
          </p:cNvSpPr>
          <p:nvPr/>
        </p:nvSpPr>
        <p:spPr bwMode="auto">
          <a:xfrm rot="2700000">
            <a:off x="6599238" y="2647950"/>
            <a:ext cx="193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is-friend-of</a:t>
            </a:r>
          </a:p>
        </p:txBody>
      </p:sp>
      <p:sp>
        <p:nvSpPr>
          <p:cNvPr id="38959" name="Rectangle 50"/>
          <p:cNvSpPr>
            <a:spLocks/>
          </p:cNvSpPr>
          <p:nvPr/>
        </p:nvSpPr>
        <p:spPr bwMode="auto">
          <a:xfrm rot="239999">
            <a:off x="4487863" y="1520825"/>
            <a:ext cx="193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is-boss-of</a:t>
            </a:r>
          </a:p>
        </p:txBody>
      </p:sp>
      <p:sp>
        <p:nvSpPr>
          <p:cNvPr id="38960" name="Rectangle 51"/>
          <p:cNvSpPr>
            <a:spLocks/>
          </p:cNvSpPr>
          <p:nvPr/>
        </p:nvSpPr>
        <p:spPr bwMode="auto">
          <a:xfrm rot="-1019999">
            <a:off x="2397125" y="1638300"/>
            <a:ext cx="1460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is-boss-of</a:t>
            </a:r>
          </a:p>
        </p:txBody>
      </p:sp>
      <p:sp>
        <p:nvSpPr>
          <p:cNvPr id="38961" name="Rectangle 52"/>
          <p:cNvSpPr>
            <a:spLocks/>
          </p:cNvSpPr>
          <p:nvPr/>
        </p:nvSpPr>
        <p:spPr bwMode="auto">
          <a:xfrm rot="4606922">
            <a:off x="1655689" y="3438524"/>
            <a:ext cx="1778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fights-with</a:t>
            </a:r>
          </a:p>
        </p:txBody>
      </p:sp>
      <p:sp>
        <p:nvSpPr>
          <p:cNvPr id="38962" name="Rectangle 53"/>
          <p:cNvSpPr>
            <a:spLocks/>
          </p:cNvSpPr>
          <p:nvPr/>
        </p:nvSpPr>
        <p:spPr bwMode="auto">
          <a:xfrm rot="2639999">
            <a:off x="1401763" y="4953000"/>
            <a:ext cx="1422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sells-to</a:t>
            </a:r>
          </a:p>
        </p:txBody>
      </p:sp>
      <p:sp>
        <p:nvSpPr>
          <p:cNvPr id="38963" name="Rectangle 54"/>
          <p:cNvSpPr>
            <a:spLocks/>
          </p:cNvSpPr>
          <p:nvPr/>
        </p:nvSpPr>
        <p:spPr bwMode="auto">
          <a:xfrm rot="17588616">
            <a:off x="849511" y="3042481"/>
            <a:ext cx="1501377" cy="38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buys-from</a:t>
            </a:r>
          </a:p>
        </p:txBody>
      </p:sp>
      <p:sp>
        <p:nvSpPr>
          <p:cNvPr id="38964" name="Rectangle 55"/>
          <p:cNvSpPr>
            <a:spLocks/>
          </p:cNvSpPr>
          <p:nvPr/>
        </p:nvSpPr>
        <p:spPr bwMode="auto">
          <a:xfrm rot="20601385">
            <a:off x="4906360" y="4599893"/>
            <a:ext cx="1333500" cy="32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Apple Chancery" charset="0"/>
                <a:ea typeface="Apple Chancery" charset="0"/>
                <a:cs typeface="Apple Chancery" charset="0"/>
                <a:sym typeface="Courier New" charset="0"/>
              </a:rPr>
              <a:t>lives-with</a:t>
            </a:r>
          </a:p>
        </p:txBody>
      </p:sp>
      <p:grpSp>
        <p:nvGrpSpPr>
          <p:cNvPr id="38965" name="Group 58"/>
          <p:cNvGrpSpPr>
            <a:grpSpLocks/>
          </p:cNvGrpSpPr>
          <p:nvPr/>
        </p:nvGrpSpPr>
        <p:grpSpPr bwMode="auto">
          <a:xfrm>
            <a:off x="3881438" y="4610100"/>
            <a:ext cx="1111250" cy="723900"/>
            <a:chOff x="0" y="0"/>
            <a:chExt cx="700" cy="456"/>
          </a:xfrm>
        </p:grpSpPr>
        <p:sp>
          <p:nvSpPr>
            <p:cNvPr id="38974" name="Oval 56"/>
            <p:cNvSpPr>
              <a:spLocks/>
            </p:cNvSpPr>
            <p:nvPr/>
          </p:nvSpPr>
          <p:spPr bwMode="auto">
            <a:xfrm>
              <a:off x="136" y="0"/>
              <a:ext cx="427" cy="456"/>
            </a:xfrm>
            <a:prstGeom prst="ellipse">
              <a:avLst/>
            </a:prstGeom>
            <a:solidFill>
              <a:srgbClr val="FFAF1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75" name="Rectangle 57"/>
            <p:cNvSpPr>
              <a:spLocks/>
            </p:cNvSpPr>
            <p:nvPr/>
          </p:nvSpPr>
          <p:spPr bwMode="auto">
            <a:xfrm>
              <a:off x="0" y="88"/>
              <a:ext cx="700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b="1">
                  <a:solidFill>
                    <a:schemeClr val="tx1"/>
                  </a:solidFill>
                  <a:cs typeface="Times" charset="0"/>
                </a:rPr>
                <a:t>Human</a:t>
              </a:r>
            </a:p>
          </p:txBody>
        </p:sp>
      </p:grpSp>
      <p:pic>
        <p:nvPicPr>
          <p:cNvPr id="38968" name="Picture 61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500" y="4075906"/>
            <a:ext cx="1158875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70" name="Rectangle 63"/>
          <p:cNvSpPr>
            <a:spLocks/>
          </p:cNvSpPr>
          <p:nvPr/>
        </p:nvSpPr>
        <p:spPr bwMode="auto">
          <a:xfrm>
            <a:off x="3429000" y="6629400"/>
            <a:ext cx="20510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 u="sng" dirty="0">
                <a:solidFill>
                  <a:srgbClr val="C000C0"/>
                </a:solidFill>
                <a:latin typeface="Helvetica" charset="0"/>
                <a:cs typeface="Helvetica" charset="0"/>
                <a:sym typeface="Helvetica" charset="0"/>
                <a:hlinkClick r:id="rId8"/>
              </a:rPr>
              <a:t>[http://www.asterix.tm.fr]</a:t>
            </a:r>
            <a:endParaRPr lang="en-US" sz="1400" u="sng" dirty="0">
              <a:solidFill>
                <a:srgbClr val="C000C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38971" name="Picture 64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563" y="128200"/>
            <a:ext cx="1309262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Image result for CÃ©tautomatix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2846"/>
            <a:ext cx="1169746" cy="189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AutoShape 28"/>
          <p:cNvCxnSpPr>
            <a:cxnSpLocks noChangeShapeType="1"/>
            <a:endCxn id="38978" idx="4"/>
          </p:cNvCxnSpPr>
          <p:nvPr/>
        </p:nvCxnSpPr>
        <p:spPr bwMode="auto">
          <a:xfrm flipV="1">
            <a:off x="4506913" y="3937000"/>
            <a:ext cx="142764" cy="68857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1" name="Rectangle 42"/>
          <p:cNvSpPr>
            <a:spLocks/>
          </p:cNvSpPr>
          <p:nvPr/>
        </p:nvSpPr>
        <p:spPr bwMode="auto">
          <a:xfrm rot="17020005">
            <a:off x="4048516" y="3816739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latin typeface="Calibri Light" panose="020F0302020204030204" pitchFamily="34" charset="0"/>
                <a:ea typeface="Apple Chancery" charset="0"/>
                <a:cs typeface="Calibri Light" panose="020F0302020204030204" pitchFamily="34" charset="0"/>
                <a:sym typeface="Courier New" charset="0"/>
              </a:rPr>
              <a:t>e.g.</a:t>
            </a:r>
          </a:p>
        </p:txBody>
      </p:sp>
    </p:spTree>
    <p:extLst>
      <p:ext uri="{BB962C8B-B14F-4D97-AF65-F5344CB8AC3E}">
        <p14:creationId xmlns:p14="http://schemas.microsoft.com/office/powerpoint/2010/main" val="3662406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3A2F9D57-7F6A-4ECE-A7AE-CAA04E42B5AD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6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Primer </a:t>
            </a:r>
            <a:r>
              <a:rPr lang="en-US" dirty="0"/>
              <a:t> 1</a:t>
            </a:r>
            <a:r>
              <a:rPr lang="sr-Latn-RS" dirty="0"/>
              <a:t>: </a:t>
            </a:r>
            <a:r>
              <a:rPr lang="en-US" dirty="0"/>
              <a:t> </a:t>
            </a:r>
            <a:r>
              <a:rPr lang="sr-Latn-RS" dirty="0"/>
              <a:t>produkciona pravila</a:t>
            </a:r>
            <a:endParaRPr lang="en-US" dirty="0"/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839200" cy="5029200"/>
          </a:xfrm>
        </p:spPr>
        <p:txBody>
          <a:bodyPr/>
          <a:lstStyle/>
          <a:p>
            <a:pPr eaLnBrk="1" hangingPunct="1"/>
            <a:r>
              <a:rPr lang="sr-Latn-RS" dirty="0"/>
              <a:t>Za podskup engleskog jezika</a:t>
            </a:r>
            <a:endParaRPr lang="en-US" dirty="0"/>
          </a:p>
        </p:txBody>
      </p:sp>
      <p:grpSp>
        <p:nvGrpSpPr>
          <p:cNvPr id="27655" name="Group 9"/>
          <p:cNvGrpSpPr>
            <a:grpSpLocks/>
          </p:cNvGrpSpPr>
          <p:nvPr/>
        </p:nvGrpSpPr>
        <p:grpSpPr bwMode="auto">
          <a:xfrm>
            <a:off x="76200" y="2444318"/>
            <a:ext cx="8534400" cy="3207212"/>
            <a:chOff x="0" y="0"/>
            <a:chExt cx="5568" cy="1248"/>
          </a:xfrm>
        </p:grpSpPr>
        <p:sp>
          <p:nvSpPr>
            <p:cNvPr id="27656" name="Rectangle 7"/>
            <p:cNvSpPr>
              <a:spLocks/>
            </p:cNvSpPr>
            <p:nvPr/>
          </p:nvSpPr>
          <p:spPr bwMode="auto">
            <a:xfrm>
              <a:off x="0" y="0"/>
              <a:ext cx="5568" cy="124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657" name="Rectangle 8"/>
            <p:cNvSpPr>
              <a:spLocks/>
            </p:cNvSpPr>
            <p:nvPr/>
          </p:nvSpPr>
          <p:spPr bwMode="auto">
            <a:xfrm>
              <a:off x="99" y="120"/>
              <a:ext cx="5220" cy="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&lt;sentence&gt; </a:t>
              </a:r>
              <a:r>
                <a:rPr lang="sr-Latn-R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</a:t>
              </a:r>
              <a:r>
                <a:rPr lang="en-U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-&gt; </a:t>
              </a:r>
              <a:r>
                <a:rPr lang="sr-Latn-R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</a:t>
              </a:r>
              <a:r>
                <a:rPr lang="en-U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&lt;subject&gt; &lt;verb&gt; &lt;object&gt; &lt;modifier&gt;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&lt;subject&gt; </a:t>
              </a:r>
              <a:r>
                <a:rPr lang="sr-Latn-R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   </a:t>
              </a:r>
              <a:r>
                <a:rPr lang="en-U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-&gt;</a:t>
              </a:r>
              <a:r>
                <a:rPr lang="sr-Latn-R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</a:t>
              </a:r>
              <a:r>
                <a:rPr lang="en-U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&lt;noun&gt;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&lt;object&gt; </a:t>
              </a:r>
              <a:r>
                <a:rPr lang="sr-Latn-R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     </a:t>
              </a:r>
              <a:r>
                <a:rPr lang="en-U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-&gt; </a:t>
              </a:r>
              <a:r>
                <a:rPr lang="sr-Latn-R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</a:t>
              </a:r>
              <a:r>
                <a:rPr lang="en-U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&lt;noun&gt;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&lt;noun&gt; </a:t>
              </a:r>
              <a:r>
                <a:rPr lang="sr-Latn-R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      </a:t>
              </a:r>
              <a:r>
                <a:rPr lang="en-U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-&gt; </a:t>
              </a:r>
              <a:r>
                <a:rPr lang="sr-Latn-R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</a:t>
              </a:r>
              <a:r>
                <a:rPr lang="en-U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man | woman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&lt;verb&gt; </a:t>
              </a:r>
              <a:r>
                <a:rPr lang="sr-Latn-R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       </a:t>
              </a:r>
              <a:r>
                <a:rPr lang="en-U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-&gt; </a:t>
              </a:r>
              <a:r>
                <a:rPr lang="sr-Latn-R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</a:t>
              </a:r>
              <a:r>
                <a:rPr lang="en-U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loves | hates | marries | divorces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&lt;modifier&gt; </a:t>
              </a:r>
              <a:r>
                <a:rPr lang="sr-Latn-R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 </a:t>
              </a:r>
              <a:r>
                <a:rPr lang="en-U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-&gt; </a:t>
              </a:r>
              <a:r>
                <a:rPr lang="sr-Latn-R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</a:t>
              </a:r>
              <a:r>
                <a:rPr lang="en-US" sz="20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a little | a lot | forever | sometimes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61305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8162925" cy="4790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Semantička mreža o psima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901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7515225" cy="4948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Semantička mreža o snegu i ledu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1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854" y="1561718"/>
            <a:ext cx="6943339" cy="4853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 semantičke mreže </a:t>
            </a:r>
            <a:r>
              <a:rPr lang="en-US" dirty="0"/>
              <a:t>(</a:t>
            </a:r>
            <a:r>
              <a:rPr lang="sr-Latn-RS" dirty="0"/>
              <a:t>1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05334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 semantičke mreže </a:t>
            </a:r>
            <a:r>
              <a:rPr lang="en-US" dirty="0"/>
              <a:t>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⇒ </a:t>
            </a:r>
            <a:r>
              <a:rPr lang="sr-Latn-RS" dirty="0"/>
              <a:t>ptica</a:t>
            </a:r>
            <a:r>
              <a:rPr lang="en-US" dirty="0"/>
              <a:t> </a:t>
            </a:r>
            <a:r>
              <a:rPr lang="en-US" b="1" dirty="0"/>
              <a:t>is a</a:t>
            </a:r>
            <a:r>
              <a:rPr lang="en-US" dirty="0"/>
              <a:t> </a:t>
            </a:r>
            <a:r>
              <a:rPr lang="sr-Latn-RS" dirty="0"/>
              <a:t>životinja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⇒ </a:t>
            </a:r>
            <a:r>
              <a:rPr lang="sr-Latn-RS" dirty="0"/>
              <a:t>letenje</a:t>
            </a:r>
            <a:r>
              <a:rPr lang="en-US" dirty="0"/>
              <a:t> </a:t>
            </a:r>
            <a:r>
              <a:rPr lang="en-US" b="1" dirty="0"/>
              <a:t>is a</a:t>
            </a:r>
            <a:r>
              <a:rPr lang="en-US" dirty="0"/>
              <a:t> </a:t>
            </a:r>
            <a:r>
              <a:rPr lang="sr-Latn-RS" dirty="0"/>
              <a:t>način kretanja ptica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⇒ </a:t>
            </a:r>
            <a:r>
              <a:rPr lang="en-US" dirty="0" err="1"/>
              <a:t>albatros</a:t>
            </a:r>
            <a:r>
              <a:rPr lang="en-US" dirty="0"/>
              <a:t> </a:t>
            </a:r>
            <a:r>
              <a:rPr lang="en-US" b="1" dirty="0"/>
              <a:t>is a</a:t>
            </a:r>
            <a:r>
              <a:rPr lang="en-US" dirty="0"/>
              <a:t> </a:t>
            </a:r>
            <a:r>
              <a:rPr lang="sr-Latn-RS" dirty="0"/>
              <a:t>ptica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⇒ Albert </a:t>
            </a:r>
            <a:r>
              <a:rPr lang="en-US" b="1" dirty="0"/>
              <a:t>is a</a:t>
            </a:r>
            <a:r>
              <a:rPr lang="en-US" dirty="0"/>
              <a:t> </a:t>
            </a:r>
            <a:r>
              <a:rPr lang="en-US" dirty="0" err="1"/>
              <a:t>albatros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⇒ Ross </a:t>
            </a:r>
            <a:r>
              <a:rPr lang="en-US" b="1" dirty="0"/>
              <a:t>is a</a:t>
            </a:r>
            <a:r>
              <a:rPr lang="en-US" dirty="0"/>
              <a:t> </a:t>
            </a:r>
            <a:r>
              <a:rPr lang="en-US" dirty="0" err="1"/>
              <a:t>albatros</a:t>
            </a:r>
            <a:endParaRPr lang="en-US" dirty="0"/>
          </a:p>
          <a:p>
            <a:r>
              <a:rPr lang="en-US" dirty="0"/>
              <a:t> </a:t>
            </a:r>
            <a:r>
              <a:rPr lang="en-US" i="1" dirty="0"/>
              <a:t>‘</a:t>
            </a:r>
            <a:r>
              <a:rPr lang="en-US" i="1" dirty="0" err="1"/>
              <a:t>is_a</a:t>
            </a:r>
            <a:r>
              <a:rPr lang="en-US" i="1" dirty="0"/>
              <a:t>’ </a:t>
            </a:r>
            <a:r>
              <a:rPr lang="sr-Latn-RS" dirty="0"/>
              <a:t>se koristi da predstavi</a:t>
            </a:r>
            <a:r>
              <a:rPr lang="en-US" dirty="0"/>
              <a:t>:</a:t>
            </a:r>
          </a:p>
          <a:p>
            <a:pPr lvl="1"/>
            <a:r>
              <a:rPr lang="sr-Latn-RS" dirty="0"/>
              <a:t>Relaciju </a:t>
            </a:r>
            <a:r>
              <a:rPr lang="sr-Latn-RS" i="1" dirty="0"/>
              <a:t>klase </a:t>
            </a:r>
            <a:r>
              <a:rPr lang="sr-Latn-RS" dirty="0"/>
              <a:t>objekata</a:t>
            </a:r>
            <a:r>
              <a:rPr lang="en-US" dirty="0"/>
              <a:t> </a:t>
            </a:r>
            <a:r>
              <a:rPr lang="sr-Latn-RS" dirty="0"/>
              <a:t>i</a:t>
            </a:r>
            <a:r>
              <a:rPr lang="en-US" dirty="0"/>
              <a:t> </a:t>
            </a:r>
            <a:r>
              <a:rPr lang="en-US" i="1" dirty="0"/>
              <a:t>super</a:t>
            </a:r>
            <a:r>
              <a:rPr lang="sr-Latn-RS" i="1" dirty="0"/>
              <a:t>klase</a:t>
            </a:r>
            <a:r>
              <a:rPr lang="en-US" dirty="0"/>
              <a:t> </a:t>
            </a:r>
            <a:r>
              <a:rPr lang="sr-Latn-RS" dirty="0"/>
              <a:t>klase</a:t>
            </a:r>
            <a:r>
              <a:rPr lang="en-US" dirty="0"/>
              <a:t> (animal </a:t>
            </a:r>
            <a:r>
              <a:rPr lang="sr-Latn-RS" dirty="0"/>
              <a:t>je</a:t>
            </a:r>
            <a:r>
              <a:rPr lang="en-US" dirty="0"/>
              <a:t> super</a:t>
            </a:r>
            <a:r>
              <a:rPr lang="sr-Latn-RS" dirty="0"/>
              <a:t>k</a:t>
            </a:r>
            <a:r>
              <a:rPr lang="en-US" dirty="0" err="1"/>
              <a:t>las</a:t>
            </a:r>
            <a:r>
              <a:rPr lang="sr-Latn-RS" dirty="0"/>
              <a:t>a</a:t>
            </a:r>
            <a:r>
              <a:rPr lang="en-US" dirty="0"/>
              <a:t> </a:t>
            </a:r>
            <a:r>
              <a:rPr lang="sr-Latn-RS" dirty="0"/>
              <a:t>od</a:t>
            </a:r>
            <a:r>
              <a:rPr lang="en-US" dirty="0"/>
              <a:t> bird);</a:t>
            </a:r>
            <a:r>
              <a:rPr lang="sr-Latn-RS" dirty="0"/>
              <a:t> </a:t>
            </a:r>
          </a:p>
          <a:p>
            <a:pPr lvl="1"/>
            <a:r>
              <a:rPr lang="sr-Latn-RS" dirty="0"/>
              <a:t>Relaciju </a:t>
            </a:r>
            <a:r>
              <a:rPr lang="en-US" i="1" dirty="0"/>
              <a:t>instance </a:t>
            </a:r>
            <a:r>
              <a:rPr lang="sr-Latn-RS" dirty="0"/>
              <a:t>klase</a:t>
            </a:r>
            <a:r>
              <a:rPr lang="en-US" dirty="0"/>
              <a:t> </a:t>
            </a:r>
            <a:r>
              <a:rPr lang="sr-Latn-RS" dirty="0"/>
              <a:t>i</a:t>
            </a:r>
            <a:r>
              <a:rPr lang="en-US" dirty="0"/>
              <a:t> </a:t>
            </a:r>
            <a:r>
              <a:rPr lang="sr-Latn-RS" i="1" dirty="0"/>
              <a:t>klase</a:t>
            </a:r>
            <a:r>
              <a:rPr lang="en-US" i="1" dirty="0"/>
              <a:t> </a:t>
            </a:r>
            <a:r>
              <a:rPr lang="en-US" dirty="0"/>
              <a:t>(Ross </a:t>
            </a:r>
            <a:r>
              <a:rPr lang="sr-Latn-RS" dirty="0"/>
              <a:t>je instanca klase</a:t>
            </a:r>
            <a:r>
              <a:rPr lang="en-US" dirty="0"/>
              <a:t> </a:t>
            </a:r>
            <a:r>
              <a:rPr lang="en-US" dirty="0" err="1"/>
              <a:t>albatros</a:t>
            </a:r>
            <a:r>
              <a:rPr lang="en-US" dirty="0"/>
              <a:t>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B596F7-4F74-4168-BC33-632ED6008560}"/>
              </a:ext>
            </a:extLst>
          </p:cNvPr>
          <p:cNvSpPr txBox="1"/>
          <p:nvPr/>
        </p:nvSpPr>
        <p:spPr>
          <a:xfrm>
            <a:off x="5334000" y="5943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b="1" dirty="0" err="1">
                <a:solidFill>
                  <a:srgbClr val="FF0000"/>
                </a:solidFill>
              </a:rPr>
              <a:t>Natsavak</a:t>
            </a:r>
            <a:r>
              <a:rPr lang="sr-Latn-RS" b="1">
                <a:solidFill>
                  <a:srgbClr val="FF0000"/>
                </a:solidFill>
              </a:rPr>
              <a:t> naredni </a:t>
            </a:r>
            <a:r>
              <a:rPr lang="sr-Latn-RS" b="1" dirty="0" err="1">
                <a:solidFill>
                  <a:srgbClr val="FF0000"/>
                </a:solidFill>
              </a:rPr>
              <a:t>cas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5985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sr-Latn-RS" b="1" dirty="0"/>
              <a:t>Konceptni grafovi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1"/>
            <a:ext cx="8229600" cy="3276599"/>
          </a:xfrm>
        </p:spPr>
        <p:txBody>
          <a:bodyPr>
            <a:normAutofit/>
          </a:bodyPr>
          <a:lstStyle/>
          <a:p>
            <a:r>
              <a:rPr lang="sr-Latn-RS" sz="2800" i="1" dirty="0"/>
              <a:t>Konceptni grafovi </a:t>
            </a:r>
            <a:r>
              <a:rPr lang="sr-Latn-RS" sz="2800" dirty="0"/>
              <a:t>su vrsta </a:t>
            </a:r>
            <a:r>
              <a:rPr lang="sr-Latn-RS" sz="2800" b="1" dirty="0"/>
              <a:t>semantičkih mreža </a:t>
            </a:r>
            <a:r>
              <a:rPr lang="sr-Latn-RS" sz="2800" dirty="0"/>
              <a:t>za predstavljanje značenja (jednostavnih) rečenica prirodnog jezika</a:t>
            </a:r>
            <a:endParaRPr lang="en-US" sz="2800" dirty="0"/>
          </a:p>
          <a:p>
            <a:r>
              <a:rPr lang="sr-Latn-RS" sz="2800" dirty="0"/>
              <a:t>Dva tipa čvorova</a:t>
            </a:r>
            <a:r>
              <a:rPr lang="en-US" sz="2800" dirty="0"/>
              <a:t>:</a:t>
            </a:r>
          </a:p>
          <a:p>
            <a:pPr lvl="1"/>
            <a:r>
              <a:rPr lang="sr-Latn-RS" sz="2400" i="1" dirty="0"/>
              <a:t>Konceptni čvorovi</a:t>
            </a:r>
            <a:r>
              <a:rPr lang="en-US" sz="2400" i="1" dirty="0"/>
              <a:t>: </a:t>
            </a:r>
            <a:r>
              <a:rPr lang="sr-Latn-RS" sz="2400" dirty="0"/>
              <a:t>postoje dva tipa koncepata</a:t>
            </a:r>
            <a:r>
              <a:rPr lang="en-US" sz="2400" dirty="0"/>
              <a:t>, individual</a:t>
            </a:r>
            <a:r>
              <a:rPr lang="sr-Latn-RS" sz="2400" dirty="0"/>
              <a:t>ni</a:t>
            </a:r>
            <a:r>
              <a:rPr lang="en-US" sz="2400" dirty="0"/>
              <a:t> </a:t>
            </a:r>
            <a:r>
              <a:rPr lang="sr-Latn-RS" sz="2400" dirty="0"/>
              <a:t>koncepti i </a:t>
            </a:r>
            <a:r>
              <a:rPr lang="en-US" sz="2400" dirty="0" err="1"/>
              <a:t>generi</a:t>
            </a:r>
            <a:r>
              <a:rPr lang="sr-Latn-RS" sz="2400" dirty="0"/>
              <a:t>čki koncepti</a:t>
            </a:r>
            <a:endParaRPr lang="en-US" sz="2400" dirty="0"/>
          </a:p>
          <a:p>
            <a:pPr lvl="1"/>
            <a:r>
              <a:rPr lang="sr-Latn-RS" sz="2400" i="1" dirty="0"/>
              <a:t>Relacioni čvorovi</a:t>
            </a:r>
            <a:r>
              <a:rPr lang="en-US" sz="2400" i="1" dirty="0"/>
              <a:t>: </a:t>
            </a:r>
            <a:r>
              <a:rPr lang="sr-Latn-RS" sz="2400" b="1" dirty="0"/>
              <a:t>binarne</a:t>
            </a:r>
            <a:r>
              <a:rPr lang="sr-Latn-RS" sz="2400" dirty="0"/>
              <a:t> relacije među konceptima</a:t>
            </a: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400610"/>
            <a:ext cx="6705600" cy="228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40733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Kauzalne relacije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Kauzalna relacija </a:t>
            </a:r>
            <a:r>
              <a:rPr lang="en-US" dirty="0"/>
              <a:t>“</a:t>
            </a:r>
            <a:r>
              <a:rPr lang="sr-Latn-RS" dirty="0"/>
              <a:t>jealous</a:t>
            </a:r>
            <a:r>
              <a:rPr lang="en-US" dirty="0"/>
              <a:t>”</a:t>
            </a:r>
            <a:r>
              <a:rPr lang="sr-Latn-RS" i="1" dirty="0"/>
              <a:t> </a:t>
            </a:r>
            <a:r>
              <a:rPr lang="sr-Latn-RS" dirty="0"/>
              <a:t> kao primer</a:t>
            </a:r>
            <a:endParaRPr lang="en-US" dirty="0"/>
          </a:p>
          <a:p>
            <a:pPr lvl="1"/>
            <a:r>
              <a:rPr lang="en-US" i="1" dirty="0"/>
              <a:t>Bob </a:t>
            </a:r>
            <a:r>
              <a:rPr lang="en-US" dirty="0"/>
              <a:t>likes </a:t>
            </a:r>
            <a:r>
              <a:rPr lang="en-US" i="1" dirty="0"/>
              <a:t>Mary</a:t>
            </a:r>
          </a:p>
          <a:p>
            <a:pPr lvl="1"/>
            <a:r>
              <a:rPr lang="en-US" i="1" dirty="0"/>
              <a:t>Bill </a:t>
            </a:r>
            <a:r>
              <a:rPr lang="en-US" dirty="0"/>
              <a:t>likes </a:t>
            </a:r>
            <a:r>
              <a:rPr lang="en-US" i="1" dirty="0"/>
              <a:t>Mary</a:t>
            </a:r>
          </a:p>
          <a:p>
            <a:pPr lvl="1"/>
            <a:r>
              <a:rPr lang="en-US" i="1" dirty="0"/>
              <a:t>Mary </a:t>
            </a:r>
            <a:r>
              <a:rPr lang="en-US" dirty="0"/>
              <a:t>likes </a:t>
            </a:r>
            <a:r>
              <a:rPr lang="en-US" i="1" dirty="0"/>
              <a:t>Bob</a:t>
            </a:r>
          </a:p>
          <a:p>
            <a:pPr lvl="1"/>
            <a:r>
              <a:rPr lang="en-US" dirty="0"/>
              <a:t>(causes (</a:t>
            </a:r>
            <a:r>
              <a:rPr lang="en-US" i="1" dirty="0"/>
              <a:t>Mary </a:t>
            </a:r>
            <a:r>
              <a:rPr lang="en-US" dirty="0"/>
              <a:t>likes </a:t>
            </a:r>
            <a:r>
              <a:rPr lang="en-US" i="1" dirty="0"/>
              <a:t>Bob</a:t>
            </a:r>
            <a:r>
              <a:rPr lang="en-US" dirty="0"/>
              <a:t>) (</a:t>
            </a:r>
            <a:r>
              <a:rPr lang="en-US" i="1" dirty="0"/>
              <a:t>Bill </a:t>
            </a:r>
            <a:r>
              <a:rPr lang="en-US" dirty="0"/>
              <a:t>to be jealous of </a:t>
            </a:r>
            <a:r>
              <a:rPr lang="en-US" i="1" dirty="0"/>
              <a:t>Bob</a:t>
            </a:r>
            <a:r>
              <a:rPr lang="en-US" dirty="0"/>
              <a:t>))</a:t>
            </a:r>
          </a:p>
          <a:p>
            <a:pPr lvl="1"/>
            <a:r>
              <a:rPr lang="en-US" dirty="0"/>
              <a:t>(causes (</a:t>
            </a:r>
            <a:r>
              <a:rPr lang="en-US" i="1" dirty="0"/>
              <a:t>Bill </a:t>
            </a:r>
            <a:r>
              <a:rPr lang="en-US" dirty="0"/>
              <a:t>likes </a:t>
            </a:r>
            <a:r>
              <a:rPr lang="en-US" i="1" dirty="0"/>
              <a:t>Mary</a:t>
            </a:r>
            <a:r>
              <a:rPr lang="en-US" dirty="0"/>
              <a:t>) (</a:t>
            </a:r>
            <a:r>
              <a:rPr lang="en-US" i="1" dirty="0"/>
              <a:t>Bill </a:t>
            </a:r>
            <a:r>
              <a:rPr lang="en-US" dirty="0"/>
              <a:t>to be jealous of </a:t>
            </a:r>
            <a:r>
              <a:rPr lang="en-US" i="1" dirty="0"/>
              <a:t>Bob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7624220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85104"/>
            <a:ext cx="6629400" cy="4815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Kau</a:t>
            </a:r>
            <a:r>
              <a:rPr lang="sr-Latn-RS" dirty="0"/>
              <a:t>zalna s</a:t>
            </a:r>
            <a:r>
              <a:rPr lang="en-US" dirty="0" err="1"/>
              <a:t>emanti</a:t>
            </a:r>
            <a:r>
              <a:rPr lang="sr-Latn-RS" dirty="0"/>
              <a:t>č</a:t>
            </a:r>
            <a:r>
              <a:rPr lang="en-US" dirty="0" err="1"/>
              <a:t>ka</a:t>
            </a:r>
            <a:r>
              <a:rPr lang="en-US" dirty="0"/>
              <a:t> </a:t>
            </a:r>
            <a:r>
              <a:rPr lang="en-US" dirty="0" err="1"/>
              <a:t>mre</a:t>
            </a:r>
            <a:r>
              <a:rPr lang="sr-Latn-RS" dirty="0"/>
              <a:t>ž</a:t>
            </a:r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5923943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Relacije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/>
              <a:t>Bez relacija, znanje je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</a:t>
            </a:r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uređena kolekcija činjenica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sr-Latn-RS" dirty="0"/>
              <a:t>Rasuđivanje o tim činjenicama nije od velikog interesa</a:t>
            </a:r>
            <a:endParaRPr lang="en-US" dirty="0"/>
          </a:p>
          <a:p>
            <a:pPr lvl="2"/>
            <a:r>
              <a:rPr lang="sr-Latn-RS" b="1" dirty="0"/>
              <a:t>Moguće je induktivno rasuđivanje</a:t>
            </a:r>
            <a:r>
              <a:rPr lang="sr-Latn-RS" dirty="0"/>
              <a:t> (od konkretnog ka opštem) </a:t>
            </a:r>
            <a:endParaRPr lang="en-US" dirty="0"/>
          </a:p>
          <a:p>
            <a:r>
              <a:rPr lang="sr-Latn-RS" b="1" dirty="0">
                <a:solidFill>
                  <a:srgbClr val="FF0000"/>
                </a:solidFill>
              </a:rPr>
              <a:t>Relacije izražavaju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</a:t>
            </a:r>
            <a:r>
              <a:rPr lang="sr-Latn-R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</a:t>
            </a:r>
            <a:r>
              <a:rPr lang="sr-Latn-R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sr-Latn-RS" b="1" dirty="0">
                <a:solidFill>
                  <a:srgbClr val="FF0000"/>
                </a:solidFill>
              </a:rPr>
              <a:t>kolekcije činjenica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sr-Latn-RS" b="1" dirty="0">
                <a:solidFill>
                  <a:srgbClr val="FF0000"/>
                </a:solidFill>
              </a:rPr>
              <a:t>To omogućuje generisanje novog smislenog znanja</a:t>
            </a:r>
            <a:endParaRPr lang="en-US" b="1" dirty="0">
              <a:solidFill>
                <a:srgbClr val="FF0000"/>
              </a:solidFill>
            </a:endParaRPr>
          </a:p>
          <a:p>
            <a:pPr lvl="2"/>
            <a:r>
              <a:rPr lang="sr-Latn-RS" dirty="0"/>
              <a:t>Generisanje novih činjenica</a:t>
            </a:r>
            <a:endParaRPr lang="en-US" dirty="0"/>
          </a:p>
          <a:p>
            <a:pPr lvl="2"/>
            <a:r>
              <a:rPr lang="sr-Latn-RS" dirty="0"/>
              <a:t>Generisanje novih relacija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1527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/>
              <a:t>Tipovi relacija</a:t>
            </a:r>
            <a:endParaRPr lang="en-US" dirty="0"/>
          </a:p>
        </p:txBody>
      </p:sp>
      <p:sp>
        <p:nvSpPr>
          <p:cNvPr id="4198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0" y="1219200"/>
            <a:ext cx="9144000" cy="5638800"/>
          </a:xfrm>
        </p:spPr>
        <p:txBody>
          <a:bodyPr rIns="130174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sr-Latn-RS" dirty="0"/>
              <a:t>Često korišćene relacije</a:t>
            </a:r>
            <a:endParaRPr lang="en-US" dirty="0"/>
          </a:p>
          <a:p>
            <a:pPr marL="723900" lvl="1" eaLnBrk="1" hangingPunct="1">
              <a:lnSpc>
                <a:spcPct val="90000"/>
              </a:lnSpc>
            </a:pPr>
            <a:r>
              <a:rPr lang="en-US" dirty="0"/>
              <a:t>IS-A </a:t>
            </a:r>
            <a:r>
              <a:rPr lang="sr-Latn-RS" dirty="0"/>
              <a:t>(typeOf)</a:t>
            </a:r>
            <a:endParaRPr lang="en-US" dirty="0"/>
          </a:p>
          <a:p>
            <a:pPr marL="1066800" lvl="2" eaLnBrk="1" hangingPunct="1">
              <a:lnSpc>
                <a:spcPct val="90000"/>
              </a:lnSpc>
            </a:pPr>
            <a:r>
              <a:rPr lang="sr-Latn-RS" dirty="0"/>
              <a:t>Povezuje instancu sa klasom</a:t>
            </a:r>
            <a:endParaRPr lang="en-US" dirty="0"/>
          </a:p>
          <a:p>
            <a:pPr marL="723900" lvl="1" eaLnBrk="1" hangingPunct="1">
              <a:lnSpc>
                <a:spcPct val="90000"/>
              </a:lnSpc>
            </a:pPr>
            <a:r>
              <a:rPr lang="en-US" dirty="0"/>
              <a:t>AKO (a-kind-of</a:t>
            </a:r>
            <a:r>
              <a:rPr lang="sr-Latn-RS" dirty="0"/>
              <a:t>, subClassOf</a:t>
            </a:r>
            <a:r>
              <a:rPr lang="en-US" dirty="0"/>
              <a:t>)</a:t>
            </a:r>
          </a:p>
          <a:p>
            <a:pPr marL="1066800" lvl="2" eaLnBrk="1" hangingPunct="1">
              <a:lnSpc>
                <a:spcPct val="90000"/>
              </a:lnSpc>
            </a:pPr>
            <a:r>
              <a:rPr lang="sr-Latn-RS" dirty="0"/>
              <a:t>Povezuje klasu </a:t>
            </a:r>
            <a:r>
              <a:rPr lang="en-US" dirty="0"/>
              <a:t>(</a:t>
            </a:r>
            <a:r>
              <a:rPr lang="sr-Latn-RS" dirty="0"/>
              <a:t>podklasu</a:t>
            </a:r>
            <a:r>
              <a:rPr lang="en-US" dirty="0"/>
              <a:t>) </a:t>
            </a:r>
            <a:r>
              <a:rPr lang="sr-Latn-RS" dirty="0"/>
              <a:t>sa drugom klasom</a:t>
            </a:r>
            <a:r>
              <a:rPr lang="en-US" dirty="0"/>
              <a:t>(super</a:t>
            </a:r>
            <a:r>
              <a:rPr lang="sr-Latn-RS" dirty="0"/>
              <a:t>kla</a:t>
            </a:r>
            <a:r>
              <a:rPr lang="en-US" dirty="0"/>
              <a:t>s</a:t>
            </a:r>
            <a:r>
              <a:rPr lang="sr-Latn-RS" dirty="0"/>
              <a:t>a</a:t>
            </a:r>
            <a:r>
              <a:rPr lang="en-US" dirty="0"/>
              <a:t>)</a:t>
            </a:r>
            <a:endParaRPr lang="sr-Latn-RS" dirty="0"/>
          </a:p>
          <a:p>
            <a:pPr lvl="1"/>
            <a:r>
              <a:rPr lang="en-US" dirty="0"/>
              <a:t>HAS, has-a</a:t>
            </a:r>
          </a:p>
          <a:p>
            <a:pPr lvl="2"/>
            <a:r>
              <a:rPr lang="sr-Latn-RS" dirty="0"/>
              <a:t>Deo prema celini (inverzno od part-of)</a:t>
            </a:r>
            <a:endParaRPr lang="en-US" dirty="0"/>
          </a:p>
          <a:p>
            <a:pPr lvl="2"/>
            <a:r>
              <a:rPr lang="sr-Latn-RS" dirty="0"/>
              <a:t>Atribut objekta ili klase</a:t>
            </a:r>
            <a:endParaRPr lang="en-US" dirty="0"/>
          </a:p>
          <a:p>
            <a:pPr marL="1066800" lvl="2" eaLnBrk="1" hangingPunct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396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/>
              <a:t>Tipovi relacija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rezonovanje</a:t>
            </a:r>
            <a:endParaRPr lang="en-US" dirty="0"/>
          </a:p>
        </p:txBody>
      </p:sp>
      <p:sp>
        <p:nvSpPr>
          <p:cNvPr id="4198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0" y="1219200"/>
            <a:ext cx="9144000" cy="5638800"/>
          </a:xfrm>
        </p:spPr>
        <p:txBody>
          <a:bodyPr rIns="130174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sr-Latn-RS" dirty="0"/>
              <a:t>Relacije se mogu (formalno gledano) proizvoljno definisati</a:t>
            </a:r>
            <a:endParaRPr lang="en-US" dirty="0"/>
          </a:p>
          <a:p>
            <a:pPr marL="723900" lvl="1" eaLnBrk="1" hangingPunct="1">
              <a:lnSpc>
                <a:spcPct val="90000"/>
              </a:lnSpc>
            </a:pPr>
            <a:r>
              <a:rPr lang="sr-Latn-RS" dirty="0"/>
              <a:t>Omogućena je velika fleksibilnost ALI....</a:t>
            </a:r>
            <a:endParaRPr lang="en-US" dirty="0"/>
          </a:p>
          <a:p>
            <a:pPr marL="723900" lvl="1" eaLnBrk="1" hangingPunct="1">
              <a:lnSpc>
                <a:spcPct val="90000"/>
              </a:lnSpc>
            </a:pPr>
            <a:r>
              <a:rPr lang="sr-Latn-RS" dirty="0"/>
              <a:t>ALI za rezonovanje, </a:t>
            </a:r>
            <a:r>
              <a:rPr lang="sr-Latn-R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mehanizam rezonovanja mora da zna kako se relacije mogu iskoristiti za generisanje novog znanja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066800" lvl="2" eaLnBrk="1" hangingPunct="1">
              <a:lnSpc>
                <a:spcPct val="90000"/>
              </a:lnSpc>
            </a:pPr>
            <a:r>
              <a:rPr lang="sr-Latn-RS" dirty="0"/>
              <a:t>metode zaključivanja se moraju specificirati za svaku relaciju</a:t>
            </a:r>
          </a:p>
          <a:p>
            <a:pPr marL="1066800" lvl="2" eaLnBrk="1" hangingPunct="1">
              <a:lnSpc>
                <a:spcPct val="90000"/>
              </a:lnSpc>
            </a:pPr>
            <a:r>
              <a:rPr lang="sr-Latn-RS" dirty="0"/>
              <a:t>Osnovna ideja tehnologija za reprezentovanje znanja u </a:t>
            </a:r>
            <a:r>
              <a:rPr lang="sr-Latn-RS" b="1" dirty="0"/>
              <a:t>Semantičkom Webu</a:t>
            </a:r>
            <a:r>
              <a:rPr lang="sr-Latn-RS" dirty="0"/>
              <a:t> je da se </a:t>
            </a:r>
            <a:r>
              <a:rPr lang="sr-Latn-RS" b="1" dirty="0"/>
              <a:t>definiše skup relacija sa predefinisanom semantikom</a:t>
            </a:r>
            <a:r>
              <a:rPr lang="sr-Latn-RS" dirty="0"/>
              <a:t> (relacija za koje je hardkodovano kako će se rezonovati kada se koriste), a da se </a:t>
            </a:r>
            <a:r>
              <a:rPr lang="sr-Latn-RS" b="1" dirty="0"/>
              <a:t>semantika iskaza izvodi iz ovih predefinisanih konstrukata</a:t>
            </a:r>
            <a:r>
              <a:rPr lang="sr-Latn-RS" dirty="0"/>
              <a:t>. Time je omogućeno reprezentovanje implicitnog znanja.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470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F1CE2A54-5C0A-473E-9E8F-DF84F08254A5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7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grpSp>
        <p:nvGrpSpPr>
          <p:cNvPr id="28677" name="Group 7"/>
          <p:cNvGrpSpPr>
            <a:grpSpLocks/>
          </p:cNvGrpSpPr>
          <p:nvPr/>
        </p:nvGrpSpPr>
        <p:grpSpPr bwMode="auto">
          <a:xfrm>
            <a:off x="183488" y="2133600"/>
            <a:ext cx="8610600" cy="3886200"/>
            <a:chOff x="0" y="0"/>
            <a:chExt cx="5424" cy="2448"/>
          </a:xfrm>
        </p:grpSpPr>
        <p:sp>
          <p:nvSpPr>
            <p:cNvPr id="28701" name="Rectangle 5"/>
            <p:cNvSpPr>
              <a:spLocks/>
            </p:cNvSpPr>
            <p:nvPr/>
          </p:nvSpPr>
          <p:spPr bwMode="auto">
            <a:xfrm>
              <a:off x="0" y="0"/>
              <a:ext cx="5424" cy="244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702" name="Rectangle 6"/>
            <p:cNvSpPr>
              <a:spLocks/>
            </p:cNvSpPr>
            <p:nvPr/>
          </p:nvSpPr>
          <p:spPr bwMode="auto">
            <a:xfrm>
              <a:off x="0" y="0"/>
              <a:ext cx="5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sp>
        <p:nvSpPr>
          <p:cNvPr id="28678" name="Rectangle 8"/>
          <p:cNvSpPr>
            <a:spLocks/>
          </p:cNvSpPr>
          <p:nvPr/>
        </p:nvSpPr>
        <p:spPr bwMode="auto">
          <a:xfrm>
            <a:off x="1241425" y="5562600"/>
            <a:ext cx="546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man</a:t>
            </a:r>
          </a:p>
        </p:txBody>
      </p:sp>
      <p:sp>
        <p:nvSpPr>
          <p:cNvPr id="28679" name="Rectangle 9"/>
          <p:cNvSpPr>
            <a:spLocks/>
          </p:cNvSpPr>
          <p:nvPr/>
        </p:nvSpPr>
        <p:spPr bwMode="auto">
          <a:xfrm>
            <a:off x="2860675" y="5562600"/>
            <a:ext cx="850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loves</a:t>
            </a:r>
          </a:p>
        </p:txBody>
      </p:sp>
      <p:sp>
        <p:nvSpPr>
          <p:cNvPr id="28680" name="Rectangle 10"/>
          <p:cNvSpPr>
            <a:spLocks/>
          </p:cNvSpPr>
          <p:nvPr/>
        </p:nvSpPr>
        <p:spPr bwMode="auto">
          <a:xfrm>
            <a:off x="4664075" y="5562600"/>
            <a:ext cx="850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woman</a:t>
            </a:r>
          </a:p>
        </p:txBody>
      </p:sp>
      <p:sp>
        <p:nvSpPr>
          <p:cNvPr id="28681" name="Rectangle 11"/>
          <p:cNvSpPr>
            <a:spLocks/>
          </p:cNvSpPr>
          <p:nvPr/>
        </p:nvSpPr>
        <p:spPr bwMode="auto">
          <a:xfrm>
            <a:off x="6392863" y="5562600"/>
            <a:ext cx="1155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forever</a:t>
            </a:r>
          </a:p>
        </p:txBody>
      </p:sp>
      <p:sp>
        <p:nvSpPr>
          <p:cNvPr id="28682" name="Rectangle 12"/>
          <p:cNvSpPr>
            <a:spLocks/>
          </p:cNvSpPr>
          <p:nvPr/>
        </p:nvSpPr>
        <p:spPr bwMode="auto">
          <a:xfrm>
            <a:off x="3429000" y="2438400"/>
            <a:ext cx="1612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&lt;sentence&gt;</a:t>
            </a:r>
          </a:p>
        </p:txBody>
      </p:sp>
      <p:sp>
        <p:nvSpPr>
          <p:cNvPr id="28683" name="Rectangle 13"/>
          <p:cNvSpPr>
            <a:spLocks/>
          </p:cNvSpPr>
          <p:nvPr/>
        </p:nvSpPr>
        <p:spPr bwMode="auto">
          <a:xfrm>
            <a:off x="4435475" y="3581400"/>
            <a:ext cx="1308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&lt;object&gt;</a:t>
            </a:r>
          </a:p>
        </p:txBody>
      </p:sp>
      <p:sp>
        <p:nvSpPr>
          <p:cNvPr id="28684" name="Rectangle 14"/>
          <p:cNvSpPr>
            <a:spLocks/>
          </p:cNvSpPr>
          <p:nvPr/>
        </p:nvSpPr>
        <p:spPr bwMode="auto">
          <a:xfrm>
            <a:off x="1012825" y="4572000"/>
            <a:ext cx="1003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&lt;noun&gt;</a:t>
            </a:r>
          </a:p>
        </p:txBody>
      </p:sp>
      <p:sp>
        <p:nvSpPr>
          <p:cNvPr id="28685" name="Rectangle 15"/>
          <p:cNvSpPr>
            <a:spLocks/>
          </p:cNvSpPr>
          <p:nvPr/>
        </p:nvSpPr>
        <p:spPr bwMode="auto">
          <a:xfrm>
            <a:off x="4587875" y="4572000"/>
            <a:ext cx="1003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&lt;noun&gt;</a:t>
            </a:r>
          </a:p>
        </p:txBody>
      </p:sp>
      <p:sp>
        <p:nvSpPr>
          <p:cNvPr id="28686" name="Rectangle 16"/>
          <p:cNvSpPr>
            <a:spLocks/>
          </p:cNvSpPr>
          <p:nvPr/>
        </p:nvSpPr>
        <p:spPr bwMode="auto">
          <a:xfrm>
            <a:off x="784225" y="3581400"/>
            <a:ext cx="1460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&lt;subject&gt;</a:t>
            </a:r>
          </a:p>
        </p:txBody>
      </p:sp>
      <p:sp>
        <p:nvSpPr>
          <p:cNvPr id="28687" name="Rectangle 17"/>
          <p:cNvSpPr>
            <a:spLocks/>
          </p:cNvSpPr>
          <p:nvPr/>
        </p:nvSpPr>
        <p:spPr bwMode="auto">
          <a:xfrm>
            <a:off x="2782888" y="3581400"/>
            <a:ext cx="1003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&lt;verb&gt;</a:t>
            </a:r>
          </a:p>
        </p:txBody>
      </p:sp>
      <p:sp>
        <p:nvSpPr>
          <p:cNvPr id="28688" name="Rectangle 18"/>
          <p:cNvSpPr>
            <a:spLocks/>
          </p:cNvSpPr>
          <p:nvPr/>
        </p:nvSpPr>
        <p:spPr bwMode="auto">
          <a:xfrm>
            <a:off x="6164263" y="3581400"/>
            <a:ext cx="1612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&lt;modifier&gt;</a:t>
            </a:r>
          </a:p>
        </p:txBody>
      </p:sp>
      <p:cxnSp>
        <p:nvCxnSpPr>
          <p:cNvPr id="28689" name="AutoShape 19"/>
          <p:cNvCxnSpPr>
            <a:cxnSpLocks noChangeShapeType="1"/>
            <a:stCxn id="28682" idx="0"/>
            <a:endCxn id="28686" idx="0"/>
          </p:cNvCxnSpPr>
          <p:nvPr/>
        </p:nvCxnSpPr>
        <p:spPr bwMode="auto">
          <a:xfrm flipH="1">
            <a:off x="1566863" y="2636838"/>
            <a:ext cx="2722562" cy="1141412"/>
          </a:xfrm>
          <a:prstGeom prst="straightConnector1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0" name="AutoShape 20"/>
          <p:cNvCxnSpPr>
            <a:cxnSpLocks noChangeShapeType="1"/>
            <a:stCxn id="28682" idx="0"/>
            <a:endCxn id="28687" idx="0"/>
          </p:cNvCxnSpPr>
          <p:nvPr/>
        </p:nvCxnSpPr>
        <p:spPr bwMode="auto">
          <a:xfrm flipH="1">
            <a:off x="3338513" y="2636838"/>
            <a:ext cx="950912" cy="11430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1" name="AutoShape 21"/>
          <p:cNvCxnSpPr>
            <a:cxnSpLocks noChangeShapeType="1"/>
            <a:stCxn id="28682" idx="0"/>
            <a:endCxn id="28683" idx="0"/>
          </p:cNvCxnSpPr>
          <p:nvPr/>
        </p:nvCxnSpPr>
        <p:spPr bwMode="auto">
          <a:xfrm>
            <a:off x="4289425" y="2636838"/>
            <a:ext cx="854075" cy="11430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2" name="AutoShape 22"/>
          <p:cNvCxnSpPr>
            <a:cxnSpLocks noChangeShapeType="1"/>
            <a:stCxn id="28682" idx="0"/>
            <a:endCxn id="28688" idx="0"/>
          </p:cNvCxnSpPr>
          <p:nvPr/>
        </p:nvCxnSpPr>
        <p:spPr bwMode="auto">
          <a:xfrm>
            <a:off x="4289425" y="2636838"/>
            <a:ext cx="2735263" cy="11430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3" name="AutoShape 23"/>
          <p:cNvCxnSpPr>
            <a:cxnSpLocks noChangeShapeType="1"/>
            <a:stCxn id="28688" idx="0"/>
            <a:endCxn id="28681" idx="0"/>
          </p:cNvCxnSpPr>
          <p:nvPr/>
        </p:nvCxnSpPr>
        <p:spPr bwMode="auto">
          <a:xfrm>
            <a:off x="7024688" y="3779838"/>
            <a:ext cx="0" cy="19812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4" name="AutoShape 24"/>
          <p:cNvCxnSpPr>
            <a:cxnSpLocks noChangeShapeType="1"/>
            <a:stCxn id="28687" idx="0"/>
            <a:endCxn id="28679" idx="0"/>
          </p:cNvCxnSpPr>
          <p:nvPr/>
        </p:nvCxnSpPr>
        <p:spPr bwMode="auto">
          <a:xfrm>
            <a:off x="3338513" y="3779838"/>
            <a:ext cx="1587" cy="19812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5" name="AutoShape 25"/>
          <p:cNvCxnSpPr>
            <a:cxnSpLocks noChangeShapeType="1"/>
            <a:stCxn id="28686" idx="0"/>
            <a:endCxn id="28684" idx="0"/>
          </p:cNvCxnSpPr>
          <p:nvPr/>
        </p:nvCxnSpPr>
        <p:spPr bwMode="auto">
          <a:xfrm>
            <a:off x="1568450" y="3779838"/>
            <a:ext cx="0" cy="9906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6" name="AutoShape 26"/>
          <p:cNvCxnSpPr>
            <a:cxnSpLocks noChangeShapeType="1"/>
            <a:stCxn id="28684" idx="0"/>
            <a:endCxn id="28678" idx="0"/>
          </p:cNvCxnSpPr>
          <p:nvPr/>
        </p:nvCxnSpPr>
        <p:spPr bwMode="auto">
          <a:xfrm>
            <a:off x="1568450" y="4770438"/>
            <a:ext cx="0" cy="9906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7" name="AutoShape 27"/>
          <p:cNvCxnSpPr>
            <a:cxnSpLocks noChangeShapeType="1"/>
            <a:stCxn id="28683" idx="0"/>
            <a:endCxn id="28685" idx="0"/>
          </p:cNvCxnSpPr>
          <p:nvPr/>
        </p:nvCxnSpPr>
        <p:spPr bwMode="auto">
          <a:xfrm>
            <a:off x="5143500" y="3779838"/>
            <a:ext cx="0" cy="9906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8" name="AutoShape 28"/>
          <p:cNvCxnSpPr>
            <a:cxnSpLocks noChangeShapeType="1"/>
            <a:stCxn id="28685" idx="0"/>
            <a:endCxn id="28680" idx="0"/>
          </p:cNvCxnSpPr>
          <p:nvPr/>
        </p:nvCxnSpPr>
        <p:spPr bwMode="auto">
          <a:xfrm>
            <a:off x="5143500" y="4770438"/>
            <a:ext cx="0" cy="9906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99" name="Rectangle 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Primer</a:t>
            </a:r>
            <a:r>
              <a:rPr lang="en-US" dirty="0"/>
              <a:t> 1</a:t>
            </a:r>
            <a:r>
              <a:rPr lang="sr-Latn-RS" dirty="0"/>
              <a:t>:</a:t>
            </a:r>
            <a:r>
              <a:rPr lang="en-US" dirty="0"/>
              <a:t> </a:t>
            </a:r>
            <a:r>
              <a:rPr lang="sr-Latn-RS" dirty="0"/>
              <a:t>Stablo parsiranja</a:t>
            </a:r>
            <a:endParaRPr lang="en-US" dirty="0"/>
          </a:p>
        </p:txBody>
      </p:sp>
      <p:sp>
        <p:nvSpPr>
          <p:cNvPr id="28700" name="Rectangle 30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495300" indent="-457200" eaLnBrk="1" hangingPunct="1"/>
            <a:r>
              <a:rPr lang="sr-Latn-RS" dirty="0"/>
              <a:t>Primer rečenice</a:t>
            </a:r>
            <a:r>
              <a:rPr lang="en-US" dirty="0"/>
              <a:t>:</a:t>
            </a:r>
            <a:r>
              <a:rPr lang="sr-Latn-RS" dirty="0"/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man loves woman forever</a:t>
            </a:r>
            <a:endParaRPr lang="en-US" sz="2400" dirty="0">
              <a:latin typeface="Courier" charset="0"/>
              <a:sym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3805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/>
          <a:lstStyle/>
          <a:p>
            <a:r>
              <a:rPr lang="sr-Latn-RS" dirty="0"/>
              <a:t>OWL DL semantika</a:t>
            </a:r>
            <a:endParaRPr lang="en-GB" dirty="0"/>
          </a:p>
        </p:txBody>
      </p:sp>
      <p:pic>
        <p:nvPicPr>
          <p:cNvPr id="1026" name="Picture 2" descr="http://www.obitko.com/tutorials/ontologies-semantic-web/images/owl-dl-axiom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9" y="466724"/>
            <a:ext cx="46386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9730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Predstavljanje nebinarnih relacija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/>
              <a:t>Lako se vidi kako se binarne relacije mogu predstaviti putem semantičke mreže</a:t>
            </a:r>
            <a:endParaRPr lang="en-US" dirty="0"/>
          </a:p>
          <a:p>
            <a:r>
              <a:rPr lang="sr-Latn-RS" dirty="0"/>
              <a:t>Ali šta je sa nebinarnim relacijama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“</a:t>
            </a:r>
            <a:r>
              <a:rPr lang="en-US" i="1" dirty="0"/>
              <a:t>give (john,mary,book32)</a:t>
            </a:r>
            <a:r>
              <a:rPr lang="en-US" dirty="0"/>
              <a:t>”</a:t>
            </a:r>
          </a:p>
          <a:p>
            <a:pPr lvl="2"/>
            <a:r>
              <a:rPr lang="sr-Latn-RS" dirty="0"/>
              <a:t>Realcija</a:t>
            </a:r>
            <a:r>
              <a:rPr lang="en-US" dirty="0"/>
              <a:t> “give” </a:t>
            </a:r>
            <a:r>
              <a:rPr lang="sr-Latn-RS" dirty="0"/>
              <a:t>je ternarna</a:t>
            </a:r>
            <a:endParaRPr lang="en-US" dirty="0"/>
          </a:p>
          <a:p>
            <a:pPr lvl="2"/>
            <a:r>
              <a:rPr lang="sr-Latn-RS" dirty="0"/>
              <a:t>Ona uključuje davaoca, primaoca i objekat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i="1" dirty="0"/>
              <a:t>Mike is John’s and Jim’s </a:t>
            </a:r>
            <a:r>
              <a:rPr lang="en-US" b="1" i="1" dirty="0"/>
              <a:t>advisor</a:t>
            </a:r>
            <a:r>
              <a:rPr lang="en-US" i="1" dirty="0"/>
              <a:t>. </a:t>
            </a:r>
            <a:r>
              <a:rPr lang="en-US" b="1" i="1" dirty="0"/>
              <a:t>He</a:t>
            </a:r>
            <a:r>
              <a:rPr lang="en-US" i="1" dirty="0"/>
              <a:t> advised </a:t>
            </a:r>
            <a:r>
              <a:rPr lang="en-US" b="1" i="1" dirty="0"/>
              <a:t>John</a:t>
            </a:r>
            <a:r>
              <a:rPr lang="en-US" i="1" dirty="0"/>
              <a:t> to</a:t>
            </a:r>
            <a:r>
              <a:rPr lang="sr-Latn-RS" i="1" dirty="0"/>
              <a:t> </a:t>
            </a:r>
            <a:r>
              <a:rPr lang="en-US" i="1" dirty="0"/>
              <a:t>take a </a:t>
            </a:r>
            <a:r>
              <a:rPr lang="en-US" b="1" i="1" dirty="0"/>
              <a:t>statistics course</a:t>
            </a:r>
            <a:r>
              <a:rPr lang="en-US" i="1" dirty="0"/>
              <a:t> and </a:t>
            </a:r>
            <a:r>
              <a:rPr lang="en-US" b="1" i="1" dirty="0"/>
              <a:t>Jim</a:t>
            </a:r>
            <a:r>
              <a:rPr lang="en-US" i="1" dirty="0"/>
              <a:t> a </a:t>
            </a:r>
            <a:r>
              <a:rPr lang="en-US" b="1" i="1" dirty="0"/>
              <a:t>physics course</a:t>
            </a:r>
            <a:r>
              <a:rPr lang="en-US" dirty="0"/>
              <a:t>”</a:t>
            </a:r>
          </a:p>
          <a:p>
            <a:pPr lvl="2"/>
            <a:r>
              <a:rPr lang="en-US" dirty="0" err="1"/>
              <a:t>Rela</a:t>
            </a:r>
            <a:r>
              <a:rPr lang="sr-Latn-RS" dirty="0"/>
              <a:t>cija</a:t>
            </a:r>
            <a:r>
              <a:rPr lang="en-US" dirty="0"/>
              <a:t> “advisor” </a:t>
            </a:r>
            <a:r>
              <a:rPr lang="sr-Latn-RS" dirty="0"/>
              <a:t>ternarna</a:t>
            </a:r>
            <a:endParaRPr lang="en-US" dirty="0"/>
          </a:p>
          <a:p>
            <a:pPr lvl="2"/>
            <a:r>
              <a:rPr lang="sr-Latn-RS" dirty="0"/>
              <a:t>Ona uključuje savetnika, studenta i kurs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3554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Predstavljanje nebinarnih relacija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Problem se rešava tako što se </a:t>
            </a:r>
            <a:r>
              <a:rPr lang="en-US" dirty="0"/>
              <a:t>“</a:t>
            </a:r>
            <a:r>
              <a:rPr lang="sr-Latn-RS" dirty="0"/>
              <a:t>relacija pretvori u objekat</a:t>
            </a:r>
            <a:r>
              <a:rPr lang="en-US" dirty="0"/>
              <a:t>”</a:t>
            </a:r>
          </a:p>
          <a:p>
            <a:r>
              <a:rPr lang="sr-Latn-RS" dirty="0"/>
              <a:t>To je primer nečega što logičari zovu </a:t>
            </a:r>
            <a:r>
              <a:rPr lang="en-US" dirty="0"/>
              <a:t>“</a:t>
            </a:r>
            <a:r>
              <a:rPr lang="en-US" dirty="0" err="1"/>
              <a:t>reifi</a:t>
            </a:r>
            <a:r>
              <a:rPr lang="sr-Latn-RS" dirty="0"/>
              <a:t>kacija</a:t>
            </a:r>
            <a:r>
              <a:rPr lang="en-US" dirty="0"/>
              <a:t>”</a:t>
            </a:r>
            <a:r>
              <a:rPr lang="sr-Latn-RS" dirty="0"/>
              <a:t> (res, rei (lat.) – stvar)</a:t>
            </a:r>
            <a:endParaRPr lang="en-US" dirty="0"/>
          </a:p>
          <a:p>
            <a:pPr lvl="1"/>
            <a:r>
              <a:rPr lang="en-US" dirty="0" err="1"/>
              <a:t>reif</a:t>
            </a:r>
            <a:r>
              <a:rPr lang="sr-Latn-RS" dirty="0"/>
              <a:t>ikuj</a:t>
            </a:r>
            <a:r>
              <a:rPr lang="en-US" dirty="0"/>
              <a:t> : </a:t>
            </a:r>
            <a:r>
              <a:rPr lang="sr-Latn-RS" dirty="0"/>
              <a:t>smatraj apstraktan koncept za realan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43400"/>
            <a:ext cx="6096000" cy="2021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3836" y="6096000"/>
            <a:ext cx="8521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sz="3200" dirty="0"/>
              <a:t>Posmatramo konkretnu instancu davanja knjige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665194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69" y="1219200"/>
            <a:ext cx="8656893" cy="438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Predstavljanje nebinarnih relacija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6424" y="6096000"/>
            <a:ext cx="8668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800" dirty="0"/>
              <a:t>Posmatramo instance davanja saveta (advise_1 i advise_2)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456277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Semantičke mreže u </a:t>
            </a:r>
            <a:r>
              <a:rPr lang="en-US" dirty="0"/>
              <a:t>Prolog</a:t>
            </a:r>
            <a:r>
              <a:rPr lang="sr-Latn-RS" dirty="0"/>
              <a:t>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" y="1600200"/>
            <a:ext cx="9067800" cy="4525963"/>
          </a:xfrm>
        </p:spPr>
        <p:txBody>
          <a:bodyPr>
            <a:normAutofit/>
          </a:bodyPr>
          <a:lstStyle/>
          <a:p>
            <a:r>
              <a:rPr lang="sr-Latn-RS" dirty="0"/>
              <a:t>Znanje predstavljeno semantičkom mrežom može se lako konvertovati u </a:t>
            </a:r>
            <a:r>
              <a:rPr lang="en-US" dirty="0"/>
              <a:t>Prolog program</a:t>
            </a:r>
            <a:r>
              <a:rPr lang="sr-Latn-RS" dirty="0"/>
              <a:t>, na primer:</a:t>
            </a:r>
            <a:endParaRPr lang="en-US" dirty="0"/>
          </a:p>
          <a:p>
            <a:pPr marL="457200" lvl="1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hawk,bird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has_property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bird,fly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has_property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x,z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:-</a:t>
            </a:r>
            <a:r>
              <a:rPr lang="sr-Latn-R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chain_isa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has_property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y,z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chain_isa</a:t>
            </a:r>
            <a:r>
              <a:rPr lang="sr-Latn-R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(x,y)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:-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),!.</a:t>
            </a:r>
          </a:p>
          <a:p>
            <a:pPr marL="457200" lvl="1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chain_isa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:-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chain_isa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w,y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20570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Semantičke mreže u LISPu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/>
              <a:t>... ali i u LISP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defun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*database* () </a:t>
            </a:r>
            <a:endParaRPr lang="sr-Latn-R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'((canary (is-a bird) </a:t>
            </a:r>
            <a:endParaRPr lang="sr-Latn-R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yellow) </a:t>
            </a:r>
            <a:endParaRPr lang="sr-Latn-R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(size small)) </a:t>
            </a:r>
            <a:endParaRPr lang="sr-Latn-R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(penguin (is-a bird) </a:t>
            </a:r>
            <a:endParaRPr lang="sr-Latn-R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(movement swim)) </a:t>
            </a:r>
            <a:endParaRPr lang="sr-Latn-R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(bird (is-a vertebrate) </a:t>
            </a:r>
            <a:endParaRPr lang="sr-Latn-R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(has-part wings) </a:t>
            </a:r>
            <a:endParaRPr lang="sr-Latn-R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(reproduction egg-laying))))</a:t>
            </a:r>
          </a:p>
        </p:txBody>
      </p:sp>
    </p:spTree>
    <p:extLst>
      <p:ext uri="{BB962C8B-B14F-4D97-AF65-F5344CB8AC3E}">
        <p14:creationId xmlns:p14="http://schemas.microsoft.com/office/powerpoint/2010/main" val="35060326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Individuali i klase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6200" y="1600200"/>
            <a:ext cx="5486400" cy="5029200"/>
          </a:xfrm>
        </p:spPr>
        <p:txBody>
          <a:bodyPr>
            <a:normAutofit/>
          </a:bodyPr>
          <a:lstStyle/>
          <a:p>
            <a:r>
              <a:rPr lang="sr-Latn-RS" dirty="0"/>
              <a:t>Mnoge semantičke mreže razlikuju: </a:t>
            </a:r>
          </a:p>
          <a:p>
            <a:pPr lvl="1"/>
            <a:r>
              <a:rPr lang="sr-Latn-RS" dirty="0"/>
              <a:t>Čvorove koji predstavljaju individuale i one koji predstavljaju klase</a:t>
            </a:r>
            <a:endParaRPr lang="en-US" dirty="0"/>
          </a:p>
          <a:p>
            <a:pPr lvl="1"/>
            <a:r>
              <a:rPr lang="sr-Latn-RS" dirty="0"/>
              <a:t>Razlikuje se</a:t>
            </a:r>
            <a:r>
              <a:rPr lang="en-US" dirty="0"/>
              <a:t> “</a:t>
            </a:r>
            <a:r>
              <a:rPr lang="en-US" dirty="0" err="1"/>
              <a:t>ako</a:t>
            </a:r>
            <a:r>
              <a:rPr lang="en-US" dirty="0"/>
              <a:t>” </a:t>
            </a:r>
            <a:r>
              <a:rPr lang="sr-Latn-RS" dirty="0"/>
              <a:t>relacija</a:t>
            </a:r>
            <a:r>
              <a:rPr lang="en-US" dirty="0"/>
              <a:t> </a:t>
            </a:r>
            <a:r>
              <a:rPr lang="sr-Latn-RS" dirty="0"/>
              <a:t>od</a:t>
            </a:r>
            <a:r>
              <a:rPr lang="en-US" dirty="0"/>
              <a:t> “is</a:t>
            </a:r>
            <a:r>
              <a:rPr lang="sr-Latn-RS" dirty="0"/>
              <a:t>-</a:t>
            </a:r>
            <a:r>
              <a:rPr lang="en-US" dirty="0"/>
              <a:t>a” </a:t>
            </a:r>
            <a:r>
              <a:rPr lang="sr-Latn-RS" dirty="0"/>
              <a:t>relacije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938670"/>
            <a:ext cx="3464668" cy="378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0380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066" y="1905000"/>
            <a:ext cx="479659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Individuali i klase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6200" y="1600200"/>
            <a:ext cx="5181600" cy="50292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Druge koriste</a:t>
            </a:r>
            <a:r>
              <a:rPr lang="en-US" dirty="0"/>
              <a:t> </a:t>
            </a:r>
            <a:r>
              <a:rPr lang="sr-Latn-RS" dirty="0"/>
              <a:t>IS-A i za klase i za instance</a:t>
            </a:r>
            <a:endParaRPr lang="en-US" dirty="0"/>
          </a:p>
          <a:p>
            <a:pPr lvl="1"/>
            <a:r>
              <a:rPr lang="sr-Latn-RS" dirty="0"/>
              <a:t>To i jeste </a:t>
            </a:r>
            <a:r>
              <a:rPr lang="sr-Latn-RS" b="1" dirty="0"/>
              <a:t>problem semantičkih mreža</a:t>
            </a:r>
            <a:r>
              <a:rPr lang="sr-Latn-RS" dirty="0"/>
              <a:t> </a:t>
            </a:r>
          </a:p>
          <a:p>
            <a:pPr lvl="1"/>
            <a:r>
              <a:rPr lang="sr-Latn-RS" b="1" dirty="0"/>
              <a:t>Nema standardne definicije imena linka</a:t>
            </a:r>
          </a:p>
          <a:p>
            <a:pPr lvl="1"/>
            <a:r>
              <a:rPr lang="sr-Latn-RS" dirty="0"/>
              <a:t>Problem je delimično rešen u </a:t>
            </a:r>
            <a:r>
              <a:rPr lang="sr-Latn-RS" b="1" dirty="0"/>
              <a:t>Semanitčkom Webu </a:t>
            </a:r>
            <a:r>
              <a:rPr lang="sr-Latn-RS" dirty="0"/>
              <a:t>definisanjem </a:t>
            </a:r>
            <a:r>
              <a:rPr lang="sr-Latn-RS" b="1" dirty="0"/>
              <a:t>familije jezika za predstavljanje znanja </a:t>
            </a:r>
            <a:r>
              <a:rPr lang="sr-Latn-RS" dirty="0"/>
              <a:t>koji se baziraju na </a:t>
            </a:r>
            <a:r>
              <a:rPr lang="sr-Latn-RS" b="1" dirty="0"/>
              <a:t>semantičkim mrežama i uvedeni su standardi za predstavljanje ontologija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77612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Zaključivanje nasleđivanjem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sr-Latn-RS" dirty="0"/>
              <a:t>Jedan od </a:t>
            </a:r>
            <a:r>
              <a:rPr lang="sr-Latn-RS" b="1" dirty="0"/>
              <a:t>glavnih načina rezonovanja </a:t>
            </a:r>
            <a:r>
              <a:rPr lang="sr-Latn-RS" dirty="0"/>
              <a:t>u semantičkim mrežama je </a:t>
            </a:r>
            <a:r>
              <a:rPr lang="sr-Latn-RS" b="1" dirty="0"/>
              <a:t>nasleđivanje vrednosti duž linkova podklasa i instanci</a:t>
            </a:r>
            <a:r>
              <a:rPr lang="en-US" dirty="0"/>
              <a:t>.</a:t>
            </a:r>
          </a:p>
          <a:p>
            <a:r>
              <a:rPr lang="sr-Latn-RS" dirty="0"/>
              <a:t>Nasleđivanje nam omogućuje da pre</a:t>
            </a:r>
            <a:r>
              <a:rPr lang="en-GB" dirty="0"/>
              <a:t>d</a:t>
            </a:r>
            <a:r>
              <a:rPr lang="sr-Latn-RS" dirty="0"/>
              <a:t>stavimo default vrednosti u semantičkoj mreži</a:t>
            </a:r>
            <a:endParaRPr lang="en-US" dirty="0"/>
          </a:p>
          <a:p>
            <a:r>
              <a:rPr lang="sr-Latn-RS" dirty="0"/>
              <a:t>Semantičke mreže se </a:t>
            </a:r>
            <a:r>
              <a:rPr lang="sr-Latn-RS" b="1" dirty="0"/>
              <a:t>razlikuju po načinu nasleđivanja višestrukih različitih vrednosti</a:t>
            </a:r>
            <a:r>
              <a:rPr lang="en-US" dirty="0"/>
              <a:t>. Re</a:t>
            </a:r>
            <a:r>
              <a:rPr lang="sr-Latn-RS" dirty="0"/>
              <a:t>š</a:t>
            </a:r>
            <a:r>
              <a:rPr lang="en-US" dirty="0" err="1"/>
              <a:t>enja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da se:</a:t>
            </a:r>
          </a:p>
          <a:p>
            <a:pPr lvl="1"/>
            <a:r>
              <a:rPr lang="sr-Latn-RS" dirty="0"/>
              <a:t>Nasleđuju se </a:t>
            </a:r>
            <a:r>
              <a:rPr lang="sr-Latn-RS" b="1" dirty="0"/>
              <a:t>sve moguće vrednosti</a:t>
            </a:r>
            <a:r>
              <a:rPr lang="en-US" dirty="0"/>
              <a:t>, </a:t>
            </a:r>
            <a:r>
              <a:rPr lang="sr-Latn-RS" i="1" dirty="0"/>
              <a:t>ili</a:t>
            </a:r>
            <a:endParaRPr lang="en-US" i="1" dirty="0"/>
          </a:p>
          <a:p>
            <a:pPr lvl="1"/>
            <a:r>
              <a:rPr lang="sr-Latn-RS" dirty="0"/>
              <a:t>Nasleđuje se </a:t>
            </a:r>
            <a:r>
              <a:rPr lang="sr-Latn-RS" b="1" dirty="0"/>
              <a:t>samo </a:t>
            </a:r>
            <a:r>
              <a:rPr lang="en-US" b="1" dirty="0"/>
              <a:t>“</a:t>
            </a:r>
            <a:r>
              <a:rPr lang="sr-Latn-RS" b="1" dirty="0"/>
              <a:t>najniža</a:t>
            </a:r>
            <a:r>
              <a:rPr lang="en-US" b="1" dirty="0"/>
              <a:t>” </a:t>
            </a:r>
            <a:r>
              <a:rPr lang="sr-Latn-RS" b="1" dirty="0"/>
              <a:t>vrednost </a:t>
            </a:r>
            <a:r>
              <a:rPr lang="sr-Latn-RS" dirty="0"/>
              <a:t>ili </a:t>
            </a:r>
            <a:r>
              <a:rPr lang="sr-Latn-RS" b="1" dirty="0"/>
              <a:t>vrednosti</a:t>
            </a:r>
          </a:p>
          <a:p>
            <a:pPr lvl="1"/>
            <a:r>
              <a:rPr lang="sr-Latn-RS" dirty="0"/>
              <a:t>Ne nasledi </a:t>
            </a:r>
            <a:r>
              <a:rPr lang="sr-Latn-RS" b="1" dirty="0"/>
              <a:t>ništa</a:t>
            </a:r>
            <a:r>
              <a:rPr lang="sr-Latn-RS" dirty="0"/>
              <a:t> ili napiše </a:t>
            </a:r>
            <a:r>
              <a:rPr lang="sr-Latn-RS" b="1" dirty="0"/>
              <a:t>konkretno pravilo</a:t>
            </a:r>
            <a:r>
              <a:rPr lang="sr-Latn-RS" dirty="0"/>
              <a:t> za semantičku mrežu koja vrednost da se nasledi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539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b="1" dirty="0"/>
              <a:t>nasleđivanje višestrukih različitih vrednosti – </a:t>
            </a:r>
            <a:r>
              <a:rPr lang="sr-Latn-RS" dirty="0"/>
              <a:t>problem Izuzeci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400" y="1600200"/>
            <a:ext cx="3810000" cy="51054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Većina slonova je siva</a:t>
            </a:r>
            <a:r>
              <a:rPr lang="en-US" dirty="0"/>
              <a:t>. </a:t>
            </a:r>
            <a:r>
              <a:rPr lang="sr-Latn-RS" dirty="0"/>
              <a:t>Kraljevski slonovi su slonovi</a:t>
            </a:r>
            <a:r>
              <a:rPr lang="en-US" dirty="0"/>
              <a:t>. </a:t>
            </a:r>
            <a:r>
              <a:rPr lang="sr-Latn-RS" dirty="0"/>
              <a:t>Većina kraljevskih slonova nije siva</a:t>
            </a:r>
            <a:r>
              <a:rPr lang="en-US" dirty="0"/>
              <a:t>.</a:t>
            </a:r>
            <a:r>
              <a:rPr lang="sr-Latn-RS" dirty="0"/>
              <a:t> </a:t>
            </a:r>
            <a:r>
              <a:rPr lang="en-US" dirty="0"/>
              <a:t>Clyde </a:t>
            </a:r>
            <a:r>
              <a:rPr lang="sr-Latn-RS" dirty="0"/>
              <a:t>je kraljevski slon.</a:t>
            </a:r>
          </a:p>
          <a:p>
            <a:r>
              <a:rPr lang="sr-Latn-RS" dirty="0"/>
              <a:t>Ideja slična kao u OOP (i logici uopšte) – nasleđivanje nam omogućuje da novu klasu definišemo preko najbližeg roda (</a:t>
            </a:r>
            <a:r>
              <a:rPr lang="en-GB" i="1" dirty="0"/>
              <a:t> genus </a:t>
            </a:r>
            <a:r>
              <a:rPr lang="en-GB" i="1" dirty="0" err="1"/>
              <a:t>proximum</a:t>
            </a:r>
            <a:r>
              <a:rPr lang="sr-Latn-RS" dirty="0"/>
              <a:t>) i vrsne razlike (</a:t>
            </a:r>
            <a:r>
              <a:rPr lang="en-GB" i="1" dirty="0" err="1"/>
              <a:t>diferentia</a:t>
            </a:r>
            <a:r>
              <a:rPr lang="en-GB" i="1" dirty="0"/>
              <a:t> </a:t>
            </a:r>
            <a:r>
              <a:rPr lang="en-GB" i="1" dirty="0" err="1"/>
              <a:t>specifica</a:t>
            </a:r>
            <a:r>
              <a:rPr lang="sr-Latn-RS" dirty="0"/>
              <a:t>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600200"/>
            <a:ext cx="49530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67200" y="2819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ako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45429" y="45720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is-a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88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88E85384-012F-426F-A395-E4B0F7CD7F6D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8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</a:t>
            </a:r>
            <a:r>
              <a:rPr lang="en-US" dirty="0"/>
              <a:t> 2 </a:t>
            </a:r>
            <a:r>
              <a:rPr lang="sr-Latn-RS" dirty="0"/>
              <a:t>produkciona pravila</a:t>
            </a:r>
            <a:endParaRPr lang="en-US" dirty="0"/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Za podskup nemačkog jezika</a:t>
            </a:r>
            <a:endParaRPr lang="en-US" dirty="0"/>
          </a:p>
        </p:txBody>
      </p:sp>
      <p:grpSp>
        <p:nvGrpSpPr>
          <p:cNvPr id="29703" name="Group 9"/>
          <p:cNvGrpSpPr>
            <a:grpSpLocks/>
          </p:cNvGrpSpPr>
          <p:nvPr/>
        </p:nvGrpSpPr>
        <p:grpSpPr bwMode="auto">
          <a:xfrm>
            <a:off x="228600" y="2133600"/>
            <a:ext cx="8637588" cy="2819400"/>
            <a:chOff x="0" y="0"/>
            <a:chExt cx="5441" cy="1776"/>
          </a:xfrm>
        </p:grpSpPr>
        <p:sp>
          <p:nvSpPr>
            <p:cNvPr id="29704" name="Rectangle 7"/>
            <p:cNvSpPr>
              <a:spLocks/>
            </p:cNvSpPr>
            <p:nvPr/>
          </p:nvSpPr>
          <p:spPr bwMode="auto">
            <a:xfrm>
              <a:off x="17" y="0"/>
              <a:ext cx="5424" cy="177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05" name="Rectangle 8"/>
            <p:cNvSpPr>
              <a:spLocks/>
            </p:cNvSpPr>
            <p:nvPr/>
          </p:nvSpPr>
          <p:spPr bwMode="auto">
            <a:xfrm>
              <a:off x="0" y="0"/>
              <a:ext cx="5392" cy="1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&lt;sentence&gt; 		-&gt; &lt;subject phrase&gt; &lt;verb&gt; &lt;object phrase&gt;</a:t>
              </a:r>
            </a:p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&lt;subject phrase&gt; 	-&gt; &lt;determiner&gt; &lt;adjective&gt; &lt;noun&gt;</a:t>
              </a:r>
            </a:p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&lt;object phrase&gt; 	-&gt; &lt;determiner&gt; &lt;adjective&gt; &lt;noun&gt;</a:t>
              </a:r>
            </a:p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&lt;determiner&gt; 	-&gt; der | die | das | den</a:t>
              </a:r>
            </a:p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&lt;noun&gt; 		-&gt; Mann | Frau | Kind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Hund</a:t>
              </a:r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Katze</a:t>
              </a:r>
              <a:endParaRPr lang="en-U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endParaRPr>
            </a:p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&lt;verb&gt; 		-&gt; mag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schimpft</a:t>
              </a:r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vergisst</a:t>
              </a:r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| </a:t>
              </a:r>
            </a:p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				  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verehrt</a:t>
              </a:r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verzehrt</a:t>
              </a:r>
              <a:endParaRPr lang="en-U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endParaRPr>
            </a:p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&lt;adjective&gt; -&gt;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schoene</a:t>
              </a:r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stärke</a:t>
              </a:r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laute</a:t>
              </a:r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duenne</a:t>
              </a:r>
              <a:endParaRPr lang="en-U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3199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b="1" dirty="0"/>
              <a:t>nasleđivanje višestrukih različitih vrednosti – </a:t>
            </a:r>
            <a:r>
              <a:rPr lang="sr-Latn-RS" dirty="0"/>
              <a:t>problem Konfliktne nasleđene vrednosti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100263"/>
            <a:ext cx="882015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2002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b="1" dirty="0"/>
              <a:t>nasleđivanje višestrukih različitih vrednosti – </a:t>
            </a:r>
            <a:r>
              <a:rPr lang="sr-Latn-RS" dirty="0"/>
              <a:t>problem Konfliktne nasleđene vrednosti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Mike je student i vojnik. Većina studenata ima kratku dužu kosu, dok većina vojnika ima kratku kosu.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429000"/>
            <a:ext cx="7620000" cy="2825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5949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b="1" dirty="0"/>
              <a:t>nasleđivanje višestrukih vrednosti – </a:t>
            </a:r>
            <a:r>
              <a:rPr lang="sr-Latn-RS" dirty="0"/>
              <a:t>problem </a:t>
            </a:r>
            <a:r>
              <a:rPr lang="en-GB" dirty="0"/>
              <a:t>Tangled Hierarchies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Nasleđivanja koja nisu prosta stabla: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72868"/>
            <a:ext cx="8646028" cy="377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61612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Višestruko nasleđivanje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52578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Čvor može da ima proizvoljan (konačan) broj superklasa koje ga sadrže kao podklasu, što omogućuje čvoru da nasledi svojstva od više </a:t>
            </a:r>
            <a:r>
              <a:rPr lang="en-US" dirty="0"/>
              <a:t>“</a:t>
            </a:r>
            <a:r>
              <a:rPr lang="sr-Latn-RS" dirty="0"/>
              <a:t>roditeljskih</a:t>
            </a:r>
            <a:r>
              <a:rPr lang="en-US" dirty="0"/>
              <a:t>” </a:t>
            </a:r>
            <a:r>
              <a:rPr lang="sr-Latn-RS" dirty="0"/>
              <a:t>čvorova i njihovih predaka u mreži</a:t>
            </a:r>
            <a:r>
              <a:rPr lang="en-US" dirty="0"/>
              <a:t>.</a:t>
            </a:r>
          </a:p>
          <a:p>
            <a:r>
              <a:rPr lang="sr-Latn-RS" dirty="0"/>
              <a:t>Za određivanje nasleđivanja u takvim </a:t>
            </a:r>
            <a:r>
              <a:rPr lang="en-US" dirty="0"/>
              <a:t>“</a:t>
            </a:r>
            <a:r>
              <a:rPr lang="sr-Latn-RS" dirty="0"/>
              <a:t>zapetljanim</a:t>
            </a:r>
            <a:r>
              <a:rPr lang="en-US" dirty="0"/>
              <a:t>” </a:t>
            </a:r>
            <a:r>
              <a:rPr lang="sr-Latn-RS" dirty="0"/>
              <a:t>mrežama gde je dozvoljeno višestruko nasleđivanje se često koriste </a:t>
            </a:r>
            <a:r>
              <a:rPr lang="sr-Latn-RS" b="1" dirty="0"/>
              <a:t>pravila (najjednostavniji primer)</a:t>
            </a:r>
            <a:r>
              <a:rPr lang="en-US" dirty="0"/>
              <a:t>:</a:t>
            </a:r>
          </a:p>
          <a:p>
            <a:pPr lvl="1"/>
            <a:r>
              <a:rPr lang="sr-Latn-RS" dirty="0"/>
              <a:t>Ako je</a:t>
            </a:r>
            <a:r>
              <a:rPr lang="en-US" dirty="0"/>
              <a:t> X&lt;A&lt;B </a:t>
            </a:r>
            <a:r>
              <a:rPr lang="sr-Latn-RS" dirty="0"/>
              <a:t>i oba</a:t>
            </a:r>
            <a:r>
              <a:rPr lang="en-US" dirty="0"/>
              <a:t> A </a:t>
            </a:r>
            <a:r>
              <a:rPr lang="sr-Latn-RS" dirty="0"/>
              <a:t>i</a:t>
            </a:r>
            <a:r>
              <a:rPr lang="en-US" dirty="0"/>
              <a:t> B </a:t>
            </a:r>
            <a:r>
              <a:rPr lang="sr-Latn-RS" dirty="0"/>
              <a:t>imaju svojstvo</a:t>
            </a:r>
            <a:r>
              <a:rPr lang="en-US" dirty="0"/>
              <a:t> P, </a:t>
            </a:r>
            <a:r>
              <a:rPr lang="sr-Latn-RS" dirty="0"/>
              <a:t>tada</a:t>
            </a:r>
            <a:r>
              <a:rPr lang="en-US" dirty="0"/>
              <a:t> X</a:t>
            </a:r>
            <a:r>
              <a:rPr lang="sr-Latn-RS" dirty="0"/>
              <a:t> nasleđuje to svojstvo od</a:t>
            </a:r>
            <a:r>
              <a:rPr lang="en-US" dirty="0"/>
              <a:t> A (re</a:t>
            </a:r>
            <a:r>
              <a:rPr lang="sr-Latn-RS" dirty="0"/>
              <a:t>šava se problem izuzetka</a:t>
            </a:r>
            <a:r>
              <a:rPr lang="en-US" dirty="0"/>
              <a:t>).</a:t>
            </a:r>
          </a:p>
          <a:p>
            <a:pPr lvl="1"/>
            <a:r>
              <a:rPr lang="sr-Latn-RS" dirty="0"/>
              <a:t>Ako je</a:t>
            </a:r>
            <a:r>
              <a:rPr lang="en-US" dirty="0"/>
              <a:t> X&lt;A </a:t>
            </a:r>
            <a:r>
              <a:rPr lang="sr-Latn-RS" dirty="0"/>
              <a:t>i</a:t>
            </a:r>
            <a:r>
              <a:rPr lang="en-US" dirty="0"/>
              <a:t> X&lt;B </a:t>
            </a:r>
            <a:r>
              <a:rPr lang="sr-Latn-RS" dirty="0"/>
              <a:t>ali nije </a:t>
            </a:r>
            <a:r>
              <a:rPr lang="en-US" dirty="0"/>
              <a:t>A&lt;B </a:t>
            </a:r>
            <a:r>
              <a:rPr lang="sr-Latn-RS" dirty="0"/>
              <a:t>niti</a:t>
            </a:r>
            <a:r>
              <a:rPr lang="en-US" dirty="0"/>
              <a:t> B&lt;A, </a:t>
            </a:r>
            <a:r>
              <a:rPr lang="sr-Latn-RS" dirty="0"/>
              <a:t>i </a:t>
            </a:r>
            <a:r>
              <a:rPr lang="en-US" dirty="0"/>
              <a:t>A </a:t>
            </a:r>
            <a:r>
              <a:rPr lang="sr-Latn-RS" dirty="0"/>
              <a:t>i </a:t>
            </a:r>
            <a:r>
              <a:rPr lang="en-US" dirty="0"/>
              <a:t>B </a:t>
            </a:r>
            <a:r>
              <a:rPr lang="sr-Latn-RS" dirty="0"/>
              <a:t>imaju svojstvo </a:t>
            </a:r>
            <a:r>
              <a:rPr lang="en-US" dirty="0"/>
              <a:t>P </a:t>
            </a:r>
            <a:r>
              <a:rPr lang="sr-Latn-RS" dirty="0"/>
              <a:t>sa različitim i nekonzistentnim vrednostima, tada </a:t>
            </a:r>
            <a:r>
              <a:rPr lang="en-US" dirty="0"/>
              <a:t>X </a:t>
            </a:r>
            <a:r>
              <a:rPr lang="sr-Latn-RS" dirty="0"/>
              <a:t>uopšte ne nasleđuje to svojstvo (rešava se problem konfliktnih vrednost)</a:t>
            </a:r>
            <a:r>
              <a:rPr lang="en-US" dirty="0"/>
              <a:t>.</a:t>
            </a:r>
            <a:endParaRPr lang="sr-Latn-RS" dirty="0"/>
          </a:p>
          <a:p>
            <a:pPr lvl="2"/>
            <a:r>
              <a:rPr lang="sr-Latn-RS" dirty="0"/>
              <a:t>U Semantičkom Webu ovo je razrešeno tako što je ontologija nekonzistentna – obzirom na veličinu ontologija može da bude veoma ozbiljan problem pronaći entitet koji je ontologiju preveo u nekonzistentno stanje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9547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Moguća rešenja za probleme kod višestrukog nasleđivanja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Ima više rešenja za </a:t>
            </a:r>
            <a:r>
              <a:rPr lang="sr-Latn-RS" b="1" dirty="0"/>
              <a:t>problem izuzetaka i konfliktnih vrednost kod višestrukog nasleđivanja</a:t>
            </a:r>
            <a:endParaRPr lang="en-US" b="1" dirty="0"/>
          </a:p>
          <a:p>
            <a:pPr lvl="1"/>
            <a:r>
              <a:rPr lang="sr-Latn-RS" b="1" dirty="0"/>
              <a:t>Pravila </a:t>
            </a:r>
          </a:p>
          <a:p>
            <a:pPr lvl="1"/>
            <a:r>
              <a:rPr lang="sr-Latn-RS" b="1" dirty="0"/>
              <a:t>Udaljenost u stablu nasleđivanja</a:t>
            </a:r>
            <a:endParaRPr lang="en-US" b="1" dirty="0"/>
          </a:p>
          <a:p>
            <a:pPr lvl="1"/>
            <a:r>
              <a:rPr lang="sr-Latn-RS" b="1" dirty="0"/>
              <a:t>Višestruka stabla</a:t>
            </a:r>
            <a:endParaRPr lang="en-US" b="1" dirty="0"/>
          </a:p>
          <a:p>
            <a:pPr lvl="2"/>
            <a:r>
              <a:rPr lang="sr-Latn-RS" dirty="0"/>
              <a:t>Pretpostavljeno i alternativna</a:t>
            </a:r>
            <a:endParaRPr lang="en-US" dirty="0"/>
          </a:p>
          <a:p>
            <a:pPr lvl="1"/>
            <a:r>
              <a:rPr lang="sr-Latn-RS" b="1" dirty="0"/>
              <a:t>Višestruki čvorovi za isti koncept</a:t>
            </a:r>
            <a:endParaRPr lang="en-US" b="1" dirty="0"/>
          </a:p>
          <a:p>
            <a:pPr lvl="1"/>
            <a:r>
              <a:rPr lang="sr-Latn-RS" b="1" dirty="0"/>
              <a:t>Evidencijalno rezonovanje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042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Pravila</a:t>
            </a:r>
            <a:r>
              <a:rPr lang="en-GB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02" y="1166018"/>
            <a:ext cx="8458200" cy="4525963"/>
          </a:xfrm>
        </p:spPr>
        <p:txBody>
          <a:bodyPr/>
          <a:lstStyle/>
          <a:p>
            <a:r>
              <a:rPr lang="sr-Latn-RS" dirty="0"/>
              <a:t>Problem razrešimo tako što uvedemo pravila koja se</a:t>
            </a:r>
            <a:r>
              <a:rPr lang="en-GB" dirty="0"/>
              <a:t> </a:t>
            </a:r>
            <a:r>
              <a:rPr lang="sr-Latn-RS" dirty="0"/>
              <a:t>odnose na konkretne instance</a:t>
            </a:r>
          </a:p>
          <a:p>
            <a:r>
              <a:rPr lang="sr-Latn-RS" dirty="0"/>
              <a:t>Jednostavno rešenje</a:t>
            </a:r>
          </a:p>
          <a:p>
            <a:r>
              <a:rPr lang="sr-Latn-RS" dirty="0"/>
              <a:t>Nije generičko</a:t>
            </a:r>
            <a:endParaRPr lang="en-US" dirty="0"/>
          </a:p>
          <a:p>
            <a:r>
              <a:rPr lang="en-US" dirty="0" err="1"/>
              <a:t>Pravilo</a:t>
            </a:r>
            <a:r>
              <a:rPr lang="en-US" dirty="0"/>
              <a:t>: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Nixona</a:t>
            </a:r>
            <a:r>
              <a:rPr lang="en-US" dirty="0"/>
              <a:t> je </a:t>
            </a:r>
            <a:r>
              <a:rPr lang="en-US" dirty="0" err="1"/>
              <a:t>bitnije</a:t>
            </a:r>
            <a:r>
              <a:rPr lang="en-US" dirty="0"/>
              <a:t> </a:t>
            </a:r>
            <a:r>
              <a:rPr lang="sr-Latn-RS" dirty="0"/>
              <a:t>što je Republikanac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572000"/>
            <a:ext cx="5619750" cy="169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609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b="1" dirty="0">
                <a:latin typeface="Calibri" panose="020F0502020204030204" pitchFamily="34" charset="0"/>
              </a:rPr>
              <a:t>Udaljenost u stablu nasleđivanja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4525963"/>
          </a:xfrm>
        </p:spPr>
        <p:txBody>
          <a:bodyPr/>
          <a:lstStyle/>
          <a:p>
            <a:r>
              <a:rPr lang="sr-Latn-RS" sz="2800" dirty="0"/>
              <a:t>Blizina: Čvor </a:t>
            </a:r>
            <a:r>
              <a:rPr lang="sr-Latn-RS" sz="2800" i="1" dirty="0"/>
              <a:t>A</a:t>
            </a:r>
            <a:r>
              <a:rPr lang="sr-Latn-RS" sz="2800" dirty="0"/>
              <a:t> je bliži čvoru </a:t>
            </a:r>
            <a:r>
              <a:rPr lang="sr-Latn-RS" sz="2800" i="1" dirty="0"/>
              <a:t>B </a:t>
            </a:r>
            <a:r>
              <a:rPr lang="sr-Latn-RS" sz="2800" dirty="0"/>
              <a:t>nego čvoru </a:t>
            </a:r>
            <a:r>
              <a:rPr lang="sr-Latn-RS" sz="2800" i="1" dirty="0"/>
              <a:t>C</a:t>
            </a:r>
            <a:r>
              <a:rPr lang="sr-Latn-RS" sz="2800" dirty="0"/>
              <a:t> ako A ima putanju zaključivanja koja prolazi kroz </a:t>
            </a:r>
            <a:r>
              <a:rPr lang="sr-Latn-RS" sz="2800" i="1" dirty="0"/>
              <a:t>B </a:t>
            </a:r>
            <a:r>
              <a:rPr lang="sr-Latn-RS" sz="2800" dirty="0"/>
              <a:t>na putu do </a:t>
            </a:r>
            <a:r>
              <a:rPr lang="sr-Latn-RS" sz="2800" i="1" dirty="0"/>
              <a:t>C</a:t>
            </a:r>
            <a:r>
              <a:rPr lang="sr-Latn-RS" sz="2800" dirty="0"/>
              <a:t>.</a:t>
            </a:r>
          </a:p>
          <a:p>
            <a:r>
              <a:rPr lang="sr-Latn-RS" sz="2800" dirty="0"/>
              <a:t>Obratite pažnju da je ovo relacija parcijalnog poretka:</a:t>
            </a:r>
          </a:p>
          <a:p>
            <a:pPr lvl="1"/>
            <a:r>
              <a:rPr lang="sr-Latn-RS" sz="2400" dirty="0"/>
              <a:t>U slučaju Niksona nam neće vredeti</a:t>
            </a:r>
          </a:p>
          <a:p>
            <a:pPr lvl="1"/>
            <a:endParaRPr lang="sr-Latn-RS" dirty="0"/>
          </a:p>
          <a:p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200"/>
            <a:ext cx="3389586" cy="3024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86" y="3962400"/>
            <a:ext cx="5631955" cy="1696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5144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76600"/>
            <a:ext cx="5673476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b="1" dirty="0"/>
              <a:t>Višestruka stabla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" y="1143000"/>
            <a:ext cx="8915400" cy="5715000"/>
          </a:xfrm>
        </p:spPr>
        <p:txBody>
          <a:bodyPr>
            <a:normAutofit/>
          </a:bodyPr>
          <a:lstStyle/>
          <a:p>
            <a:r>
              <a:rPr lang="sr-Latn-RS" sz="2400" dirty="0"/>
              <a:t>Ima više stabala: pretpostavljeno stablo i po jedno za svaku alternativnu hipotezu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Ako</a:t>
            </a:r>
            <a:r>
              <a:rPr lang="en-US" sz="2400" dirty="0"/>
              <a:t> </a:t>
            </a:r>
            <a:r>
              <a:rPr lang="en-US" sz="2400" dirty="0" err="1"/>
              <a:t>trebamo</a:t>
            </a:r>
            <a:r>
              <a:rPr lang="en-US" sz="2400" dirty="0"/>
              <a:t> da </a:t>
            </a:r>
            <a:r>
              <a:rPr lang="en-US" sz="2400" dirty="0" err="1"/>
              <a:t>ubacimo</a:t>
            </a:r>
            <a:r>
              <a:rPr lang="en-US" sz="2400" dirty="0"/>
              <a:t> </a:t>
            </a:r>
            <a:r>
              <a:rPr lang="en-US" sz="2400" dirty="0" err="1"/>
              <a:t>klasu</a:t>
            </a:r>
            <a:r>
              <a:rPr lang="en-US" sz="2400" dirty="0"/>
              <a:t> </a:t>
            </a:r>
            <a:r>
              <a:rPr lang="sr-Latn-RS" sz="2400" dirty="0"/>
              <a:t>kokošku </a:t>
            </a:r>
            <a:r>
              <a:rPr lang="en-US" sz="2400" dirty="0"/>
              <a:t>u </a:t>
            </a:r>
            <a:r>
              <a:rPr lang="en-US" sz="2400" dirty="0" err="1"/>
              <a:t>semanti</a:t>
            </a:r>
            <a:r>
              <a:rPr lang="sr-Latn-RS" sz="2400" dirty="0"/>
              <a:t>č</a:t>
            </a:r>
            <a:r>
              <a:rPr lang="en-US" sz="2400" dirty="0" err="1"/>
              <a:t>ku</a:t>
            </a:r>
            <a:r>
              <a:rPr lang="en-US" sz="2400" dirty="0"/>
              <a:t> </a:t>
            </a:r>
            <a:r>
              <a:rPr lang="en-US" sz="2400" dirty="0" err="1"/>
              <a:t>mre</a:t>
            </a:r>
            <a:r>
              <a:rPr lang="sr-Latn-RS" sz="2400" dirty="0"/>
              <a:t>žu. Kokoška bi povezali sa</a:t>
            </a:r>
            <a:r>
              <a:rPr lang="en-US" sz="2400" dirty="0"/>
              <a:t> </a:t>
            </a:r>
            <a:r>
              <a:rPr lang="sr-Latn-RS" sz="2400" dirty="0"/>
              <a:t>kojim čvorom?</a:t>
            </a:r>
          </a:p>
          <a:p>
            <a:pPr lvl="1"/>
            <a:r>
              <a:rPr lang="sr-Latn-RS" sz="2400" dirty="0"/>
              <a:t>Pretpostavljeno stablo</a:t>
            </a:r>
            <a:r>
              <a:rPr lang="en-US" sz="2400" dirty="0"/>
              <a:t>: </a:t>
            </a:r>
            <a:r>
              <a:rPr lang="sr-Latn-RS" sz="2400" dirty="0"/>
              <a:t>kokošku spada u ptice</a:t>
            </a:r>
            <a:r>
              <a:rPr lang="en-US" sz="2400" dirty="0"/>
              <a:t>.</a:t>
            </a:r>
          </a:p>
          <a:p>
            <a:pPr lvl="1"/>
            <a:r>
              <a:rPr lang="sr-Latn-RS" sz="2400" dirty="0"/>
              <a:t>Alternativno stablo</a:t>
            </a:r>
            <a:r>
              <a:rPr lang="en-US" sz="2400" dirty="0"/>
              <a:t>: </a:t>
            </a:r>
            <a:r>
              <a:rPr lang="sr-Latn-RS" sz="2400" dirty="0"/>
              <a:t>kokošku spada u životinje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10933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13" y="838200"/>
            <a:ext cx="8413288" cy="5836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 rtl="0">
              <a:spcBef>
                <a:spcPct val="0"/>
              </a:spcBef>
            </a:pPr>
            <a:r>
              <a:rPr lang="sr-Latn-RS" sz="4400" b="1" dirty="0">
                <a:latin typeface="+mj-lt"/>
              </a:rPr>
              <a:t>Višestruka stabla</a:t>
            </a:r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97018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b="1" dirty="0"/>
              <a:t>Višestruki čvorovi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1295400"/>
            <a:ext cx="8915400" cy="54102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Mapiranje jednog objekta ili klase na više čvorova</a:t>
            </a:r>
          </a:p>
          <a:p>
            <a:r>
              <a:rPr lang="sr-Latn-RS" dirty="0"/>
              <a:t>Reč </a:t>
            </a:r>
            <a:r>
              <a:rPr lang="en-US" dirty="0"/>
              <a:t>“bird”</a:t>
            </a:r>
            <a:r>
              <a:rPr lang="sr-Latn-RS" dirty="0"/>
              <a:t> se</a:t>
            </a:r>
            <a:r>
              <a:rPr lang="en-US" dirty="0"/>
              <a:t> </a:t>
            </a:r>
            <a:r>
              <a:rPr lang="sr-Latn-RS" dirty="0"/>
              <a:t>mapira na dva čvora, jedan koji se odnosi na sve ptice i drugi koji se odnosi </a:t>
            </a:r>
            <a:r>
              <a:rPr lang="sr-Latn-RS" i="1" dirty="0"/>
              <a:t>samo na tipične </a:t>
            </a:r>
            <a:r>
              <a:rPr lang="sr-Latn-RS" dirty="0"/>
              <a:t>ptice</a:t>
            </a:r>
            <a:r>
              <a:rPr lang="en-US" dirty="0"/>
              <a:t>.</a:t>
            </a:r>
            <a:endParaRPr lang="sr-Latn-RS" dirty="0"/>
          </a:p>
          <a:p>
            <a:r>
              <a:rPr lang="sr-Latn-RS" dirty="0"/>
              <a:t>Ideja: reč </a:t>
            </a:r>
            <a:r>
              <a:rPr lang="en-US" dirty="0"/>
              <a:t>“</a:t>
            </a:r>
            <a:r>
              <a:rPr lang="sr-Latn-RS" dirty="0"/>
              <a:t>bird</a:t>
            </a:r>
            <a:r>
              <a:rPr lang="en-US" dirty="0"/>
              <a:t>”</a:t>
            </a:r>
            <a:r>
              <a:rPr lang="sr-Latn-RS" dirty="0"/>
              <a:t> se mapira na:</a:t>
            </a:r>
          </a:p>
          <a:p>
            <a:pPr lvl="1"/>
            <a:r>
              <a:rPr lang="sr-Latn-RS" i="1" dirty="0"/>
              <a:t>Generalnu definiciju</a:t>
            </a:r>
            <a:r>
              <a:rPr lang="sr-Latn-RS" dirty="0"/>
              <a:t> – klasa toplokrvnih kičmenjaka koje karakteriše perje</a:t>
            </a:r>
            <a:r>
              <a:rPr lang="en-GB" dirty="0"/>
              <a:t>,</a:t>
            </a:r>
            <a:r>
              <a:rPr lang="sr-Latn-RS" dirty="0"/>
              <a:t> kljun bez zuba, polaganje jaja, brz metalbolizam, srce sa četiri komore i lak ali snažan skelet</a:t>
            </a:r>
          </a:p>
          <a:p>
            <a:pPr lvl="1"/>
            <a:endParaRPr lang="sr-Latn-RS" dirty="0"/>
          </a:p>
          <a:p>
            <a:pPr lvl="1"/>
            <a:r>
              <a:rPr lang="sr-Latn-RS" i="1" dirty="0"/>
              <a:t>Prototip ptice</a:t>
            </a:r>
            <a:r>
              <a:rPr lang="sr-Latn-RS" dirty="0"/>
              <a:t> –  </a:t>
            </a:r>
            <a:endParaRPr lang="en-US" dirty="0"/>
          </a:p>
        </p:txBody>
      </p:sp>
      <p:pic>
        <p:nvPicPr>
          <p:cNvPr id="1026" name="Picture 2" descr="https://s-media-cache-ak0.pinimg.com/236x/94/78/b5/9478b558a1136e2f9958b458ea2e6dd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05400"/>
            <a:ext cx="1828800" cy="1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955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9" name="Rectangle 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/>
              <a:t>Primer</a:t>
            </a:r>
            <a:r>
              <a:rPr lang="en-US" dirty="0"/>
              <a:t> </a:t>
            </a:r>
            <a:r>
              <a:rPr lang="sr-Latn-RS" dirty="0"/>
              <a:t>2</a:t>
            </a:r>
            <a:r>
              <a:rPr lang="en-US" dirty="0"/>
              <a:t> </a:t>
            </a:r>
            <a:r>
              <a:rPr lang="sr-Latn-RS" dirty="0"/>
              <a:t>Stablo parsiranja</a:t>
            </a:r>
            <a:endParaRPr lang="en-US" dirty="0"/>
          </a:p>
        </p:txBody>
      </p:sp>
      <p:sp>
        <p:nvSpPr>
          <p:cNvPr id="2867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F1CE2A54-5C0A-473E-9E8F-DF84F08254A5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9</a:t>
            </a:fld>
            <a:endParaRPr lang="en-US" sz="90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8700" name="Rectangle 30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8229600" cy="4906963"/>
          </a:xfrm>
        </p:spPr>
        <p:txBody>
          <a:bodyPr/>
          <a:lstStyle/>
          <a:p>
            <a:pPr marL="495300" indent="-457200" eaLnBrk="1" hangingPunct="1"/>
            <a:r>
              <a:rPr lang="sr-Latn-RS" dirty="0"/>
              <a:t>Primer rečenice</a:t>
            </a:r>
            <a:r>
              <a:rPr lang="en-US" dirty="0"/>
              <a:t>:</a:t>
            </a:r>
            <a:r>
              <a:rPr lang="sr-Latn-RS" dirty="0"/>
              <a:t> Der </a:t>
            </a:r>
            <a:r>
              <a:rPr lang="en-GB" dirty="0"/>
              <a:t>M</a:t>
            </a:r>
            <a:r>
              <a:rPr lang="sr-Latn-RS" dirty="0"/>
              <a:t>ann mag die schoene </a:t>
            </a:r>
            <a:r>
              <a:rPr lang="en-GB" dirty="0"/>
              <a:t>F</a:t>
            </a:r>
            <a:r>
              <a:rPr lang="sr-Latn-RS" dirty="0"/>
              <a:t>rau</a:t>
            </a:r>
            <a:endParaRPr lang="en-US" sz="2400" dirty="0">
              <a:latin typeface="Courier" charset="0"/>
              <a:sym typeface="Courier" charset="0"/>
            </a:endParaRPr>
          </a:p>
        </p:txBody>
      </p:sp>
      <p:sp>
        <p:nvSpPr>
          <p:cNvPr id="28678" name="Rectangle 8"/>
          <p:cNvSpPr>
            <a:spLocks/>
          </p:cNvSpPr>
          <p:nvPr/>
        </p:nvSpPr>
        <p:spPr bwMode="auto">
          <a:xfrm>
            <a:off x="1987387" y="5695322"/>
            <a:ext cx="3991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M</a:t>
            </a:r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an</a:t>
            </a:r>
          </a:p>
        </p:txBody>
      </p:sp>
      <p:sp>
        <p:nvSpPr>
          <p:cNvPr id="28679" name="Rectangle 9"/>
          <p:cNvSpPr>
            <a:spLocks/>
          </p:cNvSpPr>
          <p:nvPr/>
        </p:nvSpPr>
        <p:spPr bwMode="auto">
          <a:xfrm>
            <a:off x="2860675" y="5562600"/>
            <a:ext cx="45685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sr-Latn-RS" sz="1600" dirty="0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mag 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  <p:sp>
        <p:nvSpPr>
          <p:cNvPr id="28680" name="Rectangle 10"/>
          <p:cNvSpPr>
            <a:spLocks/>
          </p:cNvSpPr>
          <p:nvPr/>
        </p:nvSpPr>
        <p:spPr bwMode="auto">
          <a:xfrm>
            <a:off x="6776361" y="5572211"/>
            <a:ext cx="4215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dirty="0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F</a:t>
            </a:r>
            <a:r>
              <a:rPr lang="sr-Latn-R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rau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  <p:sp>
        <p:nvSpPr>
          <p:cNvPr id="28682" name="Rectangle 12"/>
          <p:cNvSpPr>
            <a:spLocks/>
          </p:cNvSpPr>
          <p:nvPr/>
        </p:nvSpPr>
        <p:spPr bwMode="auto">
          <a:xfrm>
            <a:off x="3429000" y="2209800"/>
            <a:ext cx="1612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&lt;sentence&gt;</a:t>
            </a:r>
          </a:p>
        </p:txBody>
      </p:sp>
      <p:sp>
        <p:nvSpPr>
          <p:cNvPr id="28683" name="Rectangle 13"/>
          <p:cNvSpPr>
            <a:spLocks/>
          </p:cNvSpPr>
          <p:nvPr/>
        </p:nvSpPr>
        <p:spPr bwMode="auto">
          <a:xfrm>
            <a:off x="4435475" y="3581400"/>
            <a:ext cx="147155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&lt;object</a:t>
            </a:r>
            <a:r>
              <a:rPr lang="sr-Latn-R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 phrase</a:t>
            </a:r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&gt;</a:t>
            </a:r>
          </a:p>
        </p:txBody>
      </p:sp>
      <p:sp>
        <p:nvSpPr>
          <p:cNvPr id="28684" name="Rectangle 14"/>
          <p:cNvSpPr>
            <a:spLocks/>
          </p:cNvSpPr>
          <p:nvPr/>
        </p:nvSpPr>
        <p:spPr bwMode="auto">
          <a:xfrm>
            <a:off x="1784350" y="4483151"/>
            <a:ext cx="1003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&lt;noun&gt;</a:t>
            </a:r>
          </a:p>
        </p:txBody>
      </p:sp>
      <p:sp>
        <p:nvSpPr>
          <p:cNvPr id="28685" name="Rectangle 15"/>
          <p:cNvSpPr>
            <a:spLocks/>
          </p:cNvSpPr>
          <p:nvPr/>
        </p:nvSpPr>
        <p:spPr bwMode="auto">
          <a:xfrm>
            <a:off x="6553200" y="4797104"/>
            <a:ext cx="1003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&lt;noun&gt;</a:t>
            </a:r>
          </a:p>
        </p:txBody>
      </p:sp>
      <p:sp>
        <p:nvSpPr>
          <p:cNvPr id="28687" name="Rectangle 17"/>
          <p:cNvSpPr>
            <a:spLocks/>
          </p:cNvSpPr>
          <p:nvPr/>
        </p:nvSpPr>
        <p:spPr bwMode="auto">
          <a:xfrm>
            <a:off x="2782888" y="3581400"/>
            <a:ext cx="1003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&lt;verb&gt;</a:t>
            </a:r>
          </a:p>
        </p:txBody>
      </p:sp>
      <p:cxnSp>
        <p:nvCxnSpPr>
          <p:cNvPr id="28689" name="AutoShape 19"/>
          <p:cNvCxnSpPr>
            <a:cxnSpLocks noChangeShapeType="1"/>
          </p:cNvCxnSpPr>
          <p:nvPr/>
        </p:nvCxnSpPr>
        <p:spPr bwMode="auto">
          <a:xfrm flipH="1">
            <a:off x="1447800" y="2438400"/>
            <a:ext cx="2514600" cy="9144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0" name="AutoShape 20"/>
          <p:cNvCxnSpPr>
            <a:cxnSpLocks noChangeShapeType="1"/>
            <a:endCxn id="28687" idx="0"/>
          </p:cNvCxnSpPr>
          <p:nvPr/>
        </p:nvCxnSpPr>
        <p:spPr bwMode="auto">
          <a:xfrm flipH="1">
            <a:off x="3284538" y="2438400"/>
            <a:ext cx="677862" cy="11430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1" name="AutoShape 21"/>
          <p:cNvCxnSpPr>
            <a:cxnSpLocks noChangeShapeType="1"/>
            <a:endCxn id="28683" idx="0"/>
          </p:cNvCxnSpPr>
          <p:nvPr/>
        </p:nvCxnSpPr>
        <p:spPr bwMode="auto">
          <a:xfrm>
            <a:off x="3962400" y="2438400"/>
            <a:ext cx="1208854" cy="11430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2" name="AutoShape 22"/>
          <p:cNvCxnSpPr>
            <a:cxnSpLocks noChangeShapeType="1"/>
            <a:stCxn id="28683" idx="2"/>
          </p:cNvCxnSpPr>
          <p:nvPr/>
        </p:nvCxnSpPr>
        <p:spPr bwMode="auto">
          <a:xfrm flipH="1">
            <a:off x="4235450" y="3827621"/>
            <a:ext cx="935804" cy="892508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4" name="AutoShape 24"/>
          <p:cNvCxnSpPr>
            <a:cxnSpLocks noChangeShapeType="1"/>
            <a:endCxn id="28679" idx="0"/>
          </p:cNvCxnSpPr>
          <p:nvPr/>
        </p:nvCxnSpPr>
        <p:spPr bwMode="auto">
          <a:xfrm flipH="1">
            <a:off x="3089103" y="3818246"/>
            <a:ext cx="97717" cy="1744354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5" name="AutoShape 25"/>
          <p:cNvCxnSpPr>
            <a:cxnSpLocks noChangeShapeType="1"/>
            <a:stCxn id="45" idx="2"/>
          </p:cNvCxnSpPr>
          <p:nvPr/>
        </p:nvCxnSpPr>
        <p:spPr bwMode="auto">
          <a:xfrm flipH="1">
            <a:off x="660726" y="3602720"/>
            <a:ext cx="787074" cy="81688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6" name="AutoShape 26"/>
          <p:cNvCxnSpPr>
            <a:cxnSpLocks noChangeShapeType="1"/>
          </p:cNvCxnSpPr>
          <p:nvPr/>
        </p:nvCxnSpPr>
        <p:spPr bwMode="auto">
          <a:xfrm>
            <a:off x="2234874" y="4808846"/>
            <a:ext cx="25563" cy="824405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7" name="AutoShape 27"/>
          <p:cNvCxnSpPr>
            <a:cxnSpLocks noChangeShapeType="1"/>
          </p:cNvCxnSpPr>
          <p:nvPr/>
        </p:nvCxnSpPr>
        <p:spPr bwMode="auto">
          <a:xfrm>
            <a:off x="5166825" y="3818246"/>
            <a:ext cx="0" cy="9906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Rectangle 16"/>
          <p:cNvSpPr>
            <a:spLocks/>
          </p:cNvSpPr>
          <p:nvPr/>
        </p:nvSpPr>
        <p:spPr bwMode="auto">
          <a:xfrm>
            <a:off x="660725" y="3356499"/>
            <a:ext cx="15741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&lt;subject</a:t>
            </a:r>
            <a:r>
              <a:rPr lang="sr-Latn-R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 phrase</a:t>
            </a:r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&gt;</a:t>
            </a:r>
          </a:p>
        </p:txBody>
      </p:sp>
      <p:cxnSp>
        <p:nvCxnSpPr>
          <p:cNvPr id="50" name="AutoShape 25"/>
          <p:cNvCxnSpPr>
            <a:cxnSpLocks noChangeShapeType="1"/>
            <a:stCxn id="45" idx="2"/>
          </p:cNvCxnSpPr>
          <p:nvPr/>
        </p:nvCxnSpPr>
        <p:spPr bwMode="auto">
          <a:xfrm>
            <a:off x="1447800" y="3602720"/>
            <a:ext cx="685800" cy="81836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Rectangle 14"/>
          <p:cNvSpPr>
            <a:spLocks/>
          </p:cNvSpPr>
          <p:nvPr/>
        </p:nvSpPr>
        <p:spPr bwMode="auto">
          <a:xfrm>
            <a:off x="159075" y="4421080"/>
            <a:ext cx="1221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</a:t>
            </a:r>
            <a:r>
              <a:rPr lang="sr-Latn-RS" sz="1600" dirty="0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determiner</a:t>
            </a:r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&gt;</a:t>
            </a:r>
          </a:p>
        </p:txBody>
      </p:sp>
      <p:cxnSp>
        <p:nvCxnSpPr>
          <p:cNvPr id="56" name="AutoShape 26"/>
          <p:cNvCxnSpPr>
            <a:cxnSpLocks noChangeShapeType="1"/>
          </p:cNvCxnSpPr>
          <p:nvPr/>
        </p:nvCxnSpPr>
        <p:spPr bwMode="auto">
          <a:xfrm flipH="1">
            <a:off x="635163" y="4624896"/>
            <a:ext cx="25563" cy="937704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Rectangle 8"/>
          <p:cNvSpPr>
            <a:spLocks/>
          </p:cNvSpPr>
          <p:nvPr/>
        </p:nvSpPr>
        <p:spPr bwMode="auto">
          <a:xfrm>
            <a:off x="336550" y="5633251"/>
            <a:ext cx="33021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sr-Latn-R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Der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  <p:sp>
        <p:nvSpPr>
          <p:cNvPr id="80" name="Rectangle 14"/>
          <p:cNvSpPr>
            <a:spLocks/>
          </p:cNvSpPr>
          <p:nvPr/>
        </p:nvSpPr>
        <p:spPr bwMode="auto">
          <a:xfrm>
            <a:off x="3422680" y="4720129"/>
            <a:ext cx="1221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</a:t>
            </a:r>
            <a:r>
              <a:rPr lang="sr-Latn-RS" sz="1600" dirty="0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determiner</a:t>
            </a:r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&gt;</a:t>
            </a:r>
          </a:p>
        </p:txBody>
      </p:sp>
      <p:cxnSp>
        <p:nvCxnSpPr>
          <p:cNvPr id="81" name="AutoShape 22"/>
          <p:cNvCxnSpPr>
            <a:cxnSpLocks noChangeShapeType="1"/>
          </p:cNvCxnSpPr>
          <p:nvPr/>
        </p:nvCxnSpPr>
        <p:spPr bwMode="auto">
          <a:xfrm>
            <a:off x="4114800" y="4992997"/>
            <a:ext cx="0" cy="569603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Rectangle 10"/>
          <p:cNvSpPr>
            <a:spLocks/>
          </p:cNvSpPr>
          <p:nvPr/>
        </p:nvSpPr>
        <p:spPr bwMode="auto">
          <a:xfrm>
            <a:off x="3880761" y="5637927"/>
            <a:ext cx="2725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sr-Latn-RS" sz="1600" dirty="0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d</a:t>
            </a:r>
            <a:r>
              <a:rPr lang="sr-Latn-R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ie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  <p:cxnSp>
        <p:nvCxnSpPr>
          <p:cNvPr id="85" name="AutoShape 27"/>
          <p:cNvCxnSpPr>
            <a:cxnSpLocks noChangeShapeType="1"/>
            <a:stCxn id="28683" idx="2"/>
          </p:cNvCxnSpPr>
          <p:nvPr/>
        </p:nvCxnSpPr>
        <p:spPr bwMode="auto">
          <a:xfrm>
            <a:off x="5171254" y="3827621"/>
            <a:ext cx="1839146" cy="954579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Rectangle 14"/>
          <p:cNvSpPr>
            <a:spLocks/>
          </p:cNvSpPr>
          <p:nvPr/>
        </p:nvSpPr>
        <p:spPr bwMode="auto">
          <a:xfrm>
            <a:off x="4703352" y="4782200"/>
            <a:ext cx="104836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</a:t>
            </a:r>
            <a:r>
              <a:rPr lang="sr-Latn-R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adjective</a:t>
            </a:r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&gt;</a:t>
            </a:r>
          </a:p>
        </p:txBody>
      </p:sp>
      <p:cxnSp>
        <p:nvCxnSpPr>
          <p:cNvPr id="90" name="AutoShape 27"/>
          <p:cNvCxnSpPr>
            <a:cxnSpLocks noChangeShapeType="1"/>
          </p:cNvCxnSpPr>
          <p:nvPr/>
        </p:nvCxnSpPr>
        <p:spPr bwMode="auto">
          <a:xfrm>
            <a:off x="5172755" y="5028421"/>
            <a:ext cx="0" cy="732616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Rectangle 10"/>
          <p:cNvSpPr>
            <a:spLocks/>
          </p:cNvSpPr>
          <p:nvPr/>
        </p:nvSpPr>
        <p:spPr bwMode="auto">
          <a:xfrm>
            <a:off x="4932786" y="5761037"/>
            <a:ext cx="7742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sr-Latn-RS" sz="1600" dirty="0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schoene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  <p:cxnSp>
        <p:nvCxnSpPr>
          <p:cNvPr id="34" name="AutoShape 22"/>
          <p:cNvCxnSpPr>
            <a:cxnSpLocks noChangeShapeType="1"/>
          </p:cNvCxnSpPr>
          <p:nvPr/>
        </p:nvCxnSpPr>
        <p:spPr bwMode="auto">
          <a:xfrm>
            <a:off x="6987156" y="5028421"/>
            <a:ext cx="0" cy="569603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022733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65447"/>
            <a:ext cx="8832079" cy="5578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Višestruki čvorovi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062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382794" cy="503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Višestruki čvorovi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676400" y="3657600"/>
            <a:ext cx="1600200" cy="13716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999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963"/>
            <a:ext cx="9144000" cy="517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1600200" y="2895600"/>
            <a:ext cx="1600200" cy="13716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b="1"/>
              <a:t>Višestruki čvorovi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545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Evidencijalno rezonovanje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52578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Pristup zvani </a:t>
            </a:r>
            <a:r>
              <a:rPr lang="en-US" b="1" dirty="0" err="1"/>
              <a:t>eviden</a:t>
            </a:r>
            <a:r>
              <a:rPr lang="sr-Latn-RS" b="1" dirty="0"/>
              <a:t>cijalno rezonovanje </a:t>
            </a:r>
            <a:r>
              <a:rPr lang="sr-Latn-RS" dirty="0"/>
              <a:t> je metod iz </a:t>
            </a:r>
            <a:r>
              <a:rPr lang="sr-Latn-RS" b="1" dirty="0"/>
              <a:t>teorije odlučivanja </a:t>
            </a:r>
            <a:r>
              <a:rPr lang="sr-Latn-RS" dirty="0"/>
              <a:t>koji može da pomogne u rešavanju problema višestrukog nasleđivanja i izuzetaka tako što koristi </a:t>
            </a:r>
            <a:r>
              <a:rPr lang="sr-Latn-RS" b="1" dirty="0"/>
              <a:t>teoriju verovatnoće za manipulisanje neodređenošću</a:t>
            </a:r>
            <a:r>
              <a:rPr lang="sr-Latn-RS" dirty="0"/>
              <a:t> i </a:t>
            </a:r>
            <a:r>
              <a:rPr lang="sr-Latn-RS" b="1" dirty="0"/>
              <a:t>logiku za predstavljanje strukture</a:t>
            </a:r>
          </a:p>
          <a:p>
            <a:r>
              <a:rPr lang="sr-Latn-RS" dirty="0"/>
              <a:t>Evidencijalne informacije se predstavljaju u formi relativnih frekvencija </a:t>
            </a:r>
          </a:p>
          <a:p>
            <a:r>
              <a:rPr lang="sr-Latn-RS" dirty="0"/>
              <a:t>Evidencijalnim rezonovanjem se </a:t>
            </a:r>
            <a:r>
              <a:rPr lang="sr-Latn-RS" b="1" dirty="0"/>
              <a:t>odabre najverovatniji odgovor</a:t>
            </a:r>
          </a:p>
          <a:p>
            <a:r>
              <a:rPr lang="sr-Latn-RS" dirty="0"/>
              <a:t>Sastoji se od tri koraka:</a:t>
            </a:r>
          </a:p>
          <a:p>
            <a:pPr lvl="1"/>
            <a:r>
              <a:rPr lang="sr-Latn-RS" dirty="0"/>
              <a:t>Iznošenje činjenica </a:t>
            </a:r>
          </a:p>
          <a:p>
            <a:pPr lvl="1"/>
            <a:r>
              <a:rPr lang="sr-Latn-RS" dirty="0"/>
              <a:t>Izračunavanje vrednosti </a:t>
            </a:r>
            <a:r>
              <a:rPr lang="en-GB" dirty="0"/>
              <a:t>likelihood</a:t>
            </a:r>
            <a:r>
              <a:rPr lang="sr-Latn-RS" dirty="0"/>
              <a:t> funkcije za svaku od konkurentnih hipoteza na osnovu činjenica</a:t>
            </a:r>
          </a:p>
          <a:p>
            <a:pPr lvl="1"/>
            <a:r>
              <a:rPr lang="sr-Latn-RS" dirty="0"/>
              <a:t>Izbor najizglednije hipoteze</a:t>
            </a:r>
          </a:p>
        </p:txBody>
      </p:sp>
    </p:spTree>
    <p:extLst>
      <p:ext uri="{BB962C8B-B14F-4D97-AF65-F5344CB8AC3E}">
        <p14:creationId xmlns:p14="http://schemas.microsoft.com/office/powerpoint/2010/main" val="29436195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</a:t>
            </a:r>
            <a:r>
              <a:rPr lang="en-GB" dirty="0" err="1"/>
              <a:t>ikelihood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/>
              <a:t>Neka je </a:t>
            </a:r>
            <a:r>
              <a:rPr lang="sr-Latn-RS" b="1" i="1" dirty="0"/>
              <a:t>a</a:t>
            </a:r>
            <a:r>
              <a:rPr lang="en-US" b="1" i="1" baseline="-25000" dirty="0"/>
              <a:t>1</a:t>
            </a:r>
            <a:r>
              <a:rPr lang="sr-Latn-RS" b="1" dirty="0"/>
              <a:t>, </a:t>
            </a:r>
            <a:r>
              <a:rPr lang="sr-Latn-RS" b="1" i="1" dirty="0"/>
              <a:t>a</a:t>
            </a:r>
            <a:r>
              <a:rPr lang="sr-Latn-RS" b="1" i="1" baseline="-25000" dirty="0"/>
              <a:t>2</a:t>
            </a:r>
            <a:r>
              <a:rPr lang="sr-Latn-RS" b="1" dirty="0"/>
              <a:t>, ..., </a:t>
            </a:r>
            <a:r>
              <a:rPr lang="sr-Latn-RS" b="1" i="1" dirty="0"/>
              <a:t>a</a:t>
            </a:r>
            <a:r>
              <a:rPr lang="sr-Latn-RS" b="1" i="1" baseline="-25000" dirty="0"/>
              <a:t>n</a:t>
            </a:r>
            <a:r>
              <a:rPr lang="sr-Latn-RS" b="1" baseline="-25000" dirty="0"/>
              <a:t> </a:t>
            </a:r>
            <a:r>
              <a:rPr lang="sr-Latn-RS" dirty="0"/>
              <a:t>skup </a:t>
            </a:r>
            <a:r>
              <a:rPr lang="sr-Latn-RS" b="1" dirty="0"/>
              <a:t>konkurtentkih hipoteza</a:t>
            </a:r>
            <a:r>
              <a:rPr lang="sr-Latn-RS" dirty="0"/>
              <a:t> i neka je </a:t>
            </a:r>
            <a:r>
              <a:rPr lang="sr-Latn-RS" b="1" i="1" dirty="0"/>
              <a:t>K</a:t>
            </a:r>
            <a:r>
              <a:rPr lang="sr-Latn-RS" i="1" dirty="0"/>
              <a:t> </a:t>
            </a:r>
            <a:r>
              <a:rPr lang="sr-Latn-RS" b="1" dirty="0"/>
              <a:t>baza znanja</a:t>
            </a:r>
          </a:p>
          <a:p>
            <a:r>
              <a:rPr lang="sr-Latn-RS" b="1" dirty="0"/>
              <a:t>Likelihood </a:t>
            </a:r>
            <a:r>
              <a:rPr lang="sr-Latn-RS" b="1" i="1" dirty="0"/>
              <a:t>l</a:t>
            </a:r>
            <a:r>
              <a:rPr lang="sr-Latn-RS" b="1" i="1" baseline="-25000" dirty="0"/>
              <a:t>i</a:t>
            </a:r>
            <a:r>
              <a:rPr lang="sr-Latn-RS" dirty="0"/>
              <a:t> </a:t>
            </a:r>
            <a:r>
              <a:rPr lang="sr-Latn-RS" b="1" dirty="0"/>
              <a:t>hipoteze </a:t>
            </a:r>
            <a:r>
              <a:rPr lang="sr-Latn-RS" b="1" i="1" dirty="0"/>
              <a:t>a</a:t>
            </a:r>
            <a:r>
              <a:rPr lang="sr-Latn-RS" b="1" i="1" baseline="-25000" dirty="0"/>
              <a:t>i</a:t>
            </a:r>
            <a:r>
              <a:rPr lang="sr-Latn-RS" dirty="0"/>
              <a:t> definiše se kao </a:t>
            </a:r>
            <a:r>
              <a:rPr lang="sr-Latn-RS" b="1" dirty="0"/>
              <a:t>broj interpretacija koje zadovoljavaju </a:t>
            </a:r>
            <a:r>
              <a:rPr lang="sr-Latn-RS" b="1" i="1" dirty="0"/>
              <a:t>a</a:t>
            </a:r>
            <a:r>
              <a:rPr lang="sr-Latn-RS" b="1" i="1" baseline="-25000" dirty="0"/>
              <a:t>i</a:t>
            </a:r>
            <a:r>
              <a:rPr lang="sr-Latn-RS" i="1" baseline="-25000" dirty="0"/>
              <a:t>  </a:t>
            </a:r>
            <a:r>
              <a:rPr lang="sr-Latn-RS" b="1" dirty="0"/>
              <a:t>i koje su konzistentne sa </a:t>
            </a:r>
            <a:r>
              <a:rPr lang="sr-Latn-RS" b="1" i="1" dirty="0"/>
              <a:t>K</a:t>
            </a:r>
            <a:r>
              <a:rPr lang="sr-Latn-RS" i="1" dirty="0"/>
              <a:t> </a:t>
            </a:r>
            <a:r>
              <a:rPr lang="sr-Latn-RS" dirty="0"/>
              <a:t>i podeljen sa </a:t>
            </a:r>
            <a:r>
              <a:rPr lang="sr-Latn-RS" b="1" dirty="0"/>
              <a:t>ukupnim brojem interpretacija koje su konzistentne sa </a:t>
            </a:r>
            <a:r>
              <a:rPr lang="sr-Latn-RS" b="1" i="1" dirty="0"/>
              <a:t>K</a:t>
            </a:r>
          </a:p>
          <a:p>
            <a:r>
              <a:rPr lang="sr-Latn-RS" dirty="0"/>
              <a:t>Znači, najizglednija je ona hipoteza koja je konzistentna sa najvećim brojem interpretacija koje zadovoljavaju </a:t>
            </a:r>
            <a:r>
              <a:rPr lang="sr-Latn-RS" i="1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6468744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Evidencijalno rezonovanje - 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K:</a:t>
            </a:r>
          </a:p>
          <a:p>
            <a:pPr lvl="1"/>
            <a:r>
              <a:rPr lang="sr-Latn-RS" dirty="0"/>
              <a:t>ima ukupno 100 slonova</a:t>
            </a:r>
          </a:p>
          <a:p>
            <a:pPr lvl="1"/>
            <a:r>
              <a:rPr lang="sr-Latn-RS" dirty="0"/>
              <a:t>njih 40 su kraljevski slonovi</a:t>
            </a:r>
          </a:p>
          <a:p>
            <a:pPr lvl="1"/>
            <a:r>
              <a:rPr lang="sr-Latn-RS" dirty="0"/>
              <a:t>Jack je slon</a:t>
            </a:r>
          </a:p>
          <a:p>
            <a:r>
              <a:rPr lang="sr-Latn-RS" dirty="0"/>
              <a:t>a</a:t>
            </a:r>
            <a:r>
              <a:rPr lang="sr-Latn-RS" baseline="-25000" dirty="0"/>
              <a:t>1</a:t>
            </a:r>
            <a:r>
              <a:rPr lang="sr-Latn-RS" dirty="0"/>
              <a:t>: Jack je kraljevski slon – l</a:t>
            </a:r>
            <a:r>
              <a:rPr lang="sr-Latn-RS" baseline="-25000" dirty="0"/>
              <a:t>1</a:t>
            </a:r>
            <a:r>
              <a:rPr lang="sr-Latn-RS" dirty="0"/>
              <a:t> = (Jeck je slon)*(broj kraljevskih slonova)/(ukupan broj slonova)=0.4</a:t>
            </a:r>
          </a:p>
          <a:p>
            <a:r>
              <a:rPr lang="sr-Latn-RS" dirty="0"/>
              <a:t>a</a:t>
            </a:r>
            <a:r>
              <a:rPr lang="sr-Latn-RS" baseline="-25000" dirty="0"/>
              <a:t>2</a:t>
            </a:r>
            <a:r>
              <a:rPr lang="sr-Latn-RS" dirty="0"/>
              <a:t>: Jack nije kraljevski slon – l</a:t>
            </a:r>
            <a:r>
              <a:rPr lang="sr-Latn-RS" baseline="-25000" dirty="0"/>
              <a:t>2</a:t>
            </a:r>
            <a:r>
              <a:rPr lang="sr-Latn-RS" dirty="0"/>
              <a:t> = (Jeck je slon)*(broj slonova koji nisu kraljevski)/(ukupan broj slonova)=0.6</a:t>
            </a:r>
          </a:p>
        </p:txBody>
      </p:sp>
    </p:spTree>
    <p:extLst>
      <p:ext uri="{BB962C8B-B14F-4D97-AF65-F5344CB8AC3E}">
        <p14:creationId xmlns:p14="http://schemas.microsoft.com/office/powerpoint/2010/main" val="13134428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Evidencijalno rezonovanje - 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K:</a:t>
            </a:r>
          </a:p>
          <a:p>
            <a:pPr lvl="1"/>
            <a:r>
              <a:rPr lang="sr-Latn-RS" dirty="0"/>
              <a:t>ima ukupno 100 slonova</a:t>
            </a:r>
          </a:p>
          <a:p>
            <a:pPr lvl="1"/>
            <a:r>
              <a:rPr lang="sr-Latn-RS" dirty="0"/>
              <a:t>70 slonova su sivi</a:t>
            </a:r>
          </a:p>
          <a:p>
            <a:pPr lvl="1"/>
            <a:r>
              <a:rPr lang="sr-Latn-RS" dirty="0"/>
              <a:t>Jack je kraljevski slon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sr-Latn-RS" sz="3200" dirty="0"/>
              <a:t>a1: Jack je siv – l1 = (Jeck je kraljevski slon)*(broj sivih slonova)/(ukupan broj slonova)=0.7</a:t>
            </a:r>
          </a:p>
          <a:p>
            <a:r>
              <a:rPr lang="sr-Latn-RS" dirty="0"/>
              <a:t>a</a:t>
            </a:r>
            <a:r>
              <a:rPr lang="sr-Latn-RS" baseline="-25000" dirty="0"/>
              <a:t>2</a:t>
            </a:r>
            <a:r>
              <a:rPr lang="sr-Latn-RS" dirty="0"/>
              <a:t>: Jack nije siv – l</a:t>
            </a:r>
            <a:r>
              <a:rPr lang="sr-Latn-RS" baseline="-25000" dirty="0"/>
              <a:t>2</a:t>
            </a:r>
            <a:r>
              <a:rPr lang="sr-Latn-RS" dirty="0"/>
              <a:t> = (Jeck je kraljevski slon)*(broj slonova koji nisu sivi)/(ukupan broj slonova)=0.3</a:t>
            </a:r>
          </a:p>
          <a:p>
            <a:r>
              <a:rPr lang="sr-Latn-RS" dirty="0"/>
              <a:t>Zaključak: Jack je siv</a:t>
            </a:r>
          </a:p>
        </p:txBody>
      </p:sp>
    </p:spTree>
    <p:extLst>
      <p:ext uri="{BB962C8B-B14F-4D97-AF65-F5344CB8AC3E}">
        <p14:creationId xmlns:p14="http://schemas.microsoft.com/office/powerpoint/2010/main" val="37331917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Evidencijalno rezonovanje - 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991600" cy="5638800"/>
          </a:xfrm>
        </p:spPr>
        <p:txBody>
          <a:bodyPr>
            <a:normAutofit/>
          </a:bodyPr>
          <a:lstStyle/>
          <a:p>
            <a:r>
              <a:rPr lang="sr-Latn-RS" sz="2400" dirty="0"/>
              <a:t>K:</a:t>
            </a:r>
          </a:p>
          <a:p>
            <a:pPr lvl="1"/>
            <a:r>
              <a:rPr lang="sr-Latn-RS" sz="2400" dirty="0"/>
              <a:t>ima ukupno 100 slonova</a:t>
            </a:r>
          </a:p>
          <a:p>
            <a:pPr lvl="1"/>
            <a:r>
              <a:rPr lang="sr-Latn-RS" sz="2400" dirty="0"/>
              <a:t>njih 40 su kraljevski slonovi</a:t>
            </a:r>
          </a:p>
          <a:p>
            <a:pPr lvl="1"/>
            <a:r>
              <a:rPr lang="sr-Latn-RS" sz="2400" dirty="0"/>
              <a:t>70 slonova su sivi</a:t>
            </a:r>
          </a:p>
          <a:p>
            <a:pPr lvl="1"/>
            <a:r>
              <a:rPr lang="sr-Latn-RS" sz="2400" dirty="0"/>
              <a:t>30 slonova nisu sivi</a:t>
            </a:r>
            <a:endParaRPr lang="en-GB" sz="2400" dirty="0"/>
          </a:p>
          <a:p>
            <a:r>
              <a:rPr lang="sr-Latn-RS" sz="2400" dirty="0"/>
              <a:t>a</a:t>
            </a:r>
            <a:r>
              <a:rPr lang="sr-Latn-RS" sz="2400" baseline="-25000" dirty="0"/>
              <a:t>1</a:t>
            </a:r>
            <a:r>
              <a:rPr lang="sr-Latn-RS" sz="2400" dirty="0"/>
              <a:t>: kraljevki slonovi su sivi – l</a:t>
            </a:r>
            <a:r>
              <a:rPr lang="sr-Latn-RS" sz="2400" baseline="-25000" dirty="0"/>
              <a:t>1</a:t>
            </a:r>
            <a:r>
              <a:rPr lang="sr-Latn-RS" sz="2400" dirty="0"/>
              <a:t> = (broj kraljevskih slonova)</a:t>
            </a:r>
            <a:r>
              <a:rPr lang="en-US" sz="2400" dirty="0"/>
              <a:t>*</a:t>
            </a:r>
            <a:r>
              <a:rPr lang="sr-Latn-RS" sz="2400" dirty="0"/>
              <a:t>(broj sivih slonova)</a:t>
            </a:r>
            <a:r>
              <a:rPr lang="en-US" sz="2400" dirty="0"/>
              <a:t>/(</a:t>
            </a:r>
            <a:r>
              <a:rPr lang="sr-Latn-RS" sz="2400" dirty="0"/>
              <a:t>broj slonova</a:t>
            </a:r>
            <a:r>
              <a:rPr lang="en-US" sz="2400" dirty="0"/>
              <a:t>)</a:t>
            </a:r>
            <a:r>
              <a:rPr lang="sr-Latn-RS" sz="2400" dirty="0"/>
              <a:t>= 40*70/100=28</a:t>
            </a:r>
          </a:p>
          <a:p>
            <a:r>
              <a:rPr lang="sr-Latn-RS" sz="2400" dirty="0"/>
              <a:t>a</a:t>
            </a:r>
            <a:r>
              <a:rPr lang="sr-Latn-RS" sz="2400" baseline="-25000" dirty="0"/>
              <a:t>2</a:t>
            </a:r>
            <a:r>
              <a:rPr lang="sr-Latn-RS" sz="2400" dirty="0"/>
              <a:t>: kraljevki slonovi nisu sivi – l</a:t>
            </a:r>
            <a:r>
              <a:rPr lang="sr-Latn-RS" sz="2400" baseline="-25000" dirty="0"/>
              <a:t>1</a:t>
            </a:r>
            <a:r>
              <a:rPr lang="sr-Latn-RS" sz="2400" dirty="0"/>
              <a:t> = (broj kraljevskih slonova)</a:t>
            </a:r>
            <a:r>
              <a:rPr lang="en-US" sz="2400" dirty="0"/>
              <a:t>*</a:t>
            </a:r>
            <a:r>
              <a:rPr lang="sr-Latn-RS" sz="2400" dirty="0"/>
              <a:t>(broj slonova koji nisu sivi)</a:t>
            </a:r>
            <a:r>
              <a:rPr lang="en-US" sz="2400" dirty="0"/>
              <a:t>/(</a:t>
            </a:r>
            <a:r>
              <a:rPr lang="sr-Latn-RS" sz="2400" dirty="0"/>
              <a:t>broj slonova</a:t>
            </a:r>
            <a:r>
              <a:rPr lang="en-US" sz="2400" dirty="0"/>
              <a:t>)</a:t>
            </a:r>
            <a:r>
              <a:rPr lang="sr-Latn-RS" sz="2400" dirty="0"/>
              <a:t>= 40*30/100=12</a:t>
            </a:r>
          </a:p>
          <a:p>
            <a:r>
              <a:rPr lang="sr-Latn-RS" sz="2400" dirty="0"/>
              <a:t>Zaključak: a</a:t>
            </a:r>
            <a:r>
              <a:rPr lang="sr-Latn-RS" sz="1800" dirty="0"/>
              <a:t>1</a:t>
            </a:r>
            <a:r>
              <a:rPr lang="sr-Latn-RS" sz="2400" dirty="0"/>
              <a:t> hipoteza je verovatnija nego a</a:t>
            </a:r>
            <a:r>
              <a:rPr lang="sr-Latn-R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520671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Evidencijalno rezonovanje - 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/>
              <a:t>K:</a:t>
            </a:r>
          </a:p>
          <a:p>
            <a:pPr lvl="1"/>
            <a:r>
              <a:rPr lang="sr-Latn-RS" dirty="0"/>
              <a:t>ima ukupno 100 slonova</a:t>
            </a:r>
          </a:p>
          <a:p>
            <a:pPr lvl="1"/>
            <a:r>
              <a:rPr lang="sr-Latn-RS" dirty="0"/>
              <a:t>70 slonova su sivi</a:t>
            </a:r>
          </a:p>
          <a:p>
            <a:pPr lvl="1"/>
            <a:r>
              <a:rPr lang="sr-Latn-RS" dirty="0"/>
              <a:t>30 slonova nisu sivi</a:t>
            </a:r>
            <a:endParaRPr lang="en-GB" dirty="0"/>
          </a:p>
          <a:p>
            <a:pPr lvl="1"/>
            <a:r>
              <a:rPr lang="sr-Latn-RS" dirty="0"/>
              <a:t>Nijedan kraljevski slon nije siv</a:t>
            </a:r>
            <a:endParaRPr lang="en-GB" dirty="0"/>
          </a:p>
          <a:p>
            <a:pPr lvl="1"/>
            <a:r>
              <a:rPr lang="sr-Latn-RS" dirty="0"/>
              <a:t>Kraljevski slonovi su slonovi</a:t>
            </a:r>
          </a:p>
          <a:p>
            <a:pPr lvl="1"/>
            <a:r>
              <a:rPr lang="sr-Latn-RS" dirty="0"/>
              <a:t>Jack je </a:t>
            </a:r>
            <a:r>
              <a:rPr lang="sr-Latn-RS" dirty="0">
                <a:solidFill>
                  <a:srgbClr val="FF0000"/>
                </a:solidFill>
              </a:rPr>
              <a:t>kraljevski</a:t>
            </a:r>
            <a:r>
              <a:rPr lang="sr-Latn-RS" dirty="0"/>
              <a:t> slon</a:t>
            </a:r>
          </a:p>
          <a:p>
            <a:r>
              <a:rPr lang="sr-Latn-RS" dirty="0"/>
              <a:t>a</a:t>
            </a:r>
            <a:r>
              <a:rPr lang="sr-Latn-RS" baseline="-25000" dirty="0"/>
              <a:t>1</a:t>
            </a:r>
            <a:r>
              <a:rPr lang="sr-Latn-RS" dirty="0"/>
              <a:t>: Jack je siv – više nije konzistentna sa k</a:t>
            </a:r>
          </a:p>
          <a:p>
            <a:r>
              <a:rPr lang="sr-Latn-RS" dirty="0"/>
              <a:t>a</a:t>
            </a:r>
            <a:r>
              <a:rPr lang="sr-Latn-RS" baseline="-25000" dirty="0"/>
              <a:t>2</a:t>
            </a:r>
            <a:r>
              <a:rPr lang="sr-Latn-RS" dirty="0"/>
              <a:t>: Jack nije siv – jedina konzistentna hipoteza (l</a:t>
            </a:r>
            <a:r>
              <a:rPr lang="sr-Latn-RS" baseline="-25000" dirty="0"/>
              <a:t>2</a:t>
            </a:r>
            <a:r>
              <a:rPr lang="sr-Latn-RS" dirty="0"/>
              <a:t> = 100%)</a:t>
            </a:r>
          </a:p>
          <a:p>
            <a:r>
              <a:rPr lang="sr-Latn-RS" dirty="0"/>
              <a:t>Zaključak: Jack nije siv</a:t>
            </a:r>
          </a:p>
          <a:p>
            <a:r>
              <a:rPr lang="sr-Latn-RS" dirty="0"/>
              <a:t>Šta je potrebno da uvedemo u semantičku mrežu da bismo mogli da imamo evidencijalno rezonovanje?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54154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Zaključivanje u semantičkim mrežama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71800" y="14478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primer</a:t>
            </a:r>
            <a:r>
              <a:rPr lang="en-US" dirty="0"/>
              <a:t>: </a:t>
            </a:r>
            <a:r>
              <a:rPr lang="en-US" dirty="0" err="1"/>
              <a:t>Tweety</a:t>
            </a:r>
            <a:r>
              <a:rPr lang="en-US" dirty="0"/>
              <a:t> </a:t>
            </a:r>
            <a:r>
              <a:rPr lang="sr-Latn-RS" dirty="0"/>
              <a:t>je kanarinac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518" y="1905000"/>
            <a:ext cx="6180364" cy="4612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056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32768</TotalTime>
  <Words>24536</Words>
  <Application>Microsoft Office PowerPoint</Application>
  <PresentationFormat>On-screen Show (4:3)</PresentationFormat>
  <Paragraphs>3070</Paragraphs>
  <Slides>341</Slides>
  <Notes>166</Notes>
  <HiddenSlides>32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341</vt:i4>
      </vt:variant>
    </vt:vector>
  </HeadingPairs>
  <TitlesOfParts>
    <vt:vector size="360" baseType="lpstr">
      <vt:lpstr>Apple Chancery</vt:lpstr>
      <vt:lpstr>Arial</vt:lpstr>
      <vt:lpstr>Arial Bold Italic</vt:lpstr>
      <vt:lpstr>Arial Italic</vt:lpstr>
      <vt:lpstr>Calibri</vt:lpstr>
      <vt:lpstr>Calibri Light</vt:lpstr>
      <vt:lpstr>Cambria Math</vt:lpstr>
      <vt:lpstr>Comic Sans MS</vt:lpstr>
      <vt:lpstr>Courier</vt:lpstr>
      <vt:lpstr>Courier New</vt:lpstr>
      <vt:lpstr>Garamond</vt:lpstr>
      <vt:lpstr>Helvetica</vt:lpstr>
      <vt:lpstr>Lucida Grande</vt:lpstr>
      <vt:lpstr>Monotype Corsiva</vt:lpstr>
      <vt:lpstr>News Gothic MT</vt:lpstr>
      <vt:lpstr>Symbol</vt:lpstr>
      <vt:lpstr>Wingdings</vt:lpstr>
      <vt:lpstr>Zapf Dingbats</vt:lpstr>
      <vt:lpstr>Office Theme</vt:lpstr>
      <vt:lpstr>Sistemi bazirani na znanju</vt:lpstr>
      <vt:lpstr>Sadržaj</vt:lpstr>
      <vt:lpstr>Motivacija i ciljevi</vt:lpstr>
      <vt:lpstr>Metode za reprezentaciju znanja  (ZR metode)</vt:lpstr>
      <vt:lpstr>Produkciona pravila</vt:lpstr>
      <vt:lpstr>Primer  1:  produkciona pravila</vt:lpstr>
      <vt:lpstr>Primer 1: Stablo parsiranja</vt:lpstr>
      <vt:lpstr>Primer 2 produkciona pravila</vt:lpstr>
      <vt:lpstr>Primer 2 Stablo parsiranja</vt:lpstr>
      <vt:lpstr>Primer 2 Stablo parsiranja</vt:lpstr>
      <vt:lpstr>Primer 2 Stablo parsiranja</vt:lpstr>
      <vt:lpstr>Primer 2 Stablo parsiranja</vt:lpstr>
      <vt:lpstr>Zaključivanje sa produkcionim pravilima</vt:lpstr>
      <vt:lpstr>Zaključivanje sa produkcionim pravilima</vt:lpstr>
      <vt:lpstr>Zaključivanje sa produkcionim pravilima</vt:lpstr>
      <vt:lpstr>Primer reprezentacije pravila</vt:lpstr>
      <vt:lpstr>Primer reprezentacije pravila</vt:lpstr>
      <vt:lpstr>Primer pravila</vt:lpstr>
      <vt:lpstr>Primer pravila</vt:lpstr>
      <vt:lpstr>Primer pravila</vt:lpstr>
      <vt:lpstr>Primer pravila</vt:lpstr>
      <vt:lpstr>Primer pravila</vt:lpstr>
      <vt:lpstr>Primer pravila</vt:lpstr>
      <vt:lpstr>Primer pravila</vt:lpstr>
      <vt:lpstr>Primer pravila</vt:lpstr>
      <vt:lpstr>Primer pravila (disjunkcija)</vt:lpstr>
      <vt:lpstr>Primer pravila (disjunkcija)</vt:lpstr>
      <vt:lpstr>Primer pravila (disjunkcija)</vt:lpstr>
      <vt:lpstr>Uparivanje činjenica sa pravilima</vt:lpstr>
      <vt:lpstr>Rete algoritam uparivanja</vt:lpstr>
      <vt:lpstr>Zaključivanje sa produkcionim pravilima</vt:lpstr>
      <vt:lpstr>Prikladnost produkcionih pravila</vt:lpstr>
      <vt:lpstr>Slučajevi primene produkcionih pravila</vt:lpstr>
      <vt:lpstr>Prednosti produkcionih pravila</vt:lpstr>
      <vt:lpstr>Nedostaci produkcionih pravila</vt:lpstr>
      <vt:lpstr>Metode za reprezentaciju znanja  (ZR metode)</vt:lpstr>
      <vt:lpstr>Strukturirani objekti</vt:lpstr>
      <vt:lpstr>Graf - podsećanje</vt:lpstr>
      <vt:lpstr>Graf - podsećanje</vt:lpstr>
      <vt:lpstr>Graf - podsećanje</vt:lpstr>
      <vt:lpstr>Grafovi, stabla i mreže</vt:lpstr>
      <vt:lpstr>Grafovi, stabla i mreže (1)</vt:lpstr>
      <vt:lpstr>Grafovi, stabla i mreže (2)</vt:lpstr>
      <vt:lpstr>Kauzalna mreža na jednostavnom grafu</vt:lpstr>
      <vt:lpstr>Kauzalna mreža na jednostavnom grafu</vt:lpstr>
      <vt:lpstr>Hijerarhijska klasifikacija na stablu</vt:lpstr>
      <vt:lpstr>Semantička mreža (Quillian, 1968)</vt:lpstr>
      <vt:lpstr>Semantička mreža (Quillian, 1968)</vt:lpstr>
      <vt:lpstr>Semantička mreža</vt:lpstr>
      <vt:lpstr>Hijerarhijska semantička mreža </vt:lpstr>
      <vt:lpstr>Semantičke mreže</vt:lpstr>
      <vt:lpstr>Semantičke mreže</vt:lpstr>
      <vt:lpstr>Semantičke mreže</vt:lpstr>
      <vt:lpstr>Čvorovi i lukovi (veze)</vt:lpstr>
      <vt:lpstr>OAV tripleti</vt:lpstr>
      <vt:lpstr>Objekti i atributi</vt:lpstr>
      <vt:lpstr>Primer: Semantix Net</vt:lpstr>
      <vt:lpstr>Objašnjenje semantičke mreže</vt:lpstr>
      <vt:lpstr>Primer: Semantix Net</vt:lpstr>
      <vt:lpstr>Semantička mreža o psima</vt:lpstr>
      <vt:lpstr>Semantička mreža o snegu i ledu</vt:lpstr>
      <vt:lpstr>Primer semantičke mreže (1)</vt:lpstr>
      <vt:lpstr>Primer semantičke mreže (2)</vt:lpstr>
      <vt:lpstr>Konceptni grafovi</vt:lpstr>
      <vt:lpstr>Kauzalne relacije</vt:lpstr>
      <vt:lpstr>Kauzalna semantička mreža</vt:lpstr>
      <vt:lpstr>Relacije</vt:lpstr>
      <vt:lpstr>Tipovi relacija</vt:lpstr>
      <vt:lpstr>Tipovi relacija i rezonovanje</vt:lpstr>
      <vt:lpstr>OWL DL semantika</vt:lpstr>
      <vt:lpstr>Predstavljanje nebinarnih relacija</vt:lpstr>
      <vt:lpstr>Predstavljanje nebinarnih relacija</vt:lpstr>
      <vt:lpstr>Predstavljanje nebinarnih relacija</vt:lpstr>
      <vt:lpstr>Semantičke mreže u Prologu</vt:lpstr>
      <vt:lpstr>Semantičke mreže u LISPu</vt:lpstr>
      <vt:lpstr>Individuali i klase</vt:lpstr>
      <vt:lpstr>Individuali i klase</vt:lpstr>
      <vt:lpstr>Zaključivanje nasleđivanjem</vt:lpstr>
      <vt:lpstr>nasleđivanje višestrukih različitih vrednosti – problem Izuzeci</vt:lpstr>
      <vt:lpstr>nasleđivanje višestrukih različitih vrednosti – problem Konfliktne nasleđene vrednosti</vt:lpstr>
      <vt:lpstr>nasleđivanje višestrukih različitih vrednosti – problem Konfliktne nasleđene vrednosti</vt:lpstr>
      <vt:lpstr>nasleđivanje višestrukih vrednosti – problem Tangled Hierarchies</vt:lpstr>
      <vt:lpstr>Višestruko nasleđivanje</vt:lpstr>
      <vt:lpstr>Moguća rešenja za probleme kod višestrukog nasleđivanja</vt:lpstr>
      <vt:lpstr>Pravila </vt:lpstr>
      <vt:lpstr>Udaljenost u stablu nasleđivanja</vt:lpstr>
      <vt:lpstr>Višestruka stabla</vt:lpstr>
      <vt:lpstr>Višestruka stabla</vt:lpstr>
      <vt:lpstr>Višestruki čvorovi</vt:lpstr>
      <vt:lpstr>Višestruki čvorovi</vt:lpstr>
      <vt:lpstr>Višestruki čvorovi</vt:lpstr>
      <vt:lpstr>PowerPoint Presentation</vt:lpstr>
      <vt:lpstr>Evidencijalno rezonovanje</vt:lpstr>
      <vt:lpstr>Likelihood</vt:lpstr>
      <vt:lpstr>Evidencijalno rezonovanje - primer</vt:lpstr>
      <vt:lpstr>Evidencijalno rezonovanje - primer</vt:lpstr>
      <vt:lpstr>Evidencijalno rezonovanje - primer</vt:lpstr>
      <vt:lpstr>Evidencijalno rezonovanje - primer</vt:lpstr>
      <vt:lpstr>Zaključivanje u semantičkim mrežama</vt:lpstr>
      <vt:lpstr>Zaključivanje u semantičkim mrežama</vt:lpstr>
      <vt:lpstr>Zaključivanje u semantičkim mrežama: Algoritam za nasleđivanje vrednosti</vt:lpstr>
      <vt:lpstr>Zaključivanje u semantičkim mrežama: Algoritam za nasleđivanje vrednosti</vt:lpstr>
      <vt:lpstr>Zaključivanje u semantičkim mrežama</vt:lpstr>
      <vt:lpstr>INTUICIJA</vt:lpstr>
      <vt:lpstr>Mreže kao skupovi formula</vt:lpstr>
      <vt:lpstr>Logička semantika</vt:lpstr>
      <vt:lpstr>Polinomijalni algoritam rezonovanja</vt:lpstr>
      <vt:lpstr>Semantičke mreže omogućuju tranzitivno rezonovanje, ali?</vt:lpstr>
      <vt:lpstr>Karakteristike svojstava u semantičkim mrežama</vt:lpstr>
      <vt:lpstr>Implementacija semantičkih mreža</vt:lpstr>
      <vt:lpstr>Pitanja implementacije</vt:lpstr>
      <vt:lpstr>Prednosti semantičkih mreža</vt:lpstr>
      <vt:lpstr>Nedostaci semantičkih mreža</vt:lpstr>
      <vt:lpstr>Primer: Semantix Net</vt:lpstr>
      <vt:lpstr>Semantix Net nije baš najpreciznija</vt:lpstr>
      <vt:lpstr>Nedostaci semantičkih mreža</vt:lpstr>
      <vt:lpstr>Metode za reprezentaciju znanja  (ZR metode)</vt:lpstr>
      <vt:lpstr>Plitko i duboko znanje</vt:lpstr>
      <vt:lpstr>Plitko i duboko znanje</vt:lpstr>
      <vt:lpstr>Plitko i duboko znanje</vt:lpstr>
      <vt:lpstr>Šeme</vt:lpstr>
      <vt:lpstr>Šeme</vt:lpstr>
      <vt:lpstr>Konceptna šema</vt:lpstr>
      <vt:lpstr>Šeme</vt:lpstr>
      <vt:lpstr>Primeri šeme</vt:lpstr>
      <vt:lpstr>Frejm </vt:lpstr>
      <vt:lpstr>Primer jednostavnog frejma</vt:lpstr>
      <vt:lpstr>Slotovi frejma </vt:lpstr>
      <vt:lpstr>Struktura frejma </vt:lpstr>
      <vt:lpstr>Struktura frejma</vt:lpstr>
      <vt:lpstr>Frejm</vt:lpstr>
      <vt:lpstr>Rezonovanje</vt:lpstr>
      <vt:lpstr>Slotovi</vt:lpstr>
      <vt:lpstr>Pretpostavljena vrednost slotova</vt:lpstr>
      <vt:lpstr>Korišćenje frejmova</vt:lpstr>
      <vt:lpstr>Primer frejma za restoran</vt:lpstr>
      <vt:lpstr>Generički frejm za restoran</vt:lpstr>
      <vt:lpstr>Restaurant skript</vt:lpstr>
      <vt:lpstr>Frejmovi i Smentičke mreže</vt:lpstr>
      <vt:lpstr>Frejmovi i Smentičke mreže</vt:lpstr>
      <vt:lpstr>Frejmovi</vt:lpstr>
      <vt:lpstr>Prednosti frejma</vt:lpstr>
      <vt:lpstr>Nedostaci frejma</vt:lpstr>
      <vt:lpstr>Metode za reprezentaciju znanja  (ZR metode)</vt:lpstr>
      <vt:lpstr>Logika</vt:lpstr>
      <vt:lpstr>Logika</vt:lpstr>
      <vt:lpstr>Pregled logičkih jezika</vt:lpstr>
      <vt:lpstr>Propoziciona logika</vt:lpstr>
      <vt:lpstr>Propoziciona logika</vt:lpstr>
      <vt:lpstr>Propoziciona logika</vt:lpstr>
      <vt:lpstr>Propoziciona logika</vt:lpstr>
      <vt:lpstr>Propozicina signatura, atomi i formule</vt:lpstr>
      <vt:lpstr>Propoziciona logika</vt:lpstr>
      <vt:lpstr>Propoziciona logika</vt:lpstr>
      <vt:lpstr>Propoziciona logika</vt:lpstr>
      <vt:lpstr>Intepretacija simbola i konstanti</vt:lpstr>
      <vt:lpstr>Istinitosne vrednosti</vt:lpstr>
      <vt:lpstr>Semantika veznika </vt:lpstr>
      <vt:lpstr>Semantika veznika → </vt:lpstr>
      <vt:lpstr>Interpretacija formula</vt:lpstr>
      <vt:lpstr>Interpretacija formula</vt:lpstr>
      <vt:lpstr>Tautologija i ekvivalencija</vt:lpstr>
      <vt:lpstr>Skup formula</vt:lpstr>
      <vt:lpstr>Predstavljanje znanja propozicionom logikom</vt:lpstr>
      <vt:lpstr>Primer</vt:lpstr>
      <vt:lpstr>Pravila rezonovanja</vt:lpstr>
      <vt:lpstr>Prirodna dedukcija</vt:lpstr>
      <vt:lpstr>Pravila rezonovanja u SBZ</vt:lpstr>
      <vt:lpstr>Sound pravila zaključivanja</vt:lpstr>
      <vt:lpstr>Modus Ponens</vt:lpstr>
      <vt:lpstr>Modus Tollens</vt:lpstr>
      <vt:lpstr>Hypothetical Syllogism</vt:lpstr>
      <vt:lpstr>Resolution</vt:lpstr>
      <vt:lpstr>Soundness of modus ponens</vt:lpstr>
      <vt:lpstr>Soundness of the  resolution inference rule </vt:lpstr>
      <vt:lpstr>Dokaz</vt:lpstr>
      <vt:lpstr>Dokaz</vt:lpstr>
      <vt:lpstr>Entailment i derivation</vt:lpstr>
      <vt:lpstr>Soundness i Completeness</vt:lpstr>
      <vt:lpstr>Eksplicitne definicije</vt:lpstr>
      <vt:lpstr>Eksplicitna definicija – primer</vt:lpstr>
      <vt:lpstr>Pravila rezonovanja u propozicionoj logici</vt:lpstr>
      <vt:lpstr>Pravila rezonovanja</vt:lpstr>
      <vt:lpstr>Primer</vt:lpstr>
      <vt:lpstr>Dokaz</vt:lpstr>
      <vt:lpstr>Osnovne i izvedene forme argumanata</vt:lpstr>
      <vt:lpstr>PowerPoint Presentation</vt:lpstr>
      <vt:lpstr>Prirodna dedukcija</vt:lpstr>
      <vt:lpstr>Metode zaključivanja</vt:lpstr>
      <vt:lpstr>Mane propozicione logike</vt:lpstr>
      <vt:lpstr>Mane propozicione logike</vt:lpstr>
      <vt:lpstr>Pregled logičkih jezika</vt:lpstr>
      <vt:lpstr>Logika prvog reda</vt:lpstr>
      <vt:lpstr>Predicate Calculus</vt:lpstr>
      <vt:lpstr>Predicate Calculus</vt:lpstr>
      <vt:lpstr>Logika prvog reda</vt:lpstr>
      <vt:lpstr>Logika prvog reda</vt:lpstr>
      <vt:lpstr>Objekti</vt:lpstr>
      <vt:lpstr>Relacije</vt:lpstr>
      <vt:lpstr>Sintaksa</vt:lpstr>
      <vt:lpstr>Semantika</vt:lpstr>
      <vt:lpstr>Termovi</vt:lpstr>
      <vt:lpstr>Logika prvog reda</vt:lpstr>
      <vt:lpstr>Logika prvog reda</vt:lpstr>
      <vt:lpstr>Jednakost termova</vt:lpstr>
      <vt:lpstr>Logika prvog reda</vt:lpstr>
      <vt:lpstr>Primer</vt:lpstr>
      <vt:lpstr>Kvantifikatori</vt:lpstr>
      <vt:lpstr>Česta greška</vt:lpstr>
      <vt:lpstr>Kvanitfikator</vt:lpstr>
      <vt:lpstr>Česta greška</vt:lpstr>
      <vt:lpstr>Osobine kvantifikatora</vt:lpstr>
      <vt:lpstr>Korišćenje logike prvog reda</vt:lpstr>
      <vt:lpstr>Varijable</vt:lpstr>
      <vt:lpstr>Varijable</vt:lpstr>
      <vt:lpstr>Čemu služe vezane varijable?</vt:lpstr>
      <vt:lpstr>Čemu služe vezane varijable?</vt:lpstr>
      <vt:lpstr>Čemu služe vezane varijable?</vt:lpstr>
      <vt:lpstr>Univerzalno zatvaranje</vt:lpstr>
      <vt:lpstr>Supstitucija</vt:lpstr>
      <vt:lpstr>Supstituable</vt:lpstr>
      <vt:lpstr>Primer</vt:lpstr>
      <vt:lpstr>Semantika</vt:lpstr>
      <vt:lpstr>Semantika</vt:lpstr>
      <vt:lpstr>Semantika</vt:lpstr>
      <vt:lpstr>Semantika</vt:lpstr>
      <vt:lpstr>Jedinstveno imenovanje</vt:lpstr>
      <vt:lpstr>Jedinstveno imenovanje</vt:lpstr>
      <vt:lpstr>Zatvaranje domena</vt:lpstr>
      <vt:lpstr>Zatvaranje domena</vt:lpstr>
      <vt:lpstr>Zatvaranje domena</vt:lpstr>
      <vt:lpstr>Zatvaranje domena</vt:lpstr>
      <vt:lpstr>Zatvaranje domena</vt:lpstr>
      <vt:lpstr>Reifikacija</vt:lpstr>
      <vt:lpstr>Reifikacija</vt:lpstr>
      <vt:lpstr>Eksplicitna definicija predikatskog simbola</vt:lpstr>
      <vt:lpstr>Eksplicitna definicija funkcijskog simbola</vt:lpstr>
      <vt:lpstr>Primer</vt:lpstr>
      <vt:lpstr>Prirodna dedukcija u logici prvog reda</vt:lpstr>
      <vt:lpstr>Prirodna dedukcija u logici prvog reda</vt:lpstr>
      <vt:lpstr>Primer 1</vt:lpstr>
      <vt:lpstr>Primer 1</vt:lpstr>
      <vt:lpstr>Primer 2</vt:lpstr>
      <vt:lpstr>Primer 2</vt:lpstr>
      <vt:lpstr>Primer 2</vt:lpstr>
      <vt:lpstr>Primer 3</vt:lpstr>
      <vt:lpstr>Primer 3</vt:lpstr>
      <vt:lpstr>Primer 4</vt:lpstr>
      <vt:lpstr>Primer 4</vt:lpstr>
      <vt:lpstr>Ograničenja logike prvog reda</vt:lpstr>
      <vt:lpstr>Logika drugog reda</vt:lpstr>
      <vt:lpstr>Logika drugog reda</vt:lpstr>
      <vt:lpstr>Primer</vt:lpstr>
      <vt:lpstr>Logika drugog reda</vt:lpstr>
      <vt:lpstr>Logika drugog reda</vt:lpstr>
      <vt:lpstr>Tranzitivno zatvaranje</vt:lpstr>
      <vt:lpstr>Domensko zatvaranje</vt:lpstr>
      <vt:lpstr>PL vs FOL vs DL</vt:lpstr>
      <vt:lpstr>Deskriptivna logika (DL)</vt:lpstr>
      <vt:lpstr>Primer</vt:lpstr>
      <vt:lpstr>Primer</vt:lpstr>
      <vt:lpstr>Primer</vt:lpstr>
      <vt:lpstr>Baza znanja</vt:lpstr>
      <vt:lpstr>TBox</vt:lpstr>
      <vt:lpstr>TBox</vt:lpstr>
      <vt:lpstr>TBox</vt:lpstr>
      <vt:lpstr>TBox</vt:lpstr>
      <vt:lpstr>TBox</vt:lpstr>
      <vt:lpstr>ABox</vt:lpstr>
      <vt:lpstr>ABox primer</vt:lpstr>
      <vt:lpstr>Rezonovanje u DL sistemima</vt:lpstr>
      <vt:lpstr>Rezonovanje u DL sistemima</vt:lpstr>
      <vt:lpstr>Algoritam obuhvatanja</vt:lpstr>
      <vt:lpstr>Primer</vt:lpstr>
      <vt:lpstr>Algoritam instanciranja</vt:lpstr>
      <vt:lpstr>Primer</vt:lpstr>
      <vt:lpstr>Algoritam konzistentnosti</vt:lpstr>
      <vt:lpstr>Primer</vt:lpstr>
      <vt:lpstr>Zahtevi od DL sistema</vt:lpstr>
      <vt:lpstr>Istorija razvoja deskriptivne logike</vt:lpstr>
      <vt:lpstr>Istorija razvoja deskriptivne logike</vt:lpstr>
      <vt:lpstr>Istorija razvoja deskriptivne logike</vt:lpstr>
      <vt:lpstr>Istorija razvoja deskriptivne logike</vt:lpstr>
      <vt:lpstr>Istorija razvoja deskriptivne logike</vt:lpstr>
      <vt:lpstr>ALC</vt:lpstr>
      <vt:lpstr>Sintaksa kostrukta ALC</vt:lpstr>
      <vt:lpstr>Semantika ALC </vt:lpstr>
      <vt:lpstr>Aksiomi u TBox-u</vt:lpstr>
      <vt:lpstr>Definisanje</vt:lpstr>
      <vt:lpstr>Aksiomi u ABox-u</vt:lpstr>
      <vt:lpstr>Baza znanja</vt:lpstr>
      <vt:lpstr>Baza znanja</vt:lpstr>
      <vt:lpstr>Rezonovanje</vt:lpstr>
      <vt:lpstr>Važna proširenja ALC </vt:lpstr>
      <vt:lpstr>Ograničenja brojeva</vt:lpstr>
      <vt:lpstr>Ograničenja brojeva</vt:lpstr>
      <vt:lpstr>Inverzne, tranzitivne role i podrole</vt:lpstr>
      <vt:lpstr>Konkretni domeni</vt:lpstr>
      <vt:lpstr>Nominalni konstrukti</vt:lpstr>
      <vt:lpstr>Nazivi deskriptivnih logika</vt:lpstr>
      <vt:lpstr>Deskriptivne logike i prediktska logika</vt:lpstr>
      <vt:lpstr>SW i predstavljanje znanja</vt:lpstr>
      <vt:lpstr>OWL semantika</vt:lpstr>
      <vt:lpstr>OWL ontologija</vt:lpstr>
      <vt:lpstr>OWL ontologija</vt:lpstr>
      <vt:lpstr>OWL ontologija</vt:lpstr>
      <vt:lpstr>Metode za reprezentaciju znanja  (ZR metode)</vt:lpstr>
      <vt:lpstr>Reprezentacija, rezonovanje i logika</vt:lpstr>
      <vt:lpstr>Rezonovanje </vt:lpstr>
      <vt:lpstr>Metode zaključivanja</vt:lpstr>
      <vt:lpstr>Jezici RZ i programski jezici</vt:lpstr>
      <vt:lpstr>Jezici RZ  i prirodni jezik</vt:lpstr>
      <vt:lpstr>Dobri RZ jezici</vt:lpstr>
      <vt:lpstr>Primer: Metodi reprezentacije</vt:lpstr>
      <vt:lpstr>Ontologije</vt:lpstr>
      <vt:lpstr>Ontologije</vt:lpstr>
      <vt:lpstr>Terminologija</vt:lpstr>
      <vt:lpstr>Šta je Semantički Web?</vt:lpstr>
      <vt:lpstr>Ontologije i Semantički Web</vt:lpstr>
      <vt:lpstr>Ontološki termini</vt:lpstr>
      <vt:lpstr>IEEE Standard Upper Ontology(SUO)</vt:lpstr>
      <vt:lpstr>OpenCyc</vt:lpstr>
      <vt:lpstr>OpenCYC (1)</vt:lpstr>
      <vt:lpstr>OpenCyc  Release 4.0</vt:lpstr>
      <vt:lpstr>SUMO</vt:lpstr>
      <vt:lpstr>SUMO (http://www.adampease.org/OP/)</vt:lpstr>
      <vt:lpstr>WordNet®</vt:lpstr>
      <vt:lpstr>WordNet® (1)</vt:lpstr>
      <vt:lpstr>Lojban</vt:lpstr>
      <vt:lpstr>Osnovne karakteristike Lojban jezika</vt:lpstr>
      <vt:lpstr>Lojban na jedan pogled</vt:lpstr>
      <vt:lpstr>Lojban i Semantički Web</vt:lpstr>
      <vt:lpstr>English v. Lojban</vt:lpstr>
      <vt:lpstr>OWL kao spas</vt:lpstr>
      <vt:lpstr>Deskriptivna logika (DL) </vt:lpstr>
      <vt:lpstr>Deskriptivna logika</vt:lpstr>
      <vt:lpstr>Vizualizacija modela podataka</vt:lpstr>
      <vt:lpstr>RDF ontologije</vt:lpstr>
      <vt:lpstr>Uklanjanje modelskog konflikta</vt:lpstr>
      <vt:lpstr>Važni koncepti i termini</vt:lpstr>
      <vt:lpstr>Sažetak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Predstavljanje znanja</dc:title>
  <dc:creator>ZiM</dc:creator>
  <cp:lastModifiedBy>Siniša Nikolić</cp:lastModifiedBy>
  <cp:revision>2294</cp:revision>
  <dcterms:created xsi:type="dcterms:W3CDTF">2015-02-22T04:47:47Z</dcterms:created>
  <dcterms:modified xsi:type="dcterms:W3CDTF">2023-05-25T07:14:59Z</dcterms:modified>
</cp:coreProperties>
</file>